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276" r:id="rId6"/>
  </p:sldMasterIdLst>
  <p:notesMasterIdLst>
    <p:notesMasterId r:id="rId55"/>
  </p:notesMasterIdLst>
  <p:handoutMasterIdLst>
    <p:handoutMasterId r:id="rId56"/>
  </p:handoutMasterIdLst>
  <p:sldIdLst>
    <p:sldId id="3248" r:id="rId7"/>
    <p:sldId id="320" r:id="rId8"/>
    <p:sldId id="4011" r:id="rId9"/>
    <p:sldId id="3480" r:id="rId10"/>
    <p:sldId id="3995" r:id="rId11"/>
    <p:sldId id="4012" r:id="rId12"/>
    <p:sldId id="4013" r:id="rId13"/>
    <p:sldId id="4014" r:id="rId14"/>
    <p:sldId id="4015" r:id="rId15"/>
    <p:sldId id="3622" r:id="rId16"/>
    <p:sldId id="3621" r:id="rId17"/>
    <p:sldId id="3623" r:id="rId18"/>
    <p:sldId id="3996" r:id="rId19"/>
    <p:sldId id="4028" r:id="rId20"/>
    <p:sldId id="4030" r:id="rId21"/>
    <p:sldId id="4002" r:id="rId22"/>
    <p:sldId id="3438" r:id="rId23"/>
    <p:sldId id="4031" r:id="rId24"/>
    <p:sldId id="3344" r:id="rId25"/>
    <p:sldId id="4004" r:id="rId26"/>
    <p:sldId id="4016" r:id="rId27"/>
    <p:sldId id="4017" r:id="rId28"/>
    <p:sldId id="3997" r:id="rId29"/>
    <p:sldId id="4032" r:id="rId30"/>
    <p:sldId id="4026" r:id="rId31"/>
    <p:sldId id="3363" r:id="rId32"/>
    <p:sldId id="4005" r:id="rId33"/>
    <p:sldId id="4006" r:id="rId34"/>
    <p:sldId id="3333" r:id="rId35"/>
    <p:sldId id="4033" r:id="rId36"/>
    <p:sldId id="3429" r:id="rId37"/>
    <p:sldId id="3371" r:id="rId38"/>
    <p:sldId id="3372" r:id="rId39"/>
    <p:sldId id="3457" r:id="rId40"/>
    <p:sldId id="4027" r:id="rId41"/>
    <p:sldId id="3374" r:id="rId42"/>
    <p:sldId id="3375" r:id="rId43"/>
    <p:sldId id="4008" r:id="rId44"/>
    <p:sldId id="3998" r:id="rId45"/>
    <p:sldId id="4018" r:id="rId46"/>
    <p:sldId id="4019" r:id="rId47"/>
    <p:sldId id="3587" r:id="rId48"/>
    <p:sldId id="4020" r:id="rId49"/>
    <p:sldId id="4021" r:id="rId50"/>
    <p:sldId id="4022" r:id="rId51"/>
    <p:sldId id="4023" r:id="rId52"/>
    <p:sldId id="4024" r:id="rId53"/>
    <p:sldId id="307" r:id="rId54"/>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CF0603-301D-0CB5-1AC6-8C3FF145D6F9}" name="Deanne Johnston" initials="DJ" userId="S::Deanne.Johnston@qcaa.qld.edu.au::2887a3d6-fa86-47b9-9c51-a4898d891af6" providerId="AD"/>
  <p188:author id="{39BE801D-83DD-1303-AA87-457EFC765601}" name="Alison Scott" initials="AS" userId="S::Alison.Scott@qcaa.qld.edu.au::ef947b8b-1725-4591-a6a8-f8a9c588b314" providerId="AD"/>
  <p188:author id="{8608FB21-30BF-05EA-C72E-7A14CACA637D}" name="IT" initials="IT" userId="IT" providerId="None"/>
  <p188:author id="{8863F22E-8E5B-DCEA-1B51-7ABE0C6702CD}" name="Shannyn McSweeney" initials="SM" userId="S::Shannyn.McSweeney@qcaa.qld.edu.au::305e6775-da44-41fe-a46a-e3cddad11a43" providerId="AD"/>
  <p188:author id="{EF4A442F-5CE6-4EB1-3200-F51E13A08EB4}" name="Sharon Ponting" initials="SP" userId="S::Sharon.Ponting@qcaa.qld.edu.au::23d499be-2eba-4ac1-bb19-bddb77f5dc58" providerId="AD"/>
  <p188:author id="{21782760-39C4-DAD3-5607-978623972DBE}" name="Daphne Gillies" initials="DG" userId="S::Daphne.Gillies@qcaa.qld.edu.au::606166fb-9a49-47d6-b323-b2049e6ec60a" providerId="AD"/>
  <p188:author id="{A2AA436B-1829-136B-D14B-155239C67989}" name="Nikki Patton" initials="NP" userId="S::Nikki.Patton@qcaa.qld.edu.au::6cf95a0d-1d52-42d8-9035-3b7c1a6b5217" providerId="AD"/>
  <p188:author id="{F7057770-4DFB-8161-03FA-FE0869493ED4}" name="Luna Pendragon" initials="LP" userId="S::Luna.Pendragon@qcaa.qld.edu.au::805c6c5e-2b13-45db-a6a4-e4f1326843b7" providerId="AD"/>
  <p188:author id="{A8E56179-FF19-F50F-D399-BED3978072C8}" name="Lindsay Williams" initials="LW" userId="S::Lindsay.Williams@qcaa.qld.edu.au::cace4d2d-ab4f-420c-9cf9-a49a1b5bb980" providerId="AD"/>
  <p188:author id="{5191657A-6F77-E087-7C39-A7CA4B8F81E5}" name="Katherine Capper" initials="KC" userId="S::Katherine.Capper@qcaa.qld.edu.au::56791b1a-5b9b-47d5-b55c-12ccd9aba2e4" providerId="AD"/>
  <p188:author id="{FEAAA197-8B59-6344-3F0F-537B8463D84D}" name="Joanne Gordon" initials="JG" userId="S::joanne.gordon@qcaa.qld.edu.au::6afa9311-7999-4e60-9be7-dc8a6a2fec73" providerId="AD"/>
  <p188:author id="{663AE7A2-5CB6-83FB-9D15-1219A8786F4C}" name="Virginia Ayliffe" initials="VA" userId="S::Virginia.Ayliffe@qcaa.qld.edu.au::e01ca961-4ba5-41cd-950f-fe5fcff6f38f" providerId="AD"/>
  <p188:author id="{BA182EA3-DA19-D317-64E2-C7B513AB66FA}" name="Cathryn Menzler" initials="CM" userId="S::Cathryn.Menzler@qcaa.qld.edu.au::d408b7ee-8503-4d7e-af13-dada88d13933" providerId="AD"/>
  <p188:author id="{E0E14BA9-63B7-D387-4A3F-AF01C5BAC9AD}" name="Virginia Ayliffe" initials="VA" userId="S::virginia.ayliffe@qcaa.qld.edu.au::e01ca961-4ba5-41cd-950f-fe5fcff6f38f" providerId="AD"/>
  <p188:author id="{EAAB17B3-48E6-B61A-BBE6-9E66D1517A2D}" name="Lindsay Williams" initials="LW" userId="S::lindsay.williams@qcaa.qld.edu.au::cace4d2d-ab4f-420c-9cf9-a49a1b5bb980" providerId="AD"/>
  <p188:author id="{402DE1B5-0962-1ED5-0931-B8987B30AB50}" name="Kirsty Morrison" initials="KM" userId="S::Kirsty.Morrison@qcaa.qld.edu.au::4506f4d7-45ce-4903-942d-146f25eccce2" providerId="AD"/>
  <p188:author id="{9E92F8D1-5E96-F716-22A2-9EDD5EB87855}" name="Deanne Johnston" initials="DJ" userId="S::deanne.johnston@qcaa.qld.edu.au::2887a3d6-fa86-47b9-9c51-a4898d891af6" providerId="AD"/>
  <p188:author id="{82C53ADF-F7EE-AD0B-FB86-2327D8D1A3B3}" name="Bonnie Becker" initials="BB" userId="S::Bonnie.Becker@qcaa.qld.edu.au::100c094b-2a68-4ca6-b126-19655934ac00" providerId="AD"/>
  <p188:author id="{30EB34E2-8CB2-2D3A-A024-E53E92FE93A1}" name="Lindsay Williams" initials="LW" userId="56182f69db810768" providerId="Windows Live"/>
  <p188:author id="{191FE3E5-A7DA-D983-B1A3-D954B6EFDD89}" name="David Madden" initials="DM" userId="S::David.Madden@qcaa.qld.edu.au::5cc290d7-8371-4a7c-9a44-93a73785ea97" providerId="AD"/>
  <p188:author id="{32E785E8-2E80-3656-F342-4FF5F66CB362}" name="Ursula Cleary" initials="UC" userId="S::Ursula.Cleary@qcaa.qld.edu.au::55c872d9-db80-4f92-a8a4-3220fb363a53" providerId="AD"/>
  <p188:author id="{3C092CED-6BD5-D2D6-C5F0-CAE6036CB81C}" name="Phoebe McDonald" initials="PM" userId="S::Phoebe.McDonald@qcaa.qld.edu.au::cb88d1b1-b471-4348-91c2-b3843b6d923d" providerId="AD"/>
  <p188:author id="{6A9A00F5-C49A-7E6B-A24A-0C850FF796A5}" name="CMED" initials="CM" userId="CMED" providerId="None"/>
  <p188:author id="{DC649DFD-2C0F-CABA-B7DC-AFE79CF9C743}" name="Amandine Coquiere" initials="AC" userId="S::Amandine.Coquiere@qcaa.qld.edu.au::39fe9436-840d-45d6-9286-ee4d8e41bd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 id="2" name="Virginia Ayliffe" initials="VA" lastIdx="1" clrIdx="1">
    <p:extLst>
      <p:ext uri="{19B8F6BF-5375-455C-9EA6-DF929625EA0E}">
        <p15:presenceInfo xmlns:p15="http://schemas.microsoft.com/office/powerpoint/2012/main" userId="S::Virginia.Ayliffe@qcaa.qld.edu.au::e01ca961-4ba5-41cd-950f-fe5fcff6f3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E7F2CC"/>
    <a:srgbClr val="00B5D1"/>
    <a:srgbClr val="D6E9E3"/>
    <a:srgbClr val="007852"/>
    <a:srgbClr val="99CC33"/>
    <a:srgbClr val="21578A"/>
    <a:srgbClr val="ED7A23"/>
    <a:srgbClr val="FF66FF"/>
    <a:srgbClr val="90A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6"/>
    <p:restoredTop sz="69800" autoAdjust="0"/>
  </p:normalViewPr>
  <p:slideViewPr>
    <p:cSldViewPr snapToGrid="0">
      <p:cViewPr varScale="1">
        <p:scale>
          <a:sx n="151" d="100"/>
          <a:sy n="151" d="100"/>
        </p:scale>
        <p:origin x="270" y="144"/>
      </p:cViewPr>
      <p:guideLst>
        <p:guide orient="horz" pos="378"/>
        <p:guide orient="horz" pos="531"/>
        <p:guide pos="2880"/>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dgm:t>
        <a:bodyPr/>
        <a:lstStyle/>
        <a:p>
          <a:r>
            <a:rPr lang="en-AU" sz="2200" b="1" dirty="0">
              <a:solidFill>
                <a:schemeClr val="bg1"/>
              </a:solidFill>
              <a:latin typeface="Arial" panose="020B0604020202020204" pitchFamily="34" charset="0"/>
              <a:cs typeface="Arial" panose="020B0604020202020204" pitchFamily="34" charset="0"/>
            </a:rPr>
            <a:t>Introduction to Australian Curriculum v9.0: Science </a:t>
          </a:r>
        </a:p>
      </dgm:t>
    </dgm:pt>
    <dgm:pt modelId="{77600CAF-6817-4891-A844-F1719C006935}" type="parTrans" cxnId="{695C9EB5-7FDD-471B-A62F-E9C08B014B0C}">
      <dgm:prSet/>
      <dgm:spPr/>
      <dgm:t>
        <a:bodyPr/>
        <a:lstStyle/>
        <a:p>
          <a:endParaRPr lang="en-AU" b="1">
            <a:solidFill>
              <a:schemeClr val="tx1"/>
            </a:solidFill>
          </a:endParaRPr>
        </a:p>
      </dgm:t>
    </dgm:pt>
    <dgm:pt modelId="{013ADA1D-EC20-4176-9B25-26BBE06E1CB3}" type="sibTrans" cxnId="{695C9EB5-7FDD-471B-A62F-E9C08B014B0C}">
      <dgm:prSet/>
      <dgm:spPr/>
      <dgm:t>
        <a:bodyPr/>
        <a:lstStyle/>
        <a:p>
          <a:endParaRPr lang="en-AU" b="1">
            <a:solidFill>
              <a:schemeClr val="tx1"/>
            </a:solidFill>
          </a:endParaRPr>
        </a:p>
      </dgm:t>
    </dgm:pt>
    <dgm:pt modelId="{C9579BD8-3CE3-414F-8149-A8CD2BAE7E27}">
      <dgm:prSet phldrT="[Text]" custT="1"/>
      <dgm:spPr/>
      <dgm:t>
        <a:bodyPr/>
        <a:lstStyle/>
        <a:p>
          <a:r>
            <a:rPr lang="en-AU" sz="2200" b="1" dirty="0">
              <a:solidFill>
                <a:schemeClr val="tx1"/>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b="1">
            <a:solidFill>
              <a:schemeClr val="tx1"/>
            </a:solidFill>
          </a:endParaRPr>
        </a:p>
      </dgm:t>
    </dgm:pt>
    <dgm:pt modelId="{091E35A9-9B48-49BE-9F27-60D16CA6FBD0}" type="sibTrans" cxnId="{BF310A84-CE40-4352-A100-4152E37D695F}">
      <dgm:prSet/>
      <dgm:spPr/>
      <dgm:t>
        <a:bodyPr/>
        <a:lstStyle/>
        <a:p>
          <a:endParaRPr lang="en-AU" b="1">
            <a:solidFill>
              <a:schemeClr val="tx1"/>
            </a:solidFill>
          </a:endParaRPr>
        </a:p>
      </dgm:t>
    </dgm:pt>
    <dgm:pt modelId="{3BF33863-8035-4F31-9530-9D5FF1AAE7CB}">
      <dgm:prSet phldrT="[Text]" custT="1"/>
      <dgm:spPr/>
      <dgm:t>
        <a:bodyPr/>
        <a:lstStyle/>
        <a:p>
          <a:r>
            <a:rPr lang="en-AU" sz="22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b="1">
            <a:solidFill>
              <a:schemeClr val="tx1"/>
            </a:solidFill>
          </a:endParaRPr>
        </a:p>
      </dgm:t>
    </dgm:pt>
    <dgm:pt modelId="{E7746A12-0E9C-4382-A0A9-792DBE40F2C8}" type="sibTrans" cxnId="{ADBDBDE6-47A4-4F69-B605-331A444482D9}">
      <dgm:prSet/>
      <dgm:spPr/>
      <dgm:t>
        <a:bodyPr/>
        <a:lstStyle/>
        <a:p>
          <a:endParaRPr lang="en-AU" b="1">
            <a:solidFill>
              <a:schemeClr val="tx1"/>
            </a:solidFill>
          </a:endParaRPr>
        </a:p>
      </dgm:t>
    </dgm:pt>
    <dgm:pt modelId="{C534991B-63B5-4AB9-B516-98B50F14B63E}">
      <dgm:prSet custT="1"/>
      <dgm:spPr/>
      <dgm:t>
        <a:bodyPr/>
        <a:lstStyle/>
        <a:p>
          <a:r>
            <a:rPr lang="en-AU" sz="2200" b="1" dirty="0">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b="1">
            <a:solidFill>
              <a:schemeClr val="tx1"/>
            </a:solidFill>
          </a:endParaRPr>
        </a:p>
      </dgm:t>
    </dgm:pt>
    <dgm:pt modelId="{6616058F-5699-454C-94D2-6BBF45BE2150}" type="sibTrans" cxnId="{01F42A2C-E987-4A5E-B119-75F289D36BD6}">
      <dgm:prSet/>
      <dgm:spPr/>
      <dgm:t>
        <a:bodyPr/>
        <a:lstStyle/>
        <a:p>
          <a:endParaRPr lang="en-AU" b="1">
            <a:solidFill>
              <a:schemeClr val="tx1"/>
            </a:solidFill>
          </a:endParaRPr>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accent2"/>
        </a:solidFill>
        <a:ln>
          <a:solidFill>
            <a:schemeClr val="accent2"/>
          </a:solidFill>
        </a:ln>
      </dgm:spPr>
      <dgm:t>
        <a:bodyPr/>
        <a:lstStyle/>
        <a:p>
          <a:r>
            <a:rPr lang="en-AU" sz="2200" b="1" dirty="0">
              <a:solidFill>
                <a:schemeClr val="bg1"/>
              </a:solidFill>
              <a:latin typeface="Arial" panose="020B0604020202020204" pitchFamily="34" charset="0"/>
              <a:cs typeface="Arial" panose="020B0604020202020204" pitchFamily="34" charset="0"/>
            </a:rPr>
            <a:t>Introduction to Australian Curriculum v9.0: Science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accent2"/>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accent3"/>
        </a:solidFill>
      </dgm:spPr>
      <dgm:t>
        <a:bodyPr/>
        <a:lstStyle/>
        <a:p>
          <a:r>
            <a:rPr lang="en-AU" sz="2400" b="1" dirty="0">
              <a:solidFill>
                <a:schemeClr val="tx1"/>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9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accent3"/>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rgbClr val="84BD00"/>
        </a:solidFill>
        <a:ln>
          <a:solidFill>
            <a:srgbClr val="84BD00"/>
          </a:solid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Safety</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rgbClr val="84BD00"/>
        </a:solidFill>
        <a:ln>
          <a:no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Animal ethics and biosecurity</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chemeClr val="bg1">
            <a:lumMod val="50000"/>
          </a:schemeClr>
        </a:solidFill>
        <a:ln>
          <a:solidFill>
            <a:schemeClr val="bg1"/>
          </a:solidFill>
        </a:ln>
      </dgm:spPr>
      <dgm:t>
        <a:bodyPr/>
        <a:lstStyle/>
        <a:p>
          <a:r>
            <a:rPr lang="en-AU" sz="1800" dirty="0">
              <a:latin typeface="Arial" panose="020B0604020202020204" pitchFamily="34" charset="0"/>
              <a:cs typeface="Arial" panose="020B0604020202020204" pitchFamily="34" charset="0"/>
            </a:rPr>
            <a:t>Protocols for</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engaging</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First Nations Australians</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F2C403A7-500D-4404-B8D1-56BF2B3E202C}">
      <dgm:prSet custT="1"/>
      <dgm:spPr>
        <a:solidFill>
          <a:schemeClr val="bg1">
            <a:lumMod val="50000"/>
          </a:schemeClr>
        </a:solidFill>
      </dgm:spPr>
      <dgm:t>
        <a:bodyPr/>
        <a:lstStyle/>
        <a:p>
          <a:r>
            <a:rPr lang="en-AU" sz="1800" dirty="0">
              <a:latin typeface="Arial" panose="020B0604020202020204" pitchFamily="34" charset="0"/>
              <a:cs typeface="Arial" panose="020B0604020202020204" pitchFamily="34" charset="0"/>
            </a:rPr>
            <a:t>Meeting the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needs of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diverse learners</a:t>
          </a:r>
        </a:p>
      </dgm:t>
    </dgm:pt>
    <dgm:pt modelId="{C47F8255-B722-4F90-99FC-DFD69C4E8CC6}" type="parTrans" cxnId="{A71E99EC-11A0-4F9A-8C8C-2BC5762AD081}">
      <dgm:prSet/>
      <dgm:spPr/>
      <dgm:t>
        <a:bodyPr/>
        <a:lstStyle/>
        <a:p>
          <a:endParaRPr lang="en-AU"/>
        </a:p>
      </dgm:t>
    </dgm:pt>
    <dgm:pt modelId="{70767030-0760-4A03-B14B-BE604603456D}" type="sibTrans" cxnId="{A71E99EC-11A0-4F9A-8C8C-2BC5762AD081}">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4" custLinFactNeighborX="-1123" custLinFactNeighborY="-468">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4">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4">
        <dgm:presLayoutVars>
          <dgm:bulletEnabled val="1"/>
        </dgm:presLayoutVars>
      </dgm:prSet>
      <dgm:spPr/>
    </dgm:pt>
    <dgm:pt modelId="{B8E18F68-4A68-4A95-8450-EA91816639B0}" type="pres">
      <dgm:prSet presAssocID="{56E0A329-E2AD-4BEA-B737-4F69ECB4E53A}" presName="sibTrans" presStyleCnt="0"/>
      <dgm:spPr/>
    </dgm:pt>
    <dgm:pt modelId="{D499A672-6A21-44E1-B5BA-AB78CBA4534E}" type="pres">
      <dgm:prSet presAssocID="{F2C403A7-500D-4404-B8D1-56BF2B3E202C}" presName="node" presStyleLbl="node1" presStyleIdx="3" presStyleCnt="4">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2183AEC0-F6EA-4478-AF1F-F40C37AEA71E}" type="presOf" srcId="{F2C403A7-500D-4404-B8D1-56BF2B3E202C}" destId="{D499A672-6A21-44E1-B5BA-AB78CBA4534E}"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A71E99EC-11A0-4F9A-8C8C-2BC5762AD081}" srcId="{71F38162-AB43-4DED-B461-8EA103DB9DA2}" destId="{F2C403A7-500D-4404-B8D1-56BF2B3E202C}" srcOrd="3" destOrd="0" parTransId="{C47F8255-B722-4F90-99FC-DFD69C4E8CC6}" sibTransId="{70767030-0760-4A03-B14B-BE604603456D}"/>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 modelId="{FDAB2005-88D0-46DF-988D-780D5BECA441}" type="presParOf" srcId="{1EAB7D7D-156D-429C-B929-F2918D4F22A0}" destId="{B8E18F68-4A68-4A95-8450-EA91816639B0}" srcOrd="5" destOrd="0" presId="urn:microsoft.com/office/officeart/2005/8/layout/default"/>
    <dgm:cxn modelId="{FA850DCE-63C4-41F0-8C24-5003B26333F6}" type="presParOf" srcId="{1EAB7D7D-156D-429C-B929-F2918D4F22A0}" destId="{D499A672-6A21-44E1-B5BA-AB78CBA4534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rgbClr val="84BD00"/>
        </a:solidFill>
        <a:ln>
          <a:solidFill>
            <a:srgbClr val="84BD00"/>
          </a:solid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Learning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areas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rgbClr val="84BD00"/>
        </a:solidFill>
        <a:ln>
          <a:solidFill>
            <a:srgbClr val="84BD00"/>
          </a:solid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General capabilities</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rgbClr val="84BD00"/>
        </a:solidFill>
        <a:ln>
          <a:solidFill>
            <a:srgbClr val="84BD00"/>
          </a:solidFill>
        </a:ln>
      </dgm:spPr>
      <dgm:t>
        <a:bodyPr/>
        <a:lstStyle/>
        <a:p>
          <a:r>
            <a:rPr lang="en-AU" sz="1800" dirty="0">
              <a:latin typeface="Arial" panose="020B0604020202020204" pitchFamily="34" charset="0"/>
              <a:cs typeface="Arial" panose="020B0604020202020204" pitchFamily="34" charset="0"/>
            </a:rPr>
            <a:t>Cross-curriculum priorities</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3" custLinFactNeighborX="-38349" custLinFactNeighborY="-25187">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3" custLinFactNeighborX="-36616" custLinFactNeighborY="-9063">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3" custLinFactNeighborX="-38663" custLinFactNeighborY="-18290">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accent4"/>
        </a:solidFill>
      </dgm:spPr>
      <dgm:t>
        <a:bodyPr/>
        <a:lstStyle/>
        <a:p>
          <a:r>
            <a:rPr lang="en-AU" sz="2400" b="1" dirty="0">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9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accent4"/>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accent5"/>
        </a:solidFill>
        <a:ln>
          <a:solidFill>
            <a:schemeClr val="accent5"/>
          </a:solidFill>
        </a:ln>
      </dgm:spPr>
      <dgm:t>
        <a:bodyPr/>
        <a:lstStyle/>
        <a:p>
          <a:r>
            <a:rPr lang="en-AU" sz="24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9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accent5"/>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Australian Curriculum v9.0: Science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Australian Curriculum v9.0: Science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tx1"/>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1006093" y="0"/>
          <a:ext cx="2727002" cy="1636201"/>
        </a:xfrm>
        <a:prstGeom prst="rect">
          <a:avLst/>
        </a:prstGeom>
        <a:solidFill>
          <a:srgbClr val="84BD00"/>
        </a:solidFill>
        <a:ln w="12700" cap="flat" cmpd="sng" algn="ctr">
          <a:solidFill>
            <a:srgbClr val="84BD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Safety</a:t>
          </a:r>
        </a:p>
      </dsp:txBody>
      <dsp:txXfrm>
        <a:off x="1006093" y="0"/>
        <a:ext cx="2727002" cy="1636201"/>
      </dsp:txXfrm>
    </dsp:sp>
    <dsp:sp modelId="{B8EBEBC6-420B-45B0-8DD8-7EDE40EB59A7}">
      <dsp:nvSpPr>
        <dsp:cNvPr id="0" name=""/>
        <dsp:cNvSpPr/>
      </dsp:nvSpPr>
      <dsp:spPr>
        <a:xfrm>
          <a:off x="4036421" y="1646"/>
          <a:ext cx="2727002" cy="1636201"/>
        </a:xfrm>
        <a:prstGeom prst="rect">
          <a:avLst/>
        </a:prstGeom>
        <a:solidFill>
          <a:srgbClr val="84BD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Animal ethics and biosecurity</a:t>
          </a:r>
        </a:p>
      </dsp:txBody>
      <dsp:txXfrm>
        <a:off x="4036421" y="1646"/>
        <a:ext cx="2727002" cy="1636201"/>
      </dsp:txXfrm>
    </dsp:sp>
    <dsp:sp modelId="{6BDEAF27-992D-4C9A-8A9F-470C777CC828}">
      <dsp:nvSpPr>
        <dsp:cNvPr id="0" name=""/>
        <dsp:cNvSpPr/>
      </dsp:nvSpPr>
      <dsp:spPr>
        <a:xfrm>
          <a:off x="1036718" y="1910548"/>
          <a:ext cx="2727002" cy="1636201"/>
        </a:xfrm>
        <a:prstGeom prst="rect">
          <a:avLst/>
        </a:prstGeom>
        <a:solidFill>
          <a:schemeClr val="bg1">
            <a:lumMod val="5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Protocols for</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engaging</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First Nations Australians</a:t>
          </a:r>
        </a:p>
      </dsp:txBody>
      <dsp:txXfrm>
        <a:off x="1036718" y="1910548"/>
        <a:ext cx="2727002" cy="1636201"/>
      </dsp:txXfrm>
    </dsp:sp>
    <dsp:sp modelId="{D499A672-6A21-44E1-B5BA-AB78CBA4534E}">
      <dsp:nvSpPr>
        <dsp:cNvPr id="0" name=""/>
        <dsp:cNvSpPr/>
      </dsp:nvSpPr>
      <dsp:spPr>
        <a:xfrm>
          <a:off x="4036421" y="1910548"/>
          <a:ext cx="2727002" cy="1636201"/>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Meeting the </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needs of </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diverse learners</a:t>
          </a:r>
        </a:p>
      </dsp:txBody>
      <dsp:txXfrm>
        <a:off x="4036421" y="1910548"/>
        <a:ext cx="2727002" cy="16362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0"/>
          <a:ext cx="1840955" cy="1104573"/>
        </a:xfrm>
        <a:prstGeom prst="rect">
          <a:avLst/>
        </a:prstGeom>
        <a:solidFill>
          <a:srgbClr val="84BD00"/>
        </a:solidFill>
        <a:ln w="12700" cap="flat" cmpd="sng" algn="ctr">
          <a:solidFill>
            <a:srgbClr val="84BD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Learning </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areas</a:t>
          </a:r>
        </a:p>
      </dsp:txBody>
      <dsp:txXfrm>
        <a:off x="0" y="0"/>
        <a:ext cx="1840955" cy="1104573"/>
      </dsp:txXfrm>
    </dsp:sp>
    <dsp:sp modelId="{B8EBEBC6-420B-45B0-8DD8-7EDE40EB59A7}">
      <dsp:nvSpPr>
        <dsp:cNvPr id="0" name=""/>
        <dsp:cNvSpPr/>
      </dsp:nvSpPr>
      <dsp:spPr>
        <a:xfrm>
          <a:off x="0" y="1188835"/>
          <a:ext cx="1840955" cy="1104573"/>
        </a:xfrm>
        <a:prstGeom prst="rect">
          <a:avLst/>
        </a:prstGeom>
        <a:solidFill>
          <a:srgbClr val="84BD00"/>
        </a:solidFill>
        <a:ln w="12700" cap="flat" cmpd="sng" algn="ctr">
          <a:solidFill>
            <a:srgbClr val="84BD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General capabilities</a:t>
          </a:r>
        </a:p>
      </dsp:txBody>
      <dsp:txXfrm>
        <a:off x="0" y="1188835"/>
        <a:ext cx="1840955" cy="1104573"/>
      </dsp:txXfrm>
    </dsp:sp>
    <dsp:sp modelId="{6BDEAF27-992D-4C9A-8A9F-470C777CC828}">
      <dsp:nvSpPr>
        <dsp:cNvPr id="0" name=""/>
        <dsp:cNvSpPr/>
      </dsp:nvSpPr>
      <dsp:spPr>
        <a:xfrm>
          <a:off x="0" y="2375585"/>
          <a:ext cx="1840955" cy="1104573"/>
        </a:xfrm>
        <a:prstGeom prst="rect">
          <a:avLst/>
        </a:prstGeom>
        <a:solidFill>
          <a:srgbClr val="84BD00"/>
        </a:solidFill>
        <a:ln w="12700" cap="flat" cmpd="sng" algn="ctr">
          <a:solidFill>
            <a:srgbClr val="84BD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Cross-curriculum priorities</a:t>
          </a:r>
        </a:p>
      </dsp:txBody>
      <dsp:txXfrm>
        <a:off x="0" y="2375585"/>
        <a:ext cx="1840955" cy="11045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40"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19/09/2024</a:t>
            </a:fld>
            <a:endParaRPr lang="en-AU"/>
          </a:p>
        </p:txBody>
      </p:sp>
      <p:sp>
        <p:nvSpPr>
          <p:cNvPr id="4" name="Footer Placeholder 3"/>
          <p:cNvSpPr>
            <a:spLocks noGrp="1"/>
          </p:cNvSpPr>
          <p:nvPr>
            <p:ph type="ftr" sz="quarter" idx="2"/>
          </p:nvPr>
        </p:nvSpPr>
        <p:spPr>
          <a:xfrm>
            <a:off x="2" y="9440648"/>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40" y="9440648"/>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40"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19/09/2024</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2" y="9440648"/>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40" y="9440648"/>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v9.australiancurriculum.edu.au/help/website-tou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presentation is designed to introduce curriculum leaders and teachers to the Australian Curriculum Version 9.0: Science — Years 7‒10.</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75481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defRPr/>
            </a:pPr>
            <a:r>
              <a:rPr lang="en-US" sz="1200" b="0" i="0" dirty="0">
                <a:solidFill>
                  <a:schemeClr val="tx1"/>
                </a:solidFill>
                <a:effectLst/>
                <a:latin typeface="Arial" panose="020B0604020202020204" pitchFamily="34" charset="0"/>
                <a:cs typeface="Arial" panose="020B0604020202020204" pitchFamily="34" charset="0"/>
              </a:rPr>
              <a:t>This is an overview of the </a:t>
            </a:r>
            <a:r>
              <a:rPr lang="en-US" sz="1200" b="0" i="0" dirty="0" err="1">
                <a:solidFill>
                  <a:schemeClr val="tx1"/>
                </a:solidFill>
                <a:effectLst/>
                <a:latin typeface="Arial" panose="020B0604020202020204" pitchFamily="34" charset="0"/>
                <a:cs typeface="Arial" panose="020B0604020202020204" pitchFamily="34" charset="0"/>
              </a:rPr>
              <a:t>organisation</a:t>
            </a:r>
            <a:r>
              <a:rPr lang="en-US" sz="1200" b="0" i="0" dirty="0">
                <a:solidFill>
                  <a:schemeClr val="tx1"/>
                </a:solidFill>
                <a:effectLst/>
                <a:latin typeface="Arial" panose="020B0604020202020204" pitchFamily="34" charset="0"/>
                <a:cs typeface="Arial" panose="020B0604020202020204" pitchFamily="34" charset="0"/>
              </a:rPr>
              <a:t> of the Australian Curriculum Version 8.4: Science compared with Version 9.0, with the main changes noted. </a:t>
            </a:r>
          </a:p>
          <a:p>
            <a:pPr marL="0" lvl="0" indent="0">
              <a:buFont typeface="Arial" panose="020B0604020202020204" pitchFamily="34" charset="0"/>
              <a:buNone/>
              <a:defRPr/>
            </a:pPr>
            <a:endParaRPr lang="en-AU" sz="1200" b="0"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System Font Regular"/>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https://v9.australiancurriculum.edu.au/teacher-resources/understand-this-learning-area/science.</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AU"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177534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r>
              <a:rPr lang="en-AU" b="0" dirty="0">
                <a:latin typeface="Arial" panose="020B0604020202020204" pitchFamily="34" charset="0"/>
                <a:cs typeface="Arial" panose="020B0604020202020204" pitchFamily="34" charset="0"/>
              </a:rPr>
              <a:t>The o</a:t>
            </a:r>
            <a:r>
              <a:rPr lang="en-AU" dirty="0">
                <a:latin typeface="Arial" panose="020B0604020202020204" pitchFamily="34" charset="0"/>
                <a:cs typeface="Arial" panose="020B0604020202020204" pitchFamily="34" charset="0"/>
              </a:rPr>
              <a:t>rganisation of the Australian Curriculum in Version 8.4 (represented on the left) is in two parts: </a:t>
            </a:r>
          </a:p>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endParaRPr lang="en-AU"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Understand how the learning area works, </a:t>
            </a:r>
            <a:r>
              <a:rPr lang="en-AU" dirty="0">
                <a:latin typeface="Arial" panose="020B0604020202020204" pitchFamily="34" charset="0"/>
                <a:cs typeface="Arial" panose="020B0604020202020204" pitchFamily="34" charset="0"/>
              </a:rPr>
              <a:t>which includes the rationale, aims</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key ideas, structure and resources</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Learning area curriculum </a:t>
            </a:r>
            <a:r>
              <a:rPr lang="en-AU" i="0" dirty="0">
                <a:latin typeface="Arial" panose="020B0604020202020204" pitchFamily="34" charset="0"/>
                <a:cs typeface="Arial" panose="020B0604020202020204" pitchFamily="34" charset="0"/>
              </a:rPr>
              <a:t>including the </a:t>
            </a:r>
            <a:r>
              <a:rPr lang="en-AU" dirty="0">
                <a:latin typeface="Arial" panose="020B0604020202020204" pitchFamily="34" charset="0"/>
                <a:cs typeface="Arial" panose="020B0604020202020204" pitchFamily="34" charset="0"/>
              </a:rPr>
              <a:t>year level description, the achievement standard, strands and sub-strands, content descriptions, threads and content elaborations.</a:t>
            </a:r>
          </a:p>
          <a:p>
            <a:pPr marL="628650" marR="0" lvl="1" indent="-171450" algn="l" defTabSz="914400" rtl="0" eaLnBrk="0" fontAlgn="base" latinLnBrk="0" hangingPunct="0">
              <a:lnSpc>
                <a:spcPct val="100000"/>
              </a:lnSpc>
              <a:spcBef>
                <a:spcPct val="30000"/>
              </a:spcBef>
              <a:spcAft>
                <a:spcPct val="0"/>
              </a:spcAft>
              <a:buClrTx/>
              <a:buSzTx/>
              <a:buFont typeface="System Font Regular"/>
              <a:buChar char="⁃"/>
              <a:tabLst/>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https://v9.australiancurriculum.edu.au/teacher-resources/understand-this-learning-area/science.</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AU" sz="1200" dirty="0">
              <a:solidFill>
                <a:schemeClr val="tx1"/>
              </a:solidFill>
              <a:latin typeface="Arial" panose="020B0604020202020204" pitchFamily="34" charset="0"/>
              <a:cs typeface="Arial" panose="020B0604020202020204" pitchFamily="34" charset="0"/>
            </a:endParaRP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1147181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Arial" panose="020B0604020202020204" pitchFamily="34" charset="0"/>
                <a:cs typeface="Arial" panose="020B0604020202020204" pitchFamily="34" charset="0"/>
              </a:rPr>
              <a:t>The Version 9.0 learning area structure helps us </a:t>
            </a:r>
            <a:r>
              <a:rPr lang="en-US" b="0" dirty="0" err="1">
                <a:latin typeface="Arial" panose="020B0604020202020204" pitchFamily="34" charset="0"/>
                <a:cs typeface="Arial" panose="020B0604020202020204" pitchFamily="34" charset="0"/>
              </a:rPr>
              <a:t>organise</a:t>
            </a:r>
            <a:r>
              <a:rPr lang="en-US" b="0" dirty="0">
                <a:latin typeface="Arial" panose="020B0604020202020204" pitchFamily="34" charset="0"/>
                <a:cs typeface="Arial" panose="020B0604020202020204" pitchFamily="34" charset="0"/>
              </a:rPr>
              <a:t> the teaching and assessment for Science.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Arial" panose="020B0604020202020204" pitchFamily="34" charset="0"/>
                <a:cs typeface="Arial" panose="020B0604020202020204" pitchFamily="34" charset="0"/>
              </a:rPr>
              <a:t>It is </a:t>
            </a:r>
            <a:r>
              <a:rPr lang="en-US" b="0" dirty="0" err="1">
                <a:latin typeface="Arial" panose="020B0604020202020204" pitchFamily="34" charset="0"/>
                <a:cs typeface="Arial" panose="020B0604020202020204" pitchFamily="34" charset="0"/>
              </a:rPr>
              <a:t>organised</a:t>
            </a:r>
            <a:r>
              <a:rPr lang="en-US" b="0" dirty="0">
                <a:latin typeface="Arial" panose="020B0604020202020204" pitchFamily="34" charset="0"/>
                <a:cs typeface="Arial" panose="020B0604020202020204" pitchFamily="34" charset="0"/>
              </a:rPr>
              <a:t> into two sections: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Understand this learning area </a:t>
            </a:r>
            <a:r>
              <a:rPr lang="en-US" b="0" dirty="0">
                <a:latin typeface="Arial" panose="020B0604020202020204" pitchFamily="34" charset="0"/>
                <a:cs typeface="Arial" panose="020B0604020202020204" pitchFamily="34" charset="0"/>
              </a:rPr>
              <a:t>and, </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Curriculum elements</a:t>
            </a:r>
            <a:r>
              <a:rPr lang="en-US" b="0" dirty="0">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Arial" panose="020B0604020202020204" pitchFamily="34" charset="0"/>
                <a:cs typeface="Arial" panose="020B0604020202020204" pitchFamily="34" charset="0"/>
              </a:rPr>
              <a:t>The </a:t>
            </a:r>
            <a:r>
              <a:rPr lang="en-US" b="1" i="0" dirty="0">
                <a:latin typeface="Arial" panose="020B0604020202020204" pitchFamily="34" charset="0"/>
                <a:cs typeface="Arial" panose="020B0604020202020204" pitchFamily="34" charset="0"/>
              </a:rPr>
              <a:t>Understand this learning area</a:t>
            </a:r>
            <a:r>
              <a:rPr lang="en-US" b="0" dirty="0">
                <a:latin typeface="Arial" panose="020B0604020202020204" pitchFamily="34" charset="0"/>
                <a:cs typeface="Arial" panose="020B0604020202020204" pitchFamily="34" charset="0"/>
              </a:rPr>
              <a:t> section provides detail of the intent </a:t>
            </a:r>
            <a:r>
              <a:rPr lang="en-AU" dirty="0">
                <a:latin typeface="Arial" panose="020B0604020202020204" pitchFamily="34" charset="0"/>
                <a:cs typeface="Arial" panose="020B0604020202020204" pitchFamily="34" charset="0"/>
              </a:rPr>
              <a:t>of the Australian Curriculum v9.0: Science and a snapshot of the structure. In green are two new sections: key considerations and key connections. </a:t>
            </a:r>
            <a:r>
              <a:rPr lang="en-US" b="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latin typeface="Arial" panose="020B0604020202020204" pitchFamily="34" charset="0"/>
                <a:cs typeface="Arial" panose="020B0604020202020204" pitchFamily="34" charset="0"/>
              </a:rPr>
              <a:t>The</a:t>
            </a:r>
            <a:r>
              <a:rPr lang="en-US" b="0" i="1" dirty="0">
                <a:latin typeface="Arial" panose="020B0604020202020204" pitchFamily="34" charset="0"/>
                <a:cs typeface="Arial" panose="020B0604020202020204" pitchFamily="34" charset="0"/>
              </a:rPr>
              <a:t> </a:t>
            </a:r>
            <a:r>
              <a:rPr lang="en-US" b="1" i="0" dirty="0">
                <a:latin typeface="Arial" panose="020B0604020202020204" pitchFamily="34" charset="0"/>
                <a:cs typeface="Arial" panose="020B0604020202020204" pitchFamily="34" charset="0"/>
              </a:rPr>
              <a:t>Curriculum elements </a:t>
            </a:r>
            <a:r>
              <a:rPr lang="en-US" b="0" dirty="0">
                <a:latin typeface="Arial" panose="020B0604020202020204" pitchFamily="34" charset="0"/>
                <a:cs typeface="Arial" panose="020B0604020202020204" pitchFamily="34" charset="0"/>
              </a:rPr>
              <a:t>section shows the elements associated with Science.</a:t>
            </a:r>
            <a:endParaRPr lang="en-AU" b="1" dirty="0">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 typeface="System Font Regular"/>
              <a:buNone/>
              <a:tabLst/>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https://v9.australiancurriculum.edu.au/teacher-resources/understand-this-learning-area/science</a:t>
            </a:r>
            <a:r>
              <a:rPr lang="en-AU" sz="1200" b="0" i="0" dirty="0">
                <a:solidFill>
                  <a:schemeClr val="tx1"/>
                </a:solidFill>
                <a:effectLst/>
                <a:latin typeface="Arial" panose="020B0604020202020204" pitchFamily="34" charset="0"/>
                <a:cs typeface="Arial" panose="020B0604020202020204" pitchFamily="34" charset="0"/>
              </a:rPr>
              <a:t>.</a:t>
            </a: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409723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415265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In Science, the introduction in Version 9.0 is one sentence: ‘</a:t>
            </a:r>
            <a:r>
              <a:rPr lang="en-AU" b="0" i="0" u="none" strike="noStrike" dirty="0">
                <a:solidFill>
                  <a:srgbClr val="000000"/>
                </a:solidFill>
                <a:effectLst/>
                <a:latin typeface="Arial" panose="020B0604020202020204" pitchFamily="34" charset="0"/>
                <a:cs typeface="Arial" panose="020B0604020202020204" pitchFamily="34" charset="0"/>
              </a:rPr>
              <a:t>The Australian Curriculum: Science has been developed on the basis that all students will study Science from Foundation to Year 10.</a:t>
            </a:r>
            <a:r>
              <a:rPr lang="en-AU" b="0" dirty="0">
                <a:latin typeface="Arial" panose="020B0604020202020204" pitchFamily="34" charset="0"/>
                <a:cs typeface="Arial" panose="020B0604020202020204" pitchFamily="34" charset="0"/>
              </a:rPr>
              <a:t>’ (ACARA, 2022,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https://v9.australiancurriculum.edu.au/teacher-resources/understand-this-learning-area/science)</a:t>
            </a:r>
            <a:endParaRPr lang="en-AU" sz="12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rationale and aims capture the intent of teaching Science and inform teachers’ planning in a school context.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https://v9.australiancurriculum.edu.au/teacher-resources/understand-this-learning-area/science</a:t>
            </a:r>
            <a:r>
              <a:rPr lang="en-AU" sz="1200" b="0" i="0" dirty="0">
                <a:solidFill>
                  <a:schemeClr val="tx1"/>
                </a:solidFill>
                <a:effectLst/>
                <a:latin typeface="Arial" panose="020B0604020202020204" pitchFamily="34" charset="0"/>
                <a:cs typeface="Arial" panose="020B0604020202020204" pitchFamily="34" charset="0"/>
              </a:rPr>
              <a:t>.</a:t>
            </a:r>
            <a:endParaRPr lang="en-AU" sz="1200" dirty="0">
              <a:solidFill>
                <a:schemeClr val="tx1"/>
              </a:solidFill>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86016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Exploring the structure provides a way for teachers to conceptualise the Australian Curriculum Science.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https://v9.australiancurriculum.edu.au/teacher-resources/understand-this-learning-area/science</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AU" sz="1200" dirty="0">
              <a:solidFill>
                <a:schemeClr val="tx1"/>
              </a:solidFill>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12747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solidFill>
                  <a:srgbClr val="000000"/>
                </a:solidFill>
                <a:effectLst/>
                <a:latin typeface="Arial" panose="020B0604020202020204" pitchFamily="34" charset="0"/>
                <a:cs typeface="Arial" panose="020B0604020202020204" pitchFamily="34" charset="0"/>
              </a:rPr>
              <a:t>The three strands have remained, but the third strand’s name has changed from Science inquiry skills to Science inquiry. This change is in response to the contemporary work of scientists whose practices include both skills and cognitive dimensions such as modelling and argumentation. Modifying the name also draws attention to the changes in the inquiry content that </a:t>
            </a:r>
            <a:r>
              <a:rPr lang="en-US" b="0" dirty="0" err="1">
                <a:solidFill>
                  <a:srgbClr val="000000"/>
                </a:solidFill>
                <a:effectLst/>
                <a:latin typeface="Arial" panose="020B0604020202020204" pitchFamily="34" charset="0"/>
                <a:cs typeface="Arial" panose="020B0604020202020204" pitchFamily="34" charset="0"/>
              </a:rPr>
              <a:t>emphasises</a:t>
            </a:r>
            <a:r>
              <a:rPr lang="en-US" b="0" dirty="0">
                <a:solidFill>
                  <a:srgbClr val="000000"/>
                </a:solidFill>
                <a:effectLst/>
                <a:latin typeface="Arial" panose="020B0604020202020204" pitchFamily="34" charset="0"/>
                <a:cs typeface="Arial" panose="020B0604020202020204" pitchFamily="34" charset="0"/>
              </a:rPr>
              <a:t> evaluation and communication. There is value in our students becoming critical communicators. The more sophisticated communicators of science our students become, the more likely they are to transfer those skills to critically consume science communication from others.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solidFill>
                  <a:srgbClr val="000000"/>
                </a:solidFill>
                <a:effectLst/>
                <a:latin typeface="Arial" panose="020B0604020202020204" pitchFamily="34" charset="0"/>
                <a:cs typeface="Arial" panose="020B0604020202020204" pitchFamily="34" charset="0"/>
              </a:rPr>
              <a:t>In Science, the sub-strand </a:t>
            </a:r>
            <a:r>
              <a:rPr lang="en-US" b="0" dirty="0" err="1">
                <a:solidFill>
                  <a:srgbClr val="000000"/>
                </a:solidFill>
                <a:effectLst/>
                <a:latin typeface="Arial" panose="020B0604020202020204" pitchFamily="34" charset="0"/>
                <a:cs typeface="Arial" panose="020B0604020202020204" pitchFamily="34" charset="0"/>
              </a:rPr>
              <a:t>organisation</a:t>
            </a:r>
            <a:r>
              <a:rPr lang="en-US" b="0" dirty="0">
                <a:solidFill>
                  <a:srgbClr val="000000"/>
                </a:solidFill>
                <a:effectLst/>
                <a:latin typeface="Arial" panose="020B0604020202020204" pitchFamily="34" charset="0"/>
                <a:cs typeface="Arial" panose="020B0604020202020204" pitchFamily="34" charset="0"/>
              </a:rPr>
              <a:t> has remained with one modification. Processing, modelling and </a:t>
            </a:r>
            <a:r>
              <a:rPr lang="en-US" b="0" dirty="0" err="1">
                <a:solidFill>
                  <a:srgbClr val="000000"/>
                </a:solidFill>
                <a:effectLst/>
                <a:latin typeface="Arial" panose="020B0604020202020204" pitchFamily="34" charset="0"/>
                <a:cs typeface="Arial" panose="020B0604020202020204" pitchFamily="34" charset="0"/>
              </a:rPr>
              <a:t>analysing</a:t>
            </a:r>
            <a:r>
              <a:rPr lang="en-US" b="0" dirty="0">
                <a:solidFill>
                  <a:srgbClr val="000000"/>
                </a:solidFill>
                <a:effectLst/>
                <a:latin typeface="Arial" panose="020B0604020202020204" pitchFamily="34" charset="0"/>
                <a:cs typeface="Arial" panose="020B0604020202020204" pitchFamily="34" charset="0"/>
              </a:rPr>
              <a:t> has been named to reflect the contemporary use of models to explore and explain phenomena. This new focus opens opportunities for students to use and create models but also to consider the strengths and limitations of using models to explain phenomena.</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Adapted from https://v9.australiancurriculum.edu.au/teacher-resources/understand-this-learning-area/science.</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b="0" dirty="0">
              <a:solidFill>
                <a:srgbClr val="000000"/>
              </a:solidFill>
              <a:effectLst/>
              <a:latin typeface="Arial" panose="020B0604020202020204" pitchFamily="34" charset="0"/>
              <a:cs typeface="Arial" panose="020B0604020202020204" pitchFamily="34" charset="0"/>
            </a:endParaRPr>
          </a:p>
          <a:p>
            <a:pPr algn="l"/>
            <a:endParaRPr lang="en-US" b="1" dirty="0">
              <a:solidFill>
                <a:srgbClr val="000000"/>
              </a:solidFill>
              <a:effectLst/>
              <a:latin typeface="Arial" panose="020B0604020202020204" pitchFamily="34" charset="0"/>
              <a:cs typeface="Arial" panose="020B0604020202020204" pitchFamily="34" charset="0"/>
            </a:endParaRPr>
          </a:p>
          <a:p>
            <a:pPr algn="l"/>
            <a:endParaRPr lang="en-US" b="1"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496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solidFill>
                  <a:srgbClr val="000000"/>
                </a:solidFill>
                <a:effectLst/>
                <a:latin typeface="Arial" panose="020B0604020202020204" pitchFamily="34" charset="0"/>
                <a:cs typeface="Arial" panose="020B0604020202020204" pitchFamily="34" charset="0"/>
              </a:rPr>
              <a:t>In addition, the Australian Curriculum continues to position the strands and sub-strands as being interrelated and the information about the sub-strands found in the Understand this learning area section supports integration of the strands. The Version 9 Science curriculum states that the strands should be taught in an integrated way, and, in each year level, integration is possible. </a:t>
            </a:r>
          </a:p>
          <a:p>
            <a:pPr marL="0" indent="0" algn="l">
              <a:buFont typeface="Arial" panose="020B0604020202020204" pitchFamily="34" charset="0"/>
              <a:buNone/>
            </a:pPr>
            <a:endParaRPr lang="en-US" b="0" dirty="0">
              <a:solidFill>
                <a:srgbClr val="000000"/>
              </a:solidFill>
              <a:effectLst/>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US" b="0" dirty="0">
                <a:solidFill>
                  <a:srgbClr val="000000"/>
                </a:solidFill>
                <a:effectLst/>
                <a:latin typeface="Arial" panose="020B0604020202020204" pitchFamily="34" charset="0"/>
                <a:cs typeface="Arial" panose="020B0604020202020204" pitchFamily="34" charset="0"/>
              </a:rPr>
              <a:t>On screen is an example of integration of the strands in Year 7. </a:t>
            </a:r>
          </a:p>
          <a:p>
            <a:pPr marL="0" indent="0" algn="l">
              <a:buFont typeface="Arial" panose="020B0604020202020204" pitchFamily="34" charset="0"/>
              <a:buNone/>
            </a:pPr>
            <a:endParaRPr lang="en-US" b="0" dirty="0">
              <a:solidFill>
                <a:srgbClr val="000000"/>
              </a:solidFill>
              <a:effectLst/>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US" b="0" dirty="0">
                <a:solidFill>
                  <a:srgbClr val="000000"/>
                </a:solidFill>
                <a:effectLst/>
                <a:latin typeface="Arial" panose="020B0604020202020204" pitchFamily="34" charset="0"/>
                <a:cs typeface="Arial" panose="020B0604020202020204" pitchFamily="34" charset="0"/>
              </a:rPr>
              <a:t>The table shows how a unit of work might incorporate content from each strand. When we consider the rationale, aims and global education goals, it is clear how important science is in developing creative and confident members of society who can make informed decisions. In this proposed unit, the </a:t>
            </a:r>
            <a:r>
              <a:rPr lang="en-US" b="1" i="0" dirty="0">
                <a:solidFill>
                  <a:srgbClr val="000000"/>
                </a:solidFill>
                <a:effectLst/>
                <a:latin typeface="Arial" panose="020B0604020202020204" pitchFamily="34" charset="0"/>
                <a:cs typeface="Arial" panose="020B0604020202020204" pitchFamily="34" charset="0"/>
              </a:rPr>
              <a:t>Science as a human </a:t>
            </a:r>
            <a:r>
              <a:rPr lang="en-US" b="1" i="0" dirty="0" err="1">
                <a:solidFill>
                  <a:srgbClr val="000000"/>
                </a:solidFill>
                <a:effectLst/>
                <a:latin typeface="Arial" panose="020B0604020202020204" pitchFamily="34" charset="0"/>
                <a:cs typeface="Arial" panose="020B0604020202020204" pitchFamily="34" charset="0"/>
              </a:rPr>
              <a:t>endeavour</a:t>
            </a:r>
            <a:r>
              <a:rPr lang="en-US" b="1" i="0" dirty="0">
                <a:solidFill>
                  <a:srgbClr val="000000"/>
                </a:solidFill>
                <a:effectLst/>
                <a:latin typeface="Arial" panose="020B0604020202020204" pitchFamily="34" charset="0"/>
                <a:cs typeface="Arial" panose="020B0604020202020204" pitchFamily="34" charset="0"/>
              </a:rPr>
              <a:t> </a:t>
            </a:r>
            <a:r>
              <a:rPr lang="en-US" b="0" dirty="0">
                <a:solidFill>
                  <a:srgbClr val="000000"/>
                </a:solidFill>
                <a:effectLst/>
                <a:latin typeface="Arial" panose="020B0604020202020204" pitchFamily="34" charset="0"/>
                <a:cs typeface="Arial" panose="020B0604020202020204" pitchFamily="34" charset="0"/>
              </a:rPr>
              <a:t>content description allows students to see the role of science in informing environmental policy. The new focus of </a:t>
            </a:r>
            <a:r>
              <a:rPr lang="en-US" b="1" i="0" dirty="0">
                <a:solidFill>
                  <a:srgbClr val="000000"/>
                </a:solidFill>
                <a:effectLst/>
                <a:latin typeface="Arial" panose="020B0604020202020204" pitchFamily="34" charset="0"/>
                <a:cs typeface="Arial" panose="020B0604020202020204" pitchFamily="34" charset="0"/>
              </a:rPr>
              <a:t>Science as a human </a:t>
            </a:r>
            <a:r>
              <a:rPr lang="en-US" b="1" i="0" dirty="0" err="1">
                <a:solidFill>
                  <a:srgbClr val="000000"/>
                </a:solidFill>
                <a:effectLst/>
                <a:latin typeface="Arial" panose="020B0604020202020204" pitchFamily="34" charset="0"/>
                <a:cs typeface="Arial" panose="020B0604020202020204" pitchFamily="34" charset="0"/>
              </a:rPr>
              <a:t>endeavour</a:t>
            </a:r>
            <a:r>
              <a:rPr lang="en-US" b="1" i="0" dirty="0">
                <a:solidFill>
                  <a:srgbClr val="000000"/>
                </a:solidFill>
                <a:effectLst/>
                <a:latin typeface="Arial" panose="020B0604020202020204" pitchFamily="34" charset="0"/>
                <a:cs typeface="Arial" panose="020B0604020202020204" pitchFamily="34" charset="0"/>
              </a:rPr>
              <a:t> </a:t>
            </a:r>
            <a:r>
              <a:rPr lang="en-US" b="0" dirty="0">
                <a:solidFill>
                  <a:srgbClr val="000000"/>
                </a:solidFill>
                <a:effectLst/>
                <a:latin typeface="Arial" panose="020B0604020202020204" pitchFamily="34" charset="0"/>
                <a:cs typeface="Arial" panose="020B0604020202020204" pitchFamily="34" charset="0"/>
              </a:rPr>
              <a:t>positions students as active participants in science and can strengthen their confidence to be active members of society.</a:t>
            </a:r>
          </a:p>
          <a:p>
            <a:pPr marL="0" indent="0" algn="l">
              <a:buFont typeface="Arial" panose="020B0604020202020204" pitchFamily="34" charset="0"/>
              <a:buNone/>
            </a:pPr>
            <a:endParaRPr lang="en-US" b="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Adapted from https://v9.australiancurriculum.edu.au/teacher-resources/understand-this-learning-area/science.</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b="0" dirty="0">
              <a:solidFill>
                <a:srgbClr val="000000"/>
              </a:solidFill>
              <a:effectLst/>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US" b="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5252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AU" dirty="0">
                <a:latin typeface="Arial" panose="020B0604020202020204" pitchFamily="34" charset="0"/>
                <a:cs typeface="Arial" panose="020B0604020202020204" pitchFamily="34" charset="0"/>
              </a:rPr>
              <a:t>The final section of </a:t>
            </a:r>
            <a:r>
              <a:rPr lang="en-AU" b="1" i="0" dirty="0">
                <a:latin typeface="Arial" panose="020B0604020202020204" pitchFamily="34" charset="0"/>
                <a:cs typeface="Arial" panose="020B0604020202020204" pitchFamily="34" charset="0"/>
              </a:rPr>
              <a:t>Understand this learning area </a:t>
            </a:r>
            <a:r>
              <a:rPr lang="en-AU" i="0" dirty="0">
                <a:latin typeface="Arial" panose="020B0604020202020204" pitchFamily="34" charset="0"/>
                <a:cs typeface="Arial" panose="020B0604020202020204" pitchFamily="34" charset="0"/>
              </a:rPr>
              <a:t>includes the key considerations, key connections and resources that </a:t>
            </a:r>
            <a:r>
              <a:rPr lang="en-AU" dirty="0">
                <a:latin typeface="Arial" panose="020B0604020202020204" pitchFamily="34" charset="0"/>
                <a:cs typeface="Arial" panose="020B0604020202020204" pitchFamily="34" charset="0"/>
              </a:rPr>
              <a:t>provide further support and advice for teachers when planning for Version 9.0 in Science.</a:t>
            </a:r>
            <a:endParaRPr lang="en-AU" b="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https://v9.australiancurriculum.edu.au/teacher-resources/understand-this-learning-area/science.</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AU" sz="1200" dirty="0">
              <a:solidFill>
                <a:schemeClr val="tx1"/>
              </a:solidFill>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86441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key considerations is a new section in v9.0 consistent across all learning areas and includes the refined key ideas from v8.4. It helps teachers to think about teaching and learning specific to Science.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In green are the two Science specific considerations. They remind teachers of the considerations to manage risk and contain references to state and federal regulations for safety, animal ethics and biosecurity.</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There are two new considerations in all learning areas which are Protocols for engaging First Nations Australians and Meeting the needs of diverse learners.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dirty="0">
              <a:solidFill>
                <a:srgbClr val="444444"/>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a:t>
            </a:r>
            <a:r>
              <a:rPr lang="en-AU" dirty="0">
                <a:latin typeface="Arial" panose="020B0604020202020204" pitchFamily="34" charset="0"/>
                <a:cs typeface="Arial" panose="020B0604020202020204" pitchFamily="34" charset="0"/>
              </a:rPr>
              <a:t> </a:t>
            </a:r>
            <a:r>
              <a:rPr lang="en-AU" sz="1200" b="0" dirty="0">
                <a:latin typeface="Arial" panose="020B0604020202020204" pitchFamily="34" charset="0"/>
                <a:cs typeface="Arial" panose="020B0604020202020204" pitchFamily="34" charset="0"/>
              </a:rPr>
              <a:t>Image created in house using SmartArt based on</a:t>
            </a:r>
            <a:r>
              <a:rPr lang="en-US" sz="1200" b="0" i="0" dirty="0">
                <a:solidFill>
                  <a:srgbClr val="444444"/>
                </a:solidFill>
                <a:effectLst/>
                <a:latin typeface="Arial" panose="020B0604020202020204" pitchFamily="34" charset="0"/>
                <a:cs typeface="Arial" panose="020B0604020202020204" pitchFamily="34" charset="0"/>
              </a:rPr>
              <a:t> https://v9.australiancurriculum.edu.au/teacher-resources/understand-this-learning-area/science.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3119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Arial" panose="020B0604020202020204" pitchFamily="34" charset="0"/>
                <a:cs typeface="Arial" panose="020B0604020202020204" pitchFamily="34" charset="0"/>
              </a:rPr>
              <a:t>Acknowledgment of Country</a:t>
            </a:r>
          </a:p>
          <a:p>
            <a:endParaRPr lang="en-AU"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QCAA acknowledges the Traditional Owners and Traditional Custodians of the lands on which we meet today.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pay our respects to their Elders and their descendants, who continue cultural and spiritual connections to Country, and we extend that respect to Aboriginal people and Torres Strait Islander people here today.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thank them for sharing their cultures and spiritualities and </a:t>
            </a:r>
            <a:r>
              <a:rPr lang="en-US" sz="1200" dirty="0" err="1">
                <a:latin typeface="Arial" panose="020B0604020202020204" pitchFamily="34" charset="0"/>
                <a:cs typeface="Arial" panose="020B0604020202020204" pitchFamily="34" charset="0"/>
              </a:rPr>
              <a:t>recognise</a:t>
            </a:r>
            <a:r>
              <a:rPr lang="en-US" sz="1200" dirty="0">
                <a:latin typeface="Arial" panose="020B0604020202020204" pitchFamily="34" charset="0"/>
                <a:cs typeface="Arial" panose="020B0604020202020204" pitchFamily="34" charset="0"/>
              </a:rPr>
              <a:t> the important contribution of this knowledge to our understanding of this place we call home.</a:t>
            </a: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33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key connections in the curriculum support teachers to integrate Science with other learning areas, embed relevant general capabilities and provide possible contexts for learning through the cross-curriculum priorities.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This integration can </a:t>
            </a:r>
            <a:r>
              <a:rPr lang="en-AU" dirty="0">
                <a:latin typeface="Arial" panose="020B0604020202020204" pitchFamily="34" charset="0"/>
                <a:cs typeface="Arial" panose="020B0604020202020204" pitchFamily="34" charset="0"/>
              </a:rPr>
              <a:t>enrich and deepen student engagement with learning area content. </a:t>
            </a: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These connections should only be considered when they provide appropriate and authentic opportunities to strengthen learning area content. </a:t>
            </a:r>
            <a:endParaRPr lang="en-AU" b="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68100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resources that identify the connections the Australian Curriculum has made between learning areas and the general capabilities.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general capability level overviews provide an overview of where each general capability can be developed or applied in the content descriptions of the learning areas. For example, the general capability Level 5 and Level 6 align with Years 7–10 learning areas.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continua resources are available for the general capabilities: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critical and creative thinking</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digital literacy</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ethical understanding</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intercultural understanding and,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personal and social capability.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There are resources available that provide a sequence of learning for the capability from Level 1 to Level 6. This can be helpful for teachers when catering for students with diverse needs.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advice documents to support teachers to use the Literacy and Numeracy progressions. These progressions provide observable indicators of increasing complexity in literacy and numeracy which can help teachers to develop targeted teaching and learning programs for students who are working at, above, and below year-level expectations.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These resources can support teaching teams to interrogate connections between the general capabilities and the learning area content in more detail.</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3332606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resources to support</a:t>
            </a:r>
            <a:r>
              <a:rPr lang="en-US" b="0" i="0" dirty="0">
                <a:solidFill>
                  <a:srgbClr val="000000"/>
                </a:solidFill>
                <a:effectLst/>
                <a:latin typeface="Arial" panose="020B0604020202020204" pitchFamily="34" charset="0"/>
                <a:cs typeface="Arial" panose="020B0604020202020204" pitchFamily="34" charset="0"/>
              </a:rPr>
              <a:t> schools with understanding how to connect the curriculum with cross-curriculum priorities.</a:t>
            </a:r>
          </a:p>
          <a:p>
            <a:pPr mar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Cross-curriculum priorities are incorporated through learning area content, in ways that are appropriate and authentic. The resources provide an overview of, as well as mapping across learning area and/or subject content descriptions and achievement standards to identify connections to each of the cross-curriculum priorities.</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dirty="0">
                <a:solidFill>
                  <a:srgbClr val="000000"/>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 </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1430273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1861632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AU" strike="noStrike" dirty="0">
                <a:latin typeface="Arial" panose="020B0604020202020204" pitchFamily="34" charset="0"/>
                <a:cs typeface="Arial" panose="020B0604020202020204" pitchFamily="34" charset="0"/>
              </a:rPr>
              <a:t>The Science le</a:t>
            </a:r>
            <a:r>
              <a:rPr lang="en-AU" dirty="0">
                <a:latin typeface="Arial" panose="020B0604020202020204" pitchFamily="34" charset="0"/>
                <a:cs typeface="Arial" panose="020B0604020202020204" pitchFamily="34" charset="0"/>
              </a:rPr>
              <a:t>vel description in the </a:t>
            </a:r>
            <a:r>
              <a:rPr lang="en-AU" b="1" i="0" dirty="0">
                <a:latin typeface="Arial" panose="020B0604020202020204" pitchFamily="34" charset="0"/>
                <a:cs typeface="Arial" panose="020B0604020202020204" pitchFamily="34" charset="0"/>
              </a:rPr>
              <a:t>Curriculum elements </a:t>
            </a:r>
            <a:r>
              <a:rPr lang="en-AU" dirty="0">
                <a:latin typeface="Arial" panose="020B0604020202020204" pitchFamily="34" charset="0"/>
                <a:cs typeface="Arial" panose="020B0604020202020204" pitchFamily="34" charset="0"/>
              </a:rPr>
              <a:t>section provides a high-level overview of the learning students should experience each year. </a:t>
            </a:r>
          </a:p>
          <a:p>
            <a:pPr marL="0" indent="0">
              <a:buFont typeface="Arial" panose="020B0604020202020204" pitchFamily="34" charset="0"/>
              <a:buNone/>
              <a:defRPr/>
            </a:pPr>
            <a:r>
              <a:rPr lang="en-AU" dirty="0">
                <a:latin typeface="Arial" panose="020B0604020202020204" pitchFamily="34" charset="0"/>
                <a:cs typeface="Arial" panose="020B0604020202020204" pitchFamily="34" charset="0"/>
              </a:rPr>
              <a:t>In Queensland, the achievement standard represents </a:t>
            </a:r>
            <a:r>
              <a:rPr lang="en-AU" b="0" dirty="0">
                <a:latin typeface="Arial" panose="020B0604020202020204" pitchFamily="34" charset="0"/>
                <a:cs typeface="Arial" panose="020B0604020202020204" pitchFamily="34" charset="0"/>
              </a:rPr>
              <a:t>the C standard </a:t>
            </a:r>
            <a:r>
              <a:rPr lang="en-AU" dirty="0">
                <a:latin typeface="Arial" panose="020B0604020202020204" pitchFamily="34" charset="0"/>
                <a:cs typeface="Arial" panose="020B0604020202020204" pitchFamily="34" charset="0"/>
              </a:rPr>
              <a:t>(or equivalent).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https://v9.australiancurriculum.edu.au/teacher-resources/understand-this-learning-area/science.</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AU" sz="1200" dirty="0">
              <a:solidFill>
                <a:schemeClr val="tx1"/>
              </a:solidFill>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10105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Organisation of the achievement standard in Version 9.0 has not changed, retaining the familiar two-paragraph structure: </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Arial" panose="020B0604020202020204" pitchFamily="34" charset="0"/>
                <a:cs typeface="Arial" panose="020B0604020202020204" pitchFamily="34" charset="0"/>
              </a:rPr>
              <a:t>a paragraph aligned with the strands </a:t>
            </a:r>
            <a:r>
              <a:rPr lang="en-AU" b="1" i="0" dirty="0">
                <a:latin typeface="Arial" panose="020B0604020202020204" pitchFamily="34" charset="0"/>
                <a:cs typeface="Arial" panose="020B0604020202020204" pitchFamily="34" charset="0"/>
              </a:rPr>
              <a:t>Science understanding </a:t>
            </a:r>
            <a:r>
              <a:rPr lang="en-AU" b="0" dirty="0">
                <a:latin typeface="Arial" panose="020B0604020202020204" pitchFamily="34" charset="0"/>
                <a:cs typeface="Arial" panose="020B0604020202020204" pitchFamily="34" charset="0"/>
              </a:rPr>
              <a:t>and </a:t>
            </a:r>
            <a:r>
              <a:rPr lang="en-AU" b="1" i="0" dirty="0">
                <a:latin typeface="Arial" panose="020B0604020202020204" pitchFamily="34" charset="0"/>
                <a:cs typeface="Arial" panose="020B0604020202020204" pitchFamily="34" charset="0"/>
              </a:rPr>
              <a:t>Science as a human endeavour</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i="0" dirty="0">
                <a:latin typeface="Arial" panose="020B0604020202020204" pitchFamily="34" charset="0"/>
                <a:cs typeface="Arial" panose="020B0604020202020204" pitchFamily="34" charset="0"/>
              </a:rPr>
              <a:t>and</a:t>
            </a:r>
            <a:r>
              <a:rPr lang="en-AU" b="0" i="1" dirty="0">
                <a:latin typeface="Arial" panose="020B0604020202020204" pitchFamily="34" charset="0"/>
                <a:cs typeface="Arial" panose="020B0604020202020204" pitchFamily="34" charset="0"/>
              </a:rPr>
              <a:t> </a:t>
            </a:r>
            <a:r>
              <a:rPr lang="en-AU" b="0" i="0" dirty="0">
                <a:latin typeface="Arial" panose="020B0604020202020204" pitchFamily="34" charset="0"/>
                <a:cs typeface="Arial" panose="020B0604020202020204" pitchFamily="34" charset="0"/>
              </a:rPr>
              <a:t>a</a:t>
            </a:r>
            <a:r>
              <a:rPr lang="en-AU" b="0" dirty="0">
                <a:latin typeface="Arial" panose="020B0604020202020204" pitchFamily="34" charset="0"/>
                <a:cs typeface="Arial" panose="020B0604020202020204" pitchFamily="34" charset="0"/>
              </a:rPr>
              <a:t> second paragraph aligned with </a:t>
            </a:r>
            <a:r>
              <a:rPr lang="en-AU" b="1" i="0" dirty="0">
                <a:latin typeface="Arial" panose="020B0604020202020204" pitchFamily="34" charset="0"/>
                <a:cs typeface="Arial" panose="020B0604020202020204" pitchFamily="34" charset="0"/>
              </a:rPr>
              <a:t>Science Inquiry</a:t>
            </a:r>
            <a:r>
              <a:rPr lang="en-AU" b="0" dirty="0">
                <a:latin typeface="Arial" panose="020B0604020202020204" pitchFamily="34" charset="0"/>
                <a:cs typeface="Arial" panose="020B0604020202020204" pitchFamily="34" charset="0"/>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47767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In Version 9.0, the organisation of the achievement standard is also consistent across year levels. The first sentence of the achievement standard refers to biological science content, followed by Earth and space science content and so on through the sub-strands.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This consistency across year levels supports teachers who may be planning for students who are working at a different year level than their peers or for teachers planning for multi-age classes.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54458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Additionally, the alignment of the achievement standard with content descriptions is clearer and more consistent in Version 9.0.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On screen in the callout box is the first Year 9 content description for biological sciences which aligns with the first sentence of the achievement standard.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8542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In Version 9.0, in the Science inquiry paragraph of the achievement standard, extra detail is provided about expectations of students when providing evidence of communicating.</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Inclusion of this content aligns with the Science achievement standard, which includes language such as ‘use content, language and text features’.</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endParaRPr lang="en-AU" b="0" dirty="0">
              <a:latin typeface="Arial" panose="020B0604020202020204" pitchFamily="34" charset="0"/>
              <a:cs typeface="Arial" panose="020B0604020202020204" pitchFamily="34" charset="0"/>
            </a:endParaRPr>
          </a:p>
          <a:p>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5910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On the QCAA website, there is a resource illustrating the sequence of achievement standards from Years 7–10. There is a similar resource for Prep–Year 6.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62970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3726215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The final section of </a:t>
            </a:r>
            <a:r>
              <a:rPr lang="en-US" b="1" i="0" dirty="0">
                <a:latin typeface="Arial" panose="020B0604020202020204" pitchFamily="34" charset="0"/>
                <a:cs typeface="Arial" panose="020B0604020202020204" pitchFamily="34" charset="0"/>
              </a:rPr>
              <a:t>Curriculum elements </a:t>
            </a:r>
            <a:r>
              <a:rPr lang="en-US" b="0" dirty="0">
                <a:latin typeface="Arial" panose="020B0604020202020204" pitchFamily="34" charset="0"/>
                <a:cs typeface="Arial" panose="020B0604020202020204" pitchFamily="34" charset="0"/>
              </a:rPr>
              <a:t>provides further information regarding </a:t>
            </a:r>
            <a:r>
              <a:rPr lang="en-AU" b="0" dirty="0">
                <a:latin typeface="Arial" panose="020B0604020202020204" pitchFamily="34" charset="0"/>
                <a:cs typeface="Arial" panose="020B0604020202020204" pitchFamily="34" charset="0"/>
              </a:rPr>
              <a:t>the content descriptions in the strands and sub-strands, which inform teaching and learning and assessment.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Content descriptions specify the knowledge, understanding and skills that students learn and that teachers are expected to teach. The content elaborations provide optional examples of how to teach the content descriptions.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https://v9.australiancurriculum.edu.au/teacher-resources/understand-this-learning-area/science.</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AU" sz="1200" dirty="0">
              <a:solidFill>
                <a:schemeClr val="tx1"/>
              </a:solidFill>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9340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comparison documents show the changes to the content descriptions for Science.</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3629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 key is used to show the changes from Version 8.4 to Version 9.0.</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Examples from the Years 7–10 Science curriculum will be used to show the changes.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23317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If something has been refined from Version 8.4, it does not appear in colour.</a:t>
            </a:r>
            <a:endParaRPr lang="en-AU"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solidFill>
                  <a:srgbClr val="000000"/>
                </a:solidFill>
                <a:effectLst/>
                <a:latin typeface="Arial" panose="020B0604020202020204" pitchFamily="34" charset="0"/>
                <a:cs typeface="Arial" panose="020B0604020202020204" pitchFamily="34" charset="0"/>
              </a:rPr>
              <a:t>In this example from Year 8, the wording has changed; however, the essence of the content which informs your planning has remained.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i="0" dirty="0">
              <a:solidFill>
                <a:srgbClr val="000000"/>
              </a:solidFill>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62161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solidFill>
                  <a:srgbClr val="000000"/>
                </a:solidFill>
                <a:effectLst/>
                <a:latin typeface="Arial" panose="020B0604020202020204" pitchFamily="34" charset="0"/>
                <a:cs typeface="Arial" panose="020B0604020202020204" pitchFamily="34" charset="0"/>
              </a:rPr>
              <a:t>Notice that verbs are now included in </a:t>
            </a:r>
            <a:r>
              <a:rPr lang="en-AU" b="1" i="0" dirty="0">
                <a:solidFill>
                  <a:srgbClr val="000000"/>
                </a:solidFill>
                <a:effectLst/>
                <a:latin typeface="Arial" panose="020B0604020202020204" pitchFamily="34" charset="0"/>
                <a:cs typeface="Arial" panose="020B0604020202020204" pitchFamily="34" charset="0"/>
              </a:rPr>
              <a:t>Science understanding </a:t>
            </a:r>
            <a:r>
              <a:rPr lang="en-AU" b="0" i="0" dirty="0">
                <a:solidFill>
                  <a:srgbClr val="000000"/>
                </a:solidFill>
                <a:effectLst/>
                <a:latin typeface="Arial" panose="020B0604020202020204" pitchFamily="34" charset="0"/>
                <a:cs typeface="Arial" panose="020B0604020202020204" pitchFamily="34" charset="0"/>
              </a:rPr>
              <a:t>and </a:t>
            </a:r>
            <a:r>
              <a:rPr lang="en-AU" b="1" i="0" dirty="0">
                <a:solidFill>
                  <a:srgbClr val="000000"/>
                </a:solidFill>
                <a:effectLst/>
                <a:latin typeface="Arial" panose="020B0604020202020204" pitchFamily="34" charset="0"/>
                <a:cs typeface="Arial" panose="020B0604020202020204" pitchFamily="34" charset="0"/>
              </a:rPr>
              <a:t>Science as a human endeavour </a:t>
            </a:r>
            <a:r>
              <a:rPr lang="en-AU" b="0" i="0" dirty="0">
                <a:solidFill>
                  <a:srgbClr val="000000"/>
                </a:solidFill>
                <a:effectLst/>
                <a:latin typeface="Arial" panose="020B0604020202020204" pitchFamily="34" charset="0"/>
                <a:cs typeface="Arial" panose="020B0604020202020204" pitchFamily="34" charset="0"/>
              </a:rPr>
              <a:t>content descriptions. For example, in version 8.4 there is a statement of fact about energy whereas in Version 9.0 students will engage in classifying and investigating different types of energy. This invites active participation from students in their learning and informs planning, teaching and learning.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i="0" dirty="0">
              <a:solidFill>
                <a:srgbClr val="000000"/>
              </a:solidFill>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2273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If a content description or part of a content description has been removed from Version 8.4 and no longer appears in Version 9.0, it has been highlighted in red.</a:t>
            </a:r>
            <a:endParaRPr lang="en-AU"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solidFill>
                  <a:srgbClr val="000000"/>
                </a:solidFill>
                <a:effectLst/>
                <a:latin typeface="Arial" panose="020B0604020202020204" pitchFamily="34" charset="0"/>
                <a:cs typeface="Arial" panose="020B0604020202020204" pitchFamily="34" charset="0"/>
              </a:rPr>
              <a:t>For example, content referring to science careers in Year 8 has been removed.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solidFill>
                  <a:srgbClr val="000000"/>
                </a:solidFill>
                <a:effectLst/>
                <a:latin typeface="Arial" panose="020B0604020202020204" pitchFamily="34" charset="0"/>
                <a:cs typeface="Arial" panose="020B0604020202020204" pitchFamily="34" charset="0"/>
              </a:rPr>
              <a:t>This reflects the change in focus in Science as a human endeavour to students perceiving themselves as active participants in science inquiry, active users of science knowledge and as being impacted by science knowledge every day.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10090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If a new content description has been added to Version 9.0, it has been highlighted in green.</a:t>
            </a:r>
            <a:endParaRPr lang="en-AU"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solidFill>
                  <a:srgbClr val="000000"/>
                </a:solidFill>
                <a:effectLst/>
                <a:latin typeface="Arial" panose="020B0604020202020204" pitchFamily="34" charset="0"/>
                <a:cs typeface="Arial" panose="020B0604020202020204" pitchFamily="34" charset="0"/>
              </a:rPr>
              <a:t>For example, in Year 9, detail about the negative feedback mechanism has been added.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solidFill>
                  <a:srgbClr val="000000"/>
                </a:solidFill>
                <a:effectLst/>
                <a:latin typeface="Arial" panose="020B0604020202020204" pitchFamily="34" charset="0"/>
                <a:cs typeface="Arial" panose="020B0604020202020204" pitchFamily="34" charset="0"/>
              </a:rPr>
              <a:t>In addition, while most science teachers would have focussed on reproductive biology when looking at adaptations in Year 8 in version 8.4, the addition of this explicit content description is new and now in Year 9.</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solidFill>
                  <a:srgbClr val="000000"/>
                </a:solidFill>
                <a:effectLst/>
                <a:latin typeface="Arial" panose="020B0604020202020204" pitchFamily="34" charset="0"/>
                <a:cs typeface="Arial" panose="020B0604020202020204" pitchFamily="34" charset="0"/>
              </a:rPr>
              <a:t>In Year 10, new language around generating and recording data will require planning for the development of these skills.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solidFill>
                  <a:srgbClr val="000000"/>
                </a:solidFill>
                <a:effectLst/>
                <a:latin typeface="Arial" panose="020B0604020202020204" pitchFamily="34" charset="0"/>
                <a:cs typeface="Arial" panose="020B0604020202020204" pitchFamily="34" charset="0"/>
              </a:rPr>
              <a:t>These additions help reinforce the link between the Australian Curriculum and the senior syllabuses.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78472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If a content description has moved year levels from Version 8.4 to Version 9.0, it has been highlighted in blue. There is also a bold note to indicate the year </a:t>
            </a:r>
            <a:r>
              <a:rPr lang="en-AU">
                <a:latin typeface="Arial" panose="020B0604020202020204" pitchFamily="34" charset="0"/>
                <a:cs typeface="Arial" panose="020B0604020202020204" pitchFamily="34" charset="0"/>
              </a:rPr>
              <a:t>level to </a:t>
            </a:r>
            <a:r>
              <a:rPr lang="en-AU" dirty="0">
                <a:latin typeface="Arial" panose="020B0604020202020204" pitchFamily="34" charset="0"/>
                <a:cs typeface="Arial" panose="020B0604020202020204" pitchFamily="34" charset="0"/>
              </a:rPr>
              <a:t>which it has moved. </a:t>
            </a:r>
            <a:endParaRPr lang="en-AU"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solidFill>
                  <a:srgbClr val="000000"/>
                </a:solidFill>
                <a:effectLst/>
                <a:latin typeface="Arial" panose="020B0604020202020204" pitchFamily="34" charset="0"/>
                <a:cs typeface="Arial" panose="020B0604020202020204" pitchFamily="34" charset="0"/>
              </a:rPr>
              <a:t>For example, content about water cycles has moved from Year 7 to Year 4, and the expectation of what students need to know is clarified.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85616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solidFill>
                  <a:srgbClr val="000000"/>
                </a:solidFill>
                <a:effectLst/>
                <a:latin typeface="Arial" panose="020B0604020202020204" pitchFamily="34" charset="0"/>
                <a:cs typeface="Arial" panose="020B0604020202020204" pitchFamily="34" charset="0"/>
              </a:rPr>
              <a:t>In the first year of implementation, content movement will mean that some students will be impacted by where the content has moved to.</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solidFill>
                  <a:srgbClr val="000000"/>
                </a:solidFill>
                <a:effectLst/>
                <a:latin typeface="Arial" panose="020B0604020202020204" pitchFamily="34" charset="0"/>
                <a:cs typeface="Arial" panose="020B0604020202020204" pitchFamily="34" charset="0"/>
              </a:rPr>
              <a:t>Think of this as the gaps caused by content being moved to a lower year level or the overlaps caused by content being moved to the next year level.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i="0" dirty="0">
                <a:solidFill>
                  <a:srgbClr val="000000"/>
                </a:solidFill>
                <a:effectLst/>
                <a:latin typeface="Arial" panose="020B0604020202020204" pitchFamily="34" charset="0"/>
                <a:cs typeface="Arial" panose="020B0604020202020204" pitchFamily="34" charset="0"/>
              </a:rPr>
              <a:t>Gaps and overlaps will appear during the transition from v8.4 to v9.0.</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solidFill>
                  <a:srgbClr val="3F3F3F"/>
                </a:solidFill>
                <a:effectLst/>
                <a:latin typeface="Arial" panose="020B0604020202020204" pitchFamily="34" charset="0"/>
                <a:cs typeface="Arial" panose="020B0604020202020204" pitchFamily="34" charset="0"/>
              </a:rPr>
              <a:t>The snip on screen shows the final section of the resource comparing v8.4 and v9.0. This section will help you plan for possible gaps in student learning during the first year of implementation.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i="0" dirty="0">
              <a:solidFill>
                <a:srgbClr val="000000"/>
              </a:solidFill>
              <a:effectLst/>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51349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39</a:t>
            </a:fld>
            <a:endParaRPr lang="en-AU"/>
          </a:p>
        </p:txBody>
      </p:sp>
    </p:spTree>
    <p:extLst>
      <p:ext uri="{BB962C8B-B14F-4D97-AF65-F5344CB8AC3E}">
        <p14:creationId xmlns:p14="http://schemas.microsoft.com/office/powerpoint/2010/main" val="3370609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730813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Resources to support the Australian Curriculum Version 9.0 can be found within the Australian Curriculum in Queensland Version 9.0 webpages.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These webpages only include resources that have been created or updated to align with Version 9.0.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b="1" dirty="0">
                <a:latin typeface="Arial" panose="020B0604020202020204" pitchFamily="34" charset="0"/>
                <a:cs typeface="Arial" panose="020B0604020202020204" pitchFamily="34" charset="0"/>
              </a:rPr>
              <a:t>Source</a:t>
            </a:r>
            <a:r>
              <a:rPr lang="en-AU" sz="1200" dirty="0">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Screenshot from QCAA website www.qcaa.qld.edu.au/p-10/aciq.</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7662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Version 9.0 webpages support familiarisation with all three dimensions of the curriculum.</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Teachers can access advice and resources for their learning area and/or subject, </a:t>
            </a:r>
            <a:r>
              <a:rPr lang="en-AU" b="0" dirty="0">
                <a:latin typeface="Arial" panose="020B0604020202020204" pitchFamily="34" charset="0"/>
                <a:cs typeface="Arial" panose="020B0604020202020204" pitchFamily="34" charset="0"/>
              </a:rPr>
              <a:t>or</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the general capabilities, and the cross-curriculum priorities.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Source: </a:t>
            </a:r>
            <a:r>
              <a:rPr lang="en-US" sz="1200" dirty="0">
                <a:effectLst/>
                <a:latin typeface="Arial" panose="020B0604020202020204" pitchFamily="34" charset="0"/>
                <a:cs typeface="Arial" panose="020B0604020202020204" pitchFamily="34" charset="0"/>
              </a:rPr>
              <a:t>Screenshot from QCAA website www.qcaa.qld.edu.au/p-10/aciq/version-9.</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13585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latin typeface="Arial" panose="020B0604020202020204" pitchFamily="34" charset="0"/>
                <a:cs typeface="Arial" panose="020B0604020202020204" pitchFamily="34" charset="0"/>
              </a:rPr>
              <a:t>On screen is a snapshot of some of the Science resources. These resources have been hyperlinked in the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49396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F1E28-9505-17E8-713D-99A3E870E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9F3CC-63D4-0A00-501A-7623F8DAC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3143E-02E1-8C47-948E-13BAE1F625D3}"/>
              </a:ext>
            </a:extLst>
          </p:cNvPr>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A155001-EF5E-1578-E688-9B044188F458}"/>
              </a:ext>
            </a:extLst>
          </p:cNvPr>
          <p:cNvSpPr>
            <a:spLocks noGrp="1"/>
          </p:cNvSpPr>
          <p:nvPr>
            <p:ph type="sldNum" sz="quarter" idx="5"/>
          </p:nvPr>
        </p:nvSpPr>
        <p:spPr/>
        <p:txBody>
          <a:bodyPr/>
          <a:lstStyle/>
          <a:p>
            <a:pPr>
              <a:defRPr/>
            </a:pPr>
            <a:fld id="{7DC8D554-20BD-45E3-8F8F-C854CD9EEC52}" type="slidenum">
              <a:rPr lang="en-AU" smtClean="0"/>
              <a:pPr>
                <a:defRPr/>
              </a:pPr>
              <a:t>43</a:t>
            </a:fld>
            <a:endParaRPr lang="en-AU"/>
          </a:p>
        </p:txBody>
      </p:sp>
    </p:spTree>
    <p:extLst>
      <p:ext uri="{BB962C8B-B14F-4D97-AF65-F5344CB8AC3E}">
        <p14:creationId xmlns:p14="http://schemas.microsoft.com/office/powerpoint/2010/main" val="25884488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cs typeface="Arial" panose="020B0604020202020204" pitchFamily="34" charset="0"/>
              </a:rPr>
              <a:t>If you have any queries regarding Australian Curriculum v9.0: Science, please contact the K–10 Curriculum and Assessment Branch.</a:t>
            </a:r>
          </a:p>
          <a:p>
            <a:pPr algn="l" rtl="0" fontAlgn="base"/>
            <a:br>
              <a:rPr lang="en-US" b="0" i="0" dirty="0">
                <a:solidFill>
                  <a:srgbClr val="000000"/>
                </a:solidFill>
                <a:effectLst/>
                <a:latin typeface="Arial" panose="020B0604020202020204" pitchFamily="34" charset="0"/>
                <a:cs typeface="Arial" panose="020B0604020202020204" pitchFamily="34" charset="0"/>
              </a:rPr>
            </a:br>
            <a:r>
              <a:rPr lang="en-US" b="0" i="0" dirty="0">
                <a:solidFill>
                  <a:srgbClr val="000000"/>
                </a:solidFill>
                <a:effectLst/>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2985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45</a:t>
            </a:fld>
            <a:endParaRPr lang="en-AU"/>
          </a:p>
        </p:txBody>
      </p:sp>
    </p:spTree>
    <p:extLst>
      <p:ext uri="{BB962C8B-B14F-4D97-AF65-F5344CB8AC3E}">
        <p14:creationId xmlns:p14="http://schemas.microsoft.com/office/powerpoint/2010/main" val="41755080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46</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47</a:t>
            </a:fld>
            <a:endParaRPr lang="en-AU"/>
          </a:p>
        </p:txBody>
      </p:sp>
    </p:spTree>
    <p:extLst>
      <p:ext uri="{BB962C8B-B14F-4D97-AF65-F5344CB8AC3E}">
        <p14:creationId xmlns:p14="http://schemas.microsoft.com/office/powerpoint/2010/main" val="2510268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cs typeface="Arial" panose="020B0604020202020204" pitchFamily="34" charset="0"/>
              </a:rPr>
              <a:t>If you don’t do so already, we recommend you follow QCAA on one or more social media platforms to stay in touch with us, and to find out about upcoming resources and professional learning.</a:t>
            </a:r>
            <a:endParaRPr lang="en-AU" sz="1200" dirty="0">
              <a:latin typeface="Arial" panose="020B0604020202020204" pitchFamily="34" charset="0"/>
              <a:cs typeface="Arial" panose="020B0604020202020204" pitchFamily="34" charset="0"/>
            </a:endParaRPr>
          </a:p>
          <a:p>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432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24649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cs typeface="Arial" panose="020B0604020202020204" pitchFamily="34" charset="0"/>
              </a:rPr>
              <a:t>In the Australian Curriculum Version 9.0, </a:t>
            </a:r>
            <a:r>
              <a:rPr lang="en-AU" sz="1200" b="0" dirty="0">
                <a:latin typeface="Arial" panose="020B0604020202020204" pitchFamily="34" charset="0"/>
                <a:cs typeface="Arial" panose="020B0604020202020204" pitchFamily="34" charset="0"/>
              </a:rPr>
              <a:t>the three-dimensional interrelated structure has not changed as part of the review. The diagram visually represents these three dimensions.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189596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Australian Curriculum consists of eight learning areas. Science is indicated in light green.</a:t>
            </a: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133227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There are seven general capabilities: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Literacy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Numeracy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Digital literacy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Critical and creative thinking</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Personal and social capability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Intercultural understanding, and </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Ethical understanding.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0" indent="0">
              <a:spcBef>
                <a:spcPts val="0"/>
              </a:spcBef>
              <a:spcAft>
                <a:spcPts val="0"/>
              </a:spcAft>
              <a:buFont typeface="Arial" panose="020B0604020202020204" pitchFamily="34" charset="0"/>
              <a:buNone/>
            </a:pPr>
            <a:r>
              <a:rPr lang="en-AU" sz="1200" b="0" dirty="0">
                <a:latin typeface="Arial" panose="020B0604020202020204" pitchFamily="34" charset="0"/>
                <a:cs typeface="Arial" panose="020B0604020202020204" pitchFamily="34" charset="0"/>
              </a:rPr>
              <a:t>As part of the review, the general capabilities have been refined. </a:t>
            </a:r>
          </a:p>
          <a:p>
            <a:pPr marL="0" indent="0">
              <a:spcBef>
                <a:spcPts val="0"/>
              </a:spcBef>
              <a:spcAft>
                <a:spcPts val="0"/>
              </a:spcAft>
              <a:buFont typeface="Arial" panose="020B0604020202020204" pitchFamily="34" charset="0"/>
              <a:buNone/>
            </a:pPr>
            <a:r>
              <a:rPr lang="en-AU" sz="1200" b="0" dirty="0">
                <a:latin typeface="Arial" panose="020B0604020202020204" pitchFamily="34" charset="0"/>
                <a:cs typeface="Arial" panose="020B0604020202020204" pitchFamily="34" charset="0"/>
              </a:rPr>
              <a:t>The Information, Communications and Technologies (ICT) </a:t>
            </a:r>
            <a:r>
              <a:rPr lang="en-US" sz="1200" b="0" dirty="0">
                <a:effectLst/>
                <a:latin typeface="Arial" panose="020B0604020202020204" pitchFamily="34" charset="0"/>
                <a:cs typeface="Arial" panose="020B0604020202020204" pitchFamily="34" charset="0"/>
              </a:rPr>
              <a:t>g</a:t>
            </a:r>
            <a:r>
              <a:rPr lang="en-US" sz="1200" dirty="0">
                <a:effectLst/>
                <a:latin typeface="Arial" panose="020B0604020202020204" pitchFamily="34" charset="0"/>
                <a:cs typeface="Arial" panose="020B0604020202020204" pitchFamily="34" charset="0"/>
              </a:rPr>
              <a:t>eneral capability in v8.4 has been renamed Digital literacy in v9.0 </a:t>
            </a:r>
            <a:r>
              <a:rPr lang="en-AU" sz="1200" b="0" dirty="0">
                <a:latin typeface="Arial" panose="020B0604020202020204" pitchFamily="34" charset="0"/>
                <a:cs typeface="Arial" panose="020B0604020202020204" pitchFamily="34" charset="0"/>
              </a:rPr>
              <a:t>to reflect current understandings in the field.</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Literacy and Numeracy general capabilities are no longer continua. In v9.0 they are progressions representing the fine-grained indicators of the typical trajectory of literacy and numeracy development.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remaining general capabilities have had refinements to elements, sub-elements and continua. </a:t>
            </a:r>
          </a:p>
          <a:p>
            <a:pPr>
              <a:spcBef>
                <a:spcPts val="0"/>
              </a:spcBef>
              <a:spcAft>
                <a:spcPts val="0"/>
              </a:spcAft>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55140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There are three cross-curriculum priorities: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Aboriginal and Torres Strait Islander Histories and Cultures</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Asia and Australia’s engagement with Asia, and </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Sustainability. </a:t>
            </a: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072088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hyperlink" Target="https://www.qcaa.qld.edu.au/copyright"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image" Target="../media/image15.png"/><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11.jpeg"/><Relationship Id="rId10" Type="http://schemas.openxmlformats.org/officeDocument/2006/relationships/image" Target="../media/image14.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p:spTree>
      <p:nvGrpSpPr>
        <p:cNvPr id="1" name=""/>
        <p:cNvGrpSpPr/>
        <p:nvPr/>
      </p:nvGrpSpPr>
      <p:grpSpPr>
        <a:xfrm>
          <a:off x="0" y="0"/>
          <a:ext cx="0" cy="0"/>
          <a:chOff x="0" y="0"/>
          <a:chExt cx="0" cy="0"/>
        </a:xfrm>
      </p:grpSpPr>
      <p:pic>
        <p:nvPicPr>
          <p:cNvPr id="4" name="Picture 3" descr="A group of people sitting at tables&#10;&#10;Description automatically generated with medium confidence">
            <a:extLst>
              <a:ext uri="{FF2B5EF4-FFF2-40B4-BE49-F238E27FC236}">
                <a16:creationId xmlns:a16="http://schemas.microsoft.com/office/drawing/2014/main" id="{46330B5D-27FD-0374-AFD4-165DC3D0C1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2463"/>
            <a:ext cx="8964000"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AF4FE5B6-3B6E-42B3-AEA6-BF85105B7E73}"/>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18CC1C0E-F26E-BE22-09B3-E38E64F36DDD}"/>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1D5B7FC7-677A-61D6-74B1-5717EA8414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72049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702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45250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99384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3707311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129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363258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8411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9458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338732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41781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4432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50329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70001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7.sv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6.png"/><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12" name="Picture 11">
            <a:hlinkClick r:id="rId5"/>
            <a:extLst>
              <a:ext uri="{FF2B5EF4-FFF2-40B4-BE49-F238E27FC236}">
                <a16:creationId xmlns:a16="http://schemas.microsoft.com/office/drawing/2014/main" id="{849DF473-659C-4AA4-9D6B-28AB7FE3BA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56"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6">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5" name="Graphic 4" descr="Sticker of ACiQ v9.0">
            <a:extLst>
              <a:ext uri="{FF2B5EF4-FFF2-40B4-BE49-F238E27FC236}">
                <a16:creationId xmlns:a16="http://schemas.microsoft.com/office/drawing/2014/main" id="{CDEF3FDE-54C2-23AA-FA04-097978827164}"/>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2953236199"/>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 id="2147484289" r:id="rId13"/>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6.png"/><Relationship Id="rId7" Type="http://schemas.openxmlformats.org/officeDocument/2006/relationships/diagramColors" Target="../diagrams/colors5.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hyperlink" Target="https://v9.australiancurriculum.edu.au/help/website-tou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www.qcaa.qld.edu.au/p-10/aciq/version-9/cross-curriculum-priorities" TargetMode="Externa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www.qcaa.qld.edu.au/p-10/aciq/version-9/cross-curriculum-priorities"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year-7?view=quick&amp;detailed-content-descriptions=0&amp;hide-ccp=0&amp;hide-gc=0&amp;side-by-side=1&amp;strands-start-index=0&amp;subjects-start-index=0"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v9.australiancurriculum.edu.au/f-10-curriculum/learning-areas/science/year-9?view=quick&amp;detailed-content-descriptions=0&amp;hide-ccp=0&amp;hide-gc=0&amp;side-by-side=1&amp;strands-start-index=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year-7?view=quick&amp;detailed-content-descriptions=0&amp;hide-ccp=0&amp;hide-gc=0&amp;side-by-side=1&amp;strands-start-index=0&amp;subjects-start-index=0"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v9.australiancurriculum.edu.au/f-10-curriculum/learning-areas/science/year-9?view=quick&amp;detailed-content-descriptions=0&amp;hide-ccp=0&amp;hide-gc=0&amp;side-by-side=1&amp;strands-start-index=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year-7?view=quick&amp;detailed-content-descriptions=0&amp;hide-ccp=0&amp;hide-gc=0&amp;side-by-side=1&amp;strands-start-index=0&amp;subjects-start-index=0"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v9.australiancurriculum.edu.au/f-10-curriculum/learning-areas/science/year-9?view=quick&amp;detailed-content-descriptions=0&amp;hide-ccp=0&amp;hide-gc=0&amp;side-by-side=1&amp;strands-start-index=0"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qcaa.qld.edu.au/downloads/aciqv9/science/curriculum/ac9_science_yr7-10_as_sequence.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www.qcaa.qld.edu.au/downloads/aciqv9/science/curriculum/ac9_science_yr7_comp.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www.qcaa.qld.edu.au/p-10/aciq"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qcaa.qld.edu.au/p-10/aciq/version-9/learning-areas/p-10-science"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s://www.qcaa.qld.edu.au/p-10/aciq/version-9/p10-planning-app" TargetMode="External"/><Relationship Id="rId5" Type="http://schemas.openxmlformats.org/officeDocument/2006/relationships/hyperlink" Target="https://www.qcaa.qld.edu.au/p-10/aciq/version-9/learning-areas/p-10-science/p-10-science-assessment-resources" TargetMode="External"/><Relationship Id="rId4" Type="http://schemas.openxmlformats.org/officeDocument/2006/relationships/hyperlink" Target="https://www.qcaa.qld.edu.au/p-10/aciq/version-9/learning-areas/p-10-science/p-10-science-planning-resource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www.qcaa.qld.edu.au/"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ocs.acara.edu.au/resources/The_Shape_of_the_Australian_Curriculum_v4.pdf"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www.cherneesutton.com.au/" TargetMode="External"/><Relationship Id="rId5" Type="http://schemas.openxmlformats.org/officeDocument/2006/relationships/hyperlink" Target="https://www.australiancurriculum.edu.au/copyright-and-terms-of-use" TargetMode="External"/><Relationship Id="rId4" Type="http://schemas.openxmlformats.org/officeDocument/2006/relationships/hyperlink" Target="https://www.australiancurriculum.edu.au/"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hyperlink" Target="http://www.qcaa.qld.edu.au/copyright"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0D79-C462-450E-BC47-579F0142FCBD}"/>
              </a:ext>
            </a:extLst>
          </p:cNvPr>
          <p:cNvSpPr>
            <a:spLocks noGrp="1"/>
          </p:cNvSpPr>
          <p:nvPr>
            <p:ph type="ctrTitle"/>
          </p:nvPr>
        </p:nvSpPr>
        <p:spPr/>
        <p:txBody>
          <a:bodyPr>
            <a:normAutofit/>
          </a:bodyPr>
          <a:lstStyle/>
          <a:p>
            <a:r>
              <a:rPr lang="en-AU" dirty="0"/>
              <a:t>Familiarisation and planning</a:t>
            </a:r>
          </a:p>
        </p:txBody>
      </p:sp>
      <p:sp>
        <p:nvSpPr>
          <p:cNvPr id="5" name="Subtitle 4">
            <a:extLst>
              <a:ext uri="{FF2B5EF4-FFF2-40B4-BE49-F238E27FC236}">
                <a16:creationId xmlns:a16="http://schemas.microsoft.com/office/drawing/2014/main" id="{2A8439A1-41B3-4705-A645-6FF117E1E473}"/>
              </a:ext>
            </a:extLst>
          </p:cNvPr>
          <p:cNvSpPr>
            <a:spLocks noGrp="1"/>
          </p:cNvSpPr>
          <p:nvPr>
            <p:ph type="subTitle" idx="1"/>
          </p:nvPr>
        </p:nvSpPr>
        <p:spPr/>
        <p:txBody>
          <a:bodyPr>
            <a:noAutofit/>
          </a:bodyPr>
          <a:lstStyle/>
          <a:p>
            <a:r>
              <a:rPr lang="en-AU" sz="2000" dirty="0"/>
              <a:t>Australian Curriculum v9.0: </a:t>
            </a:r>
            <a:r>
              <a:rPr lang="en-AU" dirty="0"/>
              <a:t>Science</a:t>
            </a:r>
            <a:r>
              <a:rPr lang="en-AU" sz="2000" b="1" dirty="0"/>
              <a:t> </a:t>
            </a:r>
            <a:r>
              <a:rPr lang="en-AU" sz="2000" dirty="0"/>
              <a:t>— </a:t>
            </a:r>
            <a:r>
              <a:rPr lang="en-AU" sz="1800" dirty="0"/>
              <a:t>Years 7–10</a:t>
            </a:r>
          </a:p>
        </p:txBody>
      </p:sp>
      <p:sp>
        <p:nvSpPr>
          <p:cNvPr id="6" name="Vertical Text Placeholder 5">
            <a:extLst>
              <a:ext uri="{FF2B5EF4-FFF2-40B4-BE49-F238E27FC236}">
                <a16:creationId xmlns:a16="http://schemas.microsoft.com/office/drawing/2014/main" id="{D8F0ED69-6F0D-1EF2-7664-34DD5ADDD6CE}"/>
              </a:ext>
            </a:extLst>
          </p:cNvPr>
          <p:cNvSpPr>
            <a:spLocks noGrp="1"/>
          </p:cNvSpPr>
          <p:nvPr>
            <p:ph type="body" orient="vert" sz="quarter" idx="10"/>
          </p:nvPr>
        </p:nvSpPr>
        <p:spPr/>
        <p:txBody>
          <a:bodyPr/>
          <a:lstStyle/>
          <a:p>
            <a:r>
              <a:rPr lang="en-US" dirty="0"/>
              <a:t>240872</a:t>
            </a:r>
            <a:endParaRPr lang="en-AU" dirty="0"/>
          </a:p>
        </p:txBody>
      </p:sp>
    </p:spTree>
    <p:extLst>
      <p:ext uri="{BB962C8B-B14F-4D97-AF65-F5344CB8AC3E}">
        <p14:creationId xmlns:p14="http://schemas.microsoft.com/office/powerpoint/2010/main" val="409793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1" y="1081751"/>
            <a:ext cx="2634864" cy="3689786"/>
            <a:chOff x="5364088" y="1012010"/>
            <a:chExt cx="2634864" cy="3689786"/>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rgbClr val="84BD00"/>
                  </a:solidFill>
                  <a:latin typeface="Arial"/>
                  <a:cs typeface="Arial"/>
                </a:rPr>
                <a:t>Key considerations </a:t>
              </a:r>
              <a:endParaRPr lang="en-AU" sz="1100" b="1" dirty="0">
                <a:solidFill>
                  <a:srgbClr val="84BD00"/>
                </a:solidFill>
                <a:cs typeface="Arial"/>
              </a:endParaRPr>
            </a:p>
            <a:p>
              <a:pPr marL="252000" indent="-252000">
                <a:buFont typeface="Arial" panose="020B0604020202020204" pitchFamily="34" charset="0"/>
                <a:buChar char="•"/>
              </a:pPr>
              <a:r>
                <a:rPr lang="en-AU" sz="1100" b="1" dirty="0">
                  <a:solidFill>
                    <a:srgbClr val="84BD00"/>
                  </a:solidFill>
                  <a:latin typeface="Arial"/>
                  <a:cs typeface="Arial"/>
                </a:rPr>
                <a:t>Key connections </a:t>
              </a:r>
              <a:endParaRPr lang="en-AU" sz="1100" b="1" dirty="0">
                <a:solidFill>
                  <a:srgbClr val="84BD00"/>
                </a:solidFill>
                <a:cs typeface="Arial"/>
              </a:endParaRPr>
            </a:p>
            <a:p>
              <a:pPr marL="252000" indent="-252000">
                <a:buFont typeface="Arial" panose="020B0604020202020204" pitchFamily="34" charset="0"/>
                <a:buChar char="•"/>
              </a:pPr>
              <a:r>
                <a:rPr lang="en-AU" sz="1100" dirty="0">
                  <a:latin typeface="Arial"/>
                  <a:cs typeface="Arial"/>
                </a:rPr>
                <a:t>Resources</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54568" y="1106626"/>
            <a:ext cx="2634864" cy="3664911"/>
            <a:chOff x="713000" y="1012010"/>
            <a:chExt cx="2634864" cy="3474487"/>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612112"/>
            </a:xfrm>
            <a:prstGeom prst="rect">
              <a:avLst/>
            </a:prstGeom>
            <a:noFill/>
            <a:ln w="12700">
              <a:solidFill>
                <a:schemeClr val="accent1"/>
              </a:solidFill>
            </a:ln>
          </p:spPr>
          <p:txBody>
            <a:bodyPr wrap="square" rtlCol="0">
              <a:spAutoFit/>
            </a:bodyPr>
            <a:lstStyle/>
            <a:p>
              <a:r>
                <a:rPr lang="en-AU" sz="1100" b="1" dirty="0"/>
                <a:t>Understand how the learning area works</a:t>
              </a:r>
            </a:p>
            <a:p>
              <a:pPr marL="252000" indent="-252000">
                <a:buFont typeface="Arial" panose="020B0604020202020204" pitchFamily="34" charset="0"/>
                <a:buChar char="•"/>
              </a:pPr>
              <a:r>
                <a:rPr lang="en-AU" sz="1100" dirty="0"/>
                <a:t>Rationale</a:t>
              </a:r>
            </a:p>
            <a:p>
              <a:pPr marL="252000" indent="-252000">
                <a:buFont typeface="Arial" panose="020B0604020202020204" pitchFamily="34" charset="0"/>
                <a:buChar char="•"/>
              </a:pPr>
              <a:r>
                <a:rPr lang="en-AU" sz="1100" dirty="0"/>
                <a:t>Aims</a:t>
              </a:r>
            </a:p>
            <a:p>
              <a:pPr marL="252000" indent="-252000">
                <a:buFont typeface="Arial" panose="020B0604020202020204" pitchFamily="34" charset="0"/>
                <a:buChar char="•"/>
              </a:pPr>
              <a:r>
                <a:rPr lang="en-AU" sz="1100" strike="sngStrike" dirty="0">
                  <a:solidFill>
                    <a:schemeClr val="bg1">
                      <a:lumMod val="50000"/>
                    </a:schemeClr>
                  </a:solidFill>
                </a:rPr>
                <a:t>Key ideas</a:t>
              </a:r>
            </a:p>
            <a:p>
              <a:pPr marL="252000" indent="-252000">
                <a:buFont typeface="Arial" panose="020B0604020202020204" pitchFamily="34" charset="0"/>
                <a:buChar char="•"/>
              </a:pPr>
              <a:r>
                <a:rPr lang="en-AU" sz="1100" dirty="0"/>
                <a:t>Structure</a:t>
              </a:r>
            </a:p>
            <a:p>
              <a:pPr marL="252000" indent="-252000">
                <a:buFont typeface="Arial" panose="020B0604020202020204" pitchFamily="34" charset="0"/>
                <a:buChar char="•"/>
              </a:pPr>
              <a:r>
                <a:rPr lang="en-AU" sz="1100" dirty="0"/>
                <a:t>Resources (learning area specific)</a:t>
              </a:r>
              <a:endParaRPr lang="en-AU" sz="1100" b="1" dirty="0"/>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accent1"/>
              </a:solidFill>
            </a:ln>
          </p:spPr>
          <p:txBody>
            <a:bodyPr wrap="square" rtlCol="0">
              <a:spAutoFit/>
            </a:bodyPr>
            <a:lstStyle/>
            <a:p>
              <a:r>
                <a:rPr lang="en-AU" sz="1100" b="1" dirty="0"/>
                <a:t>Learning area curriculum</a:t>
              </a:r>
            </a:p>
            <a:p>
              <a:pPr marL="252000" indent="-252000">
                <a:buFont typeface="Arial" panose="020B0604020202020204" pitchFamily="34" charset="0"/>
                <a:buChar char="•"/>
              </a:pPr>
              <a:r>
                <a:rPr lang="en-AU" sz="1100" strike="sngStrike" dirty="0">
                  <a:solidFill>
                    <a:schemeClr val="bg1">
                      <a:lumMod val="50000"/>
                    </a:schemeClr>
                  </a:solidFill>
                </a:rPr>
                <a:t>Year</a:t>
              </a:r>
              <a:r>
                <a:rPr lang="en-AU" sz="1100" dirty="0"/>
                <a:t> level description</a:t>
              </a:r>
            </a:p>
            <a:p>
              <a:pPr marL="252000" indent="-252000">
                <a:buFont typeface="Arial" panose="020B0604020202020204" pitchFamily="34" charset="0"/>
                <a:buChar char="•"/>
              </a:pPr>
              <a:r>
                <a:rPr lang="en-AU" sz="1100" dirty="0"/>
                <a:t>Achievement standard</a:t>
              </a:r>
            </a:p>
            <a:p>
              <a:pPr marL="252000" indent="-252000">
                <a:buFont typeface="Arial" panose="020B0604020202020204" pitchFamily="34" charset="0"/>
                <a:buChar char="•"/>
              </a:pPr>
              <a:r>
                <a:rPr lang="en-AU" sz="1100" dirty="0"/>
                <a:t>Strands and sub-strands</a:t>
              </a:r>
            </a:p>
            <a:p>
              <a:pPr marL="252000" indent="-252000">
                <a:buFont typeface="Arial" panose="020B0604020202020204" pitchFamily="34" charset="0"/>
                <a:buChar char="•"/>
              </a:pPr>
              <a:r>
                <a:rPr lang="en-AU" sz="1100" dirty="0"/>
                <a:t>Content descriptions</a:t>
              </a:r>
            </a:p>
            <a:p>
              <a:pPr marL="252000" indent="-252000">
                <a:buFont typeface="Arial" panose="020B0604020202020204" pitchFamily="34" charset="0"/>
                <a:buChar char="•"/>
              </a:pPr>
              <a:r>
                <a:rPr lang="en-AU" sz="1100" strike="sngStrike" dirty="0">
                  <a:solidFill>
                    <a:schemeClr val="bg1">
                      <a:lumMod val="50000"/>
                    </a:schemeClr>
                  </a:solidFill>
                </a:rPr>
                <a:t>Threads (learning area specific)</a:t>
              </a:r>
            </a:p>
            <a:p>
              <a:pPr marL="252000" indent="-252000">
                <a:buFont typeface="Arial" panose="020B0604020202020204" pitchFamily="34" charset="0"/>
                <a:buChar char="•"/>
              </a:pPr>
              <a:r>
                <a:rPr lang="en-AU" sz="1100" dirty="0"/>
                <a:t>Content elaborations </a:t>
              </a:r>
            </a:p>
          </p:txBody>
        </p:sp>
      </p:grpSp>
      <p:sp>
        <p:nvSpPr>
          <p:cNvPr id="7" name="Title 6">
            <a:extLst>
              <a:ext uri="{FF2B5EF4-FFF2-40B4-BE49-F238E27FC236}">
                <a16:creationId xmlns:a16="http://schemas.microsoft.com/office/drawing/2014/main" id="{4E6D0CFA-D48B-4FC3-7A95-B52D2CA4B3FC}"/>
              </a:ext>
            </a:extLst>
          </p:cNvPr>
          <p:cNvSpPr>
            <a:spLocks noGrp="1"/>
          </p:cNvSpPr>
          <p:nvPr>
            <p:ph type="title"/>
          </p:nvPr>
        </p:nvSpPr>
        <p:spPr/>
        <p:txBody>
          <a:bodyPr>
            <a:normAutofit/>
          </a:bodyPr>
          <a:lstStyle/>
          <a:p>
            <a:r>
              <a:rPr lang="en-US" dirty="0" err="1"/>
              <a:t>Organisation</a:t>
            </a:r>
            <a:r>
              <a:rPr lang="en-US" dirty="0"/>
              <a:t> of Science and changes </a:t>
            </a:r>
            <a:endParaRPr lang="en-AU" dirty="0"/>
          </a:p>
        </p:txBody>
      </p:sp>
      <p:sp>
        <p:nvSpPr>
          <p:cNvPr id="6" name="TextBox 5">
            <a:extLst>
              <a:ext uri="{FF2B5EF4-FFF2-40B4-BE49-F238E27FC236}">
                <a16:creationId xmlns:a16="http://schemas.microsoft.com/office/drawing/2014/main" id="{44A1FBC9-7177-99B3-1D75-4806BFD73251}"/>
              </a:ext>
            </a:extLst>
          </p:cNvPr>
          <p:cNvSpPr txBox="1"/>
          <p:nvPr/>
        </p:nvSpPr>
        <p:spPr>
          <a:xfrm>
            <a:off x="6663032" y="648849"/>
            <a:ext cx="1673021" cy="369332"/>
          </a:xfrm>
          <a:prstGeom prst="rect">
            <a:avLst/>
          </a:prstGeom>
          <a:solidFill>
            <a:srgbClr val="84BD00"/>
          </a:solidFill>
          <a:ln>
            <a:solidFill>
              <a:srgbClr val="84BD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sp>
        <p:nvSpPr>
          <p:cNvPr id="8" name="TextBox 7">
            <a:extLst>
              <a:ext uri="{FF2B5EF4-FFF2-40B4-BE49-F238E27FC236}">
                <a16:creationId xmlns:a16="http://schemas.microsoft.com/office/drawing/2014/main" id="{544508F5-67D9-1B6F-478F-D85B66AE936D}"/>
              </a:ext>
            </a:extLst>
          </p:cNvPr>
          <p:cNvSpPr txBox="1"/>
          <p:nvPr/>
        </p:nvSpPr>
        <p:spPr>
          <a:xfrm>
            <a:off x="3780355" y="648849"/>
            <a:ext cx="1673021" cy="389574"/>
          </a:xfrm>
          <a:prstGeom prst="rect">
            <a:avLst/>
          </a:prstGeom>
          <a:solidFill>
            <a:srgbClr val="84BD00"/>
          </a:solidFill>
          <a:ln>
            <a:solidFill>
              <a:srgbClr val="84BD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8.4</a:t>
            </a:r>
          </a:p>
        </p:txBody>
      </p:sp>
    </p:spTree>
    <p:extLst>
      <p:ext uri="{BB962C8B-B14F-4D97-AF65-F5344CB8AC3E}">
        <p14:creationId xmlns:p14="http://schemas.microsoft.com/office/powerpoint/2010/main" val="87971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1" y="648849"/>
            <a:ext cx="2634864" cy="4114939"/>
            <a:chOff x="5364088" y="586857"/>
            <a:chExt cx="2634864" cy="4114939"/>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Level description</a:t>
              </a:r>
            </a:p>
            <a:p>
              <a:pPr marL="252000" indent="-252000">
                <a:buFont typeface="Arial" panose="020B0604020202020204" pitchFamily="34" charset="0"/>
                <a:buChar char="•"/>
              </a:pPr>
              <a:r>
                <a:rPr lang="en-AU" sz="1100" dirty="0">
                  <a:solidFill>
                    <a:schemeClr val="bg1">
                      <a:lumMod val="85000"/>
                    </a:schemeClr>
                  </a:solidFill>
                  <a:latin typeface="Arial"/>
                  <a:cs typeface="Arial"/>
                </a:rPr>
                <a:t>Achievement standard</a:t>
              </a:r>
            </a:p>
            <a:p>
              <a:pPr marL="252000" indent="-25200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descriptions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5845009" y="586857"/>
              <a:ext cx="1673021" cy="369332"/>
            </a:xfrm>
            <a:prstGeom prst="rect">
              <a:avLst/>
            </a:prstGeom>
            <a:solidFill>
              <a:srgbClr val="84BD00">
                <a:alpha val="20000"/>
              </a:srgb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lumMod val="85000"/>
                    </a:schemeClr>
                  </a:solidFill>
                  <a:latin typeface="Arial" panose="020B0604020202020204" pitchFamily="34" charset="0"/>
                  <a:cs typeface="Arial" panose="020B0604020202020204" pitchFamily="34" charset="0"/>
                </a:rPr>
                <a:t>Version 9.0</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4" y="648849"/>
            <a:ext cx="2634864" cy="4114939"/>
            <a:chOff x="713000" y="585366"/>
            <a:chExt cx="2634864" cy="3901131"/>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612112"/>
            </a:xfrm>
            <a:prstGeom prst="rect">
              <a:avLst/>
            </a:prstGeom>
            <a:solidFill>
              <a:schemeClr val="bg1">
                <a:alpha val="40000"/>
              </a:schemeClr>
            </a:solidFill>
            <a:ln w="12700">
              <a:solidFill>
                <a:schemeClr val="accent1"/>
              </a:solidFill>
            </a:ln>
          </p:spPr>
          <p:txBody>
            <a:bodyPr wrap="square" rtlCol="0">
              <a:spAutoFit/>
            </a:bodyPr>
            <a:lstStyle/>
            <a:p>
              <a:r>
                <a:rPr lang="en-AU" sz="1100" b="1" dirty="0"/>
                <a:t>Understand how the learning area works</a:t>
              </a:r>
            </a:p>
            <a:p>
              <a:pPr marL="252000" indent="-252000">
                <a:buFont typeface="Arial" panose="020B0604020202020204" pitchFamily="34" charset="0"/>
                <a:buChar char="•"/>
              </a:pPr>
              <a:r>
                <a:rPr lang="en-AU" sz="1100" dirty="0"/>
                <a:t>Rationale</a:t>
              </a:r>
            </a:p>
            <a:p>
              <a:pPr marL="252000" indent="-252000">
                <a:buFont typeface="Arial" panose="020B0604020202020204" pitchFamily="34" charset="0"/>
                <a:buChar char="•"/>
              </a:pPr>
              <a:r>
                <a:rPr lang="en-AU" sz="1100" dirty="0"/>
                <a:t>Aims</a:t>
              </a:r>
            </a:p>
            <a:p>
              <a:pPr marL="252000" indent="-252000">
                <a:buFont typeface="Arial" panose="020B0604020202020204" pitchFamily="34" charset="0"/>
                <a:buChar char="•"/>
              </a:pPr>
              <a:r>
                <a:rPr lang="en-AU" sz="1100" strike="sngStrike" dirty="0">
                  <a:solidFill>
                    <a:schemeClr val="bg1">
                      <a:lumMod val="50000"/>
                    </a:schemeClr>
                  </a:solidFill>
                </a:rPr>
                <a:t>Key ideas</a:t>
              </a:r>
            </a:p>
            <a:p>
              <a:pPr marL="252000" indent="-252000">
                <a:buFont typeface="Arial" panose="020B0604020202020204" pitchFamily="34" charset="0"/>
                <a:buChar char="•"/>
              </a:pPr>
              <a:r>
                <a:rPr lang="en-AU" sz="1100" dirty="0"/>
                <a:t>Structure</a:t>
              </a:r>
            </a:p>
            <a:p>
              <a:pPr marL="252000" indent="-252000">
                <a:buFont typeface="Arial" panose="020B0604020202020204" pitchFamily="34" charset="0"/>
                <a:buChar char="•"/>
              </a:pPr>
              <a:r>
                <a:rPr lang="en-AU" sz="1100" dirty="0"/>
                <a:t>Resources (learning area specific)</a:t>
              </a:r>
              <a:endParaRPr lang="en-AU" sz="1100" b="1" dirty="0"/>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accent1"/>
              </a:solidFill>
            </a:ln>
          </p:spPr>
          <p:txBody>
            <a:bodyPr wrap="square" rtlCol="0">
              <a:spAutoFit/>
            </a:bodyPr>
            <a:lstStyle/>
            <a:p>
              <a:r>
                <a:rPr lang="en-AU" sz="1100" b="1" dirty="0"/>
                <a:t>Learning area curriculum</a:t>
              </a:r>
            </a:p>
            <a:p>
              <a:pPr marL="252000" indent="-252000">
                <a:buFont typeface="Arial" panose="020B0604020202020204" pitchFamily="34" charset="0"/>
                <a:buChar char="•"/>
              </a:pPr>
              <a:r>
                <a:rPr lang="en-AU" sz="1100" strike="sngStrike" dirty="0">
                  <a:solidFill>
                    <a:schemeClr val="bg1">
                      <a:lumMod val="50000"/>
                    </a:schemeClr>
                  </a:solidFill>
                </a:rPr>
                <a:t>Year</a:t>
              </a:r>
              <a:r>
                <a:rPr lang="en-AU" sz="1100" dirty="0"/>
                <a:t> level description</a:t>
              </a:r>
            </a:p>
            <a:p>
              <a:pPr marL="252000" indent="-252000">
                <a:buFont typeface="Arial" panose="020B0604020202020204" pitchFamily="34" charset="0"/>
                <a:buChar char="•"/>
              </a:pPr>
              <a:r>
                <a:rPr lang="en-AU" sz="1100" dirty="0"/>
                <a:t>Achievement standard</a:t>
              </a:r>
            </a:p>
            <a:p>
              <a:pPr marL="252000" indent="-252000">
                <a:buFont typeface="Arial" panose="020B0604020202020204" pitchFamily="34" charset="0"/>
                <a:buChar char="•"/>
              </a:pPr>
              <a:r>
                <a:rPr lang="en-AU" sz="1100" dirty="0"/>
                <a:t>Strands and sub-strands</a:t>
              </a:r>
            </a:p>
            <a:p>
              <a:pPr marL="252000" indent="-252000">
                <a:buFont typeface="Arial" panose="020B0604020202020204" pitchFamily="34" charset="0"/>
                <a:buChar char="•"/>
              </a:pPr>
              <a:r>
                <a:rPr lang="en-AU" sz="1100" dirty="0"/>
                <a:t>Content descriptions</a:t>
              </a:r>
            </a:p>
            <a:p>
              <a:pPr marL="252000" indent="-252000">
                <a:buFont typeface="Arial" panose="020B0604020202020204" pitchFamily="34" charset="0"/>
                <a:buChar char="•"/>
              </a:pPr>
              <a:r>
                <a:rPr lang="en-AU" sz="1100" strike="sngStrike" dirty="0">
                  <a:solidFill>
                    <a:schemeClr val="bg1">
                      <a:lumMod val="50000"/>
                    </a:schemeClr>
                  </a:solidFill>
                </a:rPr>
                <a:t>Threads (learning area specific)</a:t>
              </a:r>
            </a:p>
            <a:p>
              <a:pPr marL="252000" indent="-252000">
                <a:buFont typeface="Arial" panose="020B0604020202020204" pitchFamily="34" charset="0"/>
                <a:buChar char="•"/>
              </a:pPr>
              <a:r>
                <a:rPr lang="en-AU" sz="1100" dirty="0"/>
                <a:t>Content elaborations </a:t>
              </a:r>
            </a:p>
          </p:txBody>
        </p:sp>
        <p:sp>
          <p:nvSpPr>
            <p:cNvPr id="14" name="TextBox 13">
              <a:extLst>
                <a:ext uri="{FF2B5EF4-FFF2-40B4-BE49-F238E27FC236}">
                  <a16:creationId xmlns:a16="http://schemas.microsoft.com/office/drawing/2014/main" id="{4A3CB019-867E-4E30-AB5D-CCE67EDC21A7}"/>
                </a:ext>
              </a:extLst>
            </p:cNvPr>
            <p:cNvSpPr txBox="1"/>
            <p:nvPr/>
          </p:nvSpPr>
          <p:spPr>
            <a:xfrm>
              <a:off x="1193921" y="585366"/>
              <a:ext cx="1673021" cy="369332"/>
            </a:xfrm>
            <a:prstGeom prst="rect">
              <a:avLst/>
            </a:prstGeom>
            <a:solidFill>
              <a:srgbClr val="84BD00"/>
            </a:solidFill>
            <a:ln>
              <a:solidFill>
                <a:srgbClr val="84BD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a:solidFill>
                    <a:schemeClr val="bg1"/>
                  </a:solidFill>
                  <a:latin typeface="Arial" panose="020B0604020202020204" pitchFamily="34" charset="0"/>
                  <a:cs typeface="Arial" panose="020B0604020202020204" pitchFamily="34" charset="0"/>
                </a:rPr>
                <a:t>Version 8.4</a:t>
              </a:r>
            </a:p>
          </p:txBody>
        </p:sp>
      </p:grpSp>
      <p:sp>
        <p:nvSpPr>
          <p:cNvPr id="7" name="Title 6">
            <a:extLst>
              <a:ext uri="{FF2B5EF4-FFF2-40B4-BE49-F238E27FC236}">
                <a16:creationId xmlns:a16="http://schemas.microsoft.com/office/drawing/2014/main" id="{E76C0510-2BA0-F56F-AB4A-EA905127324E}"/>
              </a:ext>
            </a:extLst>
          </p:cNvPr>
          <p:cNvSpPr>
            <a:spLocks noGrp="1"/>
          </p:cNvSpPr>
          <p:nvPr>
            <p:ph type="title"/>
          </p:nvPr>
        </p:nvSpPr>
        <p:spPr/>
        <p:txBody>
          <a:bodyPr>
            <a:normAutofit/>
          </a:bodyPr>
          <a:lstStyle/>
          <a:p>
            <a:r>
              <a:rPr lang="en-US" dirty="0" err="1"/>
              <a:t>Organisation</a:t>
            </a:r>
            <a:r>
              <a:rPr lang="en-US" dirty="0"/>
              <a:t> of Science and changes</a:t>
            </a:r>
            <a:endParaRPr lang="en-AU" dirty="0"/>
          </a:p>
        </p:txBody>
      </p:sp>
    </p:spTree>
    <p:extLst>
      <p:ext uri="{BB962C8B-B14F-4D97-AF65-F5344CB8AC3E}">
        <p14:creationId xmlns:p14="http://schemas.microsoft.com/office/powerpoint/2010/main" val="161571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1" y="648849"/>
            <a:ext cx="2634864" cy="4114939"/>
            <a:chOff x="5364088" y="586857"/>
            <a:chExt cx="2634864" cy="4114939"/>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rgbClr val="84BD00"/>
                  </a:solidFill>
                  <a:latin typeface="Arial"/>
                  <a:cs typeface="Arial"/>
                </a:rPr>
                <a:t>Key considerations </a:t>
              </a:r>
              <a:endParaRPr lang="en-AU" sz="1100" b="1" dirty="0">
                <a:solidFill>
                  <a:srgbClr val="84BD00"/>
                </a:solidFill>
                <a:cs typeface="Arial"/>
              </a:endParaRPr>
            </a:p>
            <a:p>
              <a:pPr marL="252000" indent="-252000">
                <a:buFont typeface="Arial" panose="020B0604020202020204" pitchFamily="34" charset="0"/>
                <a:buChar char="•"/>
              </a:pPr>
              <a:r>
                <a:rPr lang="en-AU" sz="1100" b="1" dirty="0">
                  <a:solidFill>
                    <a:srgbClr val="84BD00"/>
                  </a:solidFill>
                  <a:latin typeface="Arial"/>
                  <a:cs typeface="Arial"/>
                </a:rPr>
                <a:t>Key connections </a:t>
              </a:r>
              <a:endParaRPr lang="en-AU" sz="1100" b="1" dirty="0">
                <a:solidFill>
                  <a:srgbClr val="84BD00"/>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5845009" y="586857"/>
              <a:ext cx="1673021" cy="369332"/>
            </a:xfrm>
            <a:prstGeom prst="rect">
              <a:avLst/>
            </a:prstGeom>
            <a:solidFill>
              <a:srgbClr val="84BD00"/>
            </a:solidFill>
            <a:ln>
              <a:solidFill>
                <a:srgbClr val="84BD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4" y="648849"/>
            <a:ext cx="2634864" cy="4114939"/>
            <a:chOff x="713000" y="585366"/>
            <a:chExt cx="2634864" cy="3901131"/>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612112"/>
            </a:xfrm>
            <a:prstGeom prst="rect">
              <a:avLst/>
            </a:prstGeom>
            <a:noFill/>
            <a:ln w="12700">
              <a:solidFill>
                <a:schemeClr val="bg1">
                  <a:lumMod val="85000"/>
                </a:schemeClr>
              </a:solidFill>
            </a:ln>
          </p:spPr>
          <p:txBody>
            <a:bodyPr wrap="square" rtlCol="0">
              <a:spAutoFit/>
            </a:bodyPr>
            <a:lstStyle/>
            <a:p>
              <a:r>
                <a:rPr lang="en-AU" sz="1100" b="1" dirty="0">
                  <a:solidFill>
                    <a:schemeClr val="bg1">
                      <a:lumMod val="85000"/>
                    </a:schemeClr>
                  </a:solidFill>
                </a:rPr>
                <a:t>Understand how the learning area works</a:t>
              </a:r>
            </a:p>
            <a:p>
              <a:pPr marL="252000" indent="-252000">
                <a:buFont typeface="Arial" panose="020B0604020202020204" pitchFamily="34" charset="0"/>
                <a:buChar char="•"/>
              </a:pPr>
              <a:r>
                <a:rPr lang="en-AU" sz="1100" dirty="0">
                  <a:solidFill>
                    <a:schemeClr val="bg1">
                      <a:lumMod val="85000"/>
                    </a:schemeClr>
                  </a:solidFill>
                </a:rPr>
                <a:t>Rationale</a:t>
              </a:r>
            </a:p>
            <a:p>
              <a:pPr marL="252000" indent="-252000">
                <a:buFont typeface="Arial" panose="020B0604020202020204" pitchFamily="34" charset="0"/>
                <a:buChar char="•"/>
              </a:pPr>
              <a:r>
                <a:rPr lang="en-AU" sz="1100" dirty="0">
                  <a:solidFill>
                    <a:schemeClr val="bg1">
                      <a:lumMod val="85000"/>
                    </a:schemeClr>
                  </a:solidFill>
                </a:rPr>
                <a:t>Aims</a:t>
              </a:r>
            </a:p>
            <a:p>
              <a:pPr marL="252000" indent="-252000">
                <a:buFont typeface="Arial" panose="020B0604020202020204" pitchFamily="34" charset="0"/>
                <a:buChar char="•"/>
              </a:pPr>
              <a:r>
                <a:rPr lang="en-AU" sz="1100" strike="sngStrike" dirty="0">
                  <a:solidFill>
                    <a:schemeClr val="bg1">
                      <a:lumMod val="85000"/>
                    </a:schemeClr>
                  </a:solidFill>
                </a:rPr>
                <a:t>Key ideas</a:t>
              </a:r>
            </a:p>
            <a:p>
              <a:pPr marL="252000" indent="-252000">
                <a:buFont typeface="Arial" panose="020B0604020202020204" pitchFamily="34" charset="0"/>
                <a:buChar char="•"/>
              </a:pPr>
              <a:r>
                <a:rPr lang="en-AU" sz="1100" dirty="0">
                  <a:solidFill>
                    <a:schemeClr val="bg1">
                      <a:lumMod val="85000"/>
                    </a:schemeClr>
                  </a:solidFill>
                </a:rPr>
                <a:t>Structure</a:t>
              </a:r>
            </a:p>
            <a:p>
              <a:pPr marL="252000" indent="-252000">
                <a:buFont typeface="Arial" panose="020B0604020202020204" pitchFamily="34" charset="0"/>
                <a:buChar char="•"/>
              </a:pPr>
              <a:r>
                <a:rPr lang="en-AU" sz="1100" dirty="0">
                  <a:solidFill>
                    <a:schemeClr val="bg1">
                      <a:lumMod val="85000"/>
                    </a:schemeClr>
                  </a:solidFill>
                </a:rPr>
                <a:t>Resources (learning area specific)</a:t>
              </a:r>
              <a:endParaRPr lang="en-AU" sz="1100" b="1" dirty="0">
                <a:solidFill>
                  <a:schemeClr val="bg1">
                    <a:lumMod val="85000"/>
                  </a:schemeClr>
                </a:solidFill>
              </a:endParaRPr>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bg1">
                  <a:lumMod val="85000"/>
                </a:schemeClr>
              </a:solidFill>
            </a:ln>
          </p:spPr>
          <p:txBody>
            <a:bodyPr wrap="square" rtlCol="0">
              <a:spAutoFit/>
            </a:bodyPr>
            <a:lstStyle/>
            <a:p>
              <a:r>
                <a:rPr lang="en-AU" sz="1100" b="1" dirty="0">
                  <a:solidFill>
                    <a:schemeClr val="bg1">
                      <a:lumMod val="85000"/>
                    </a:schemeClr>
                  </a:solidFill>
                </a:rPr>
                <a:t>Learning area curriculum</a:t>
              </a:r>
            </a:p>
            <a:p>
              <a:pPr marL="252000" indent="-252000">
                <a:buFont typeface="Arial" panose="020B0604020202020204" pitchFamily="34" charset="0"/>
                <a:buChar char="•"/>
              </a:pPr>
              <a:r>
                <a:rPr lang="en-AU" sz="1100" strike="sngStrike" dirty="0">
                  <a:solidFill>
                    <a:schemeClr val="bg1">
                      <a:lumMod val="85000"/>
                    </a:schemeClr>
                  </a:solidFill>
                </a:rPr>
                <a:t>Year</a:t>
              </a:r>
              <a:r>
                <a:rPr lang="en-AU" sz="1100" dirty="0">
                  <a:solidFill>
                    <a:schemeClr val="bg1">
                      <a:lumMod val="85000"/>
                    </a:schemeClr>
                  </a:solidFill>
                </a:rPr>
                <a:t> level description</a:t>
              </a:r>
            </a:p>
            <a:p>
              <a:pPr marL="252000" indent="-252000">
                <a:buFont typeface="Arial" panose="020B0604020202020204" pitchFamily="34" charset="0"/>
                <a:buChar char="•"/>
              </a:pPr>
              <a:r>
                <a:rPr lang="en-AU" sz="1100" dirty="0">
                  <a:solidFill>
                    <a:schemeClr val="bg1">
                      <a:lumMod val="85000"/>
                    </a:schemeClr>
                  </a:solidFill>
                </a:rPr>
                <a:t>Achievement standard</a:t>
              </a:r>
            </a:p>
            <a:p>
              <a:pPr marL="252000" indent="-252000">
                <a:buFont typeface="Arial" panose="020B0604020202020204" pitchFamily="34" charset="0"/>
                <a:buChar char="•"/>
              </a:pPr>
              <a:r>
                <a:rPr lang="en-AU" sz="1100" dirty="0">
                  <a:solidFill>
                    <a:schemeClr val="bg1">
                      <a:lumMod val="85000"/>
                    </a:schemeClr>
                  </a:solidFill>
                </a:rPr>
                <a:t>Strands and sub-strands</a:t>
              </a:r>
            </a:p>
            <a:p>
              <a:pPr marL="252000" indent="-252000">
                <a:buFont typeface="Arial" panose="020B0604020202020204" pitchFamily="34" charset="0"/>
                <a:buChar char="•"/>
              </a:pPr>
              <a:r>
                <a:rPr lang="en-AU" sz="1100" dirty="0">
                  <a:solidFill>
                    <a:schemeClr val="bg1">
                      <a:lumMod val="85000"/>
                    </a:schemeClr>
                  </a:solidFill>
                </a:rPr>
                <a:t>Content descriptions</a:t>
              </a:r>
            </a:p>
            <a:p>
              <a:pPr marL="252000" indent="-252000">
                <a:buFont typeface="Arial" panose="020B0604020202020204" pitchFamily="34" charset="0"/>
                <a:buChar char="•"/>
              </a:pPr>
              <a:r>
                <a:rPr lang="en-AU" sz="1100" strike="sngStrike" dirty="0">
                  <a:solidFill>
                    <a:schemeClr val="bg1">
                      <a:lumMod val="85000"/>
                    </a:schemeClr>
                  </a:solidFill>
                </a:rPr>
                <a:t>Threads (learning area specific)</a:t>
              </a:r>
            </a:p>
            <a:p>
              <a:pPr marL="252000" indent="-252000">
                <a:buFont typeface="Arial" panose="020B0604020202020204" pitchFamily="34" charset="0"/>
                <a:buChar char="•"/>
              </a:pPr>
              <a:r>
                <a:rPr lang="en-AU" sz="1100" dirty="0">
                  <a:solidFill>
                    <a:schemeClr val="bg1">
                      <a:lumMod val="85000"/>
                    </a:schemeClr>
                  </a:solidFill>
                </a:rPr>
                <a:t>Content elaborations </a:t>
              </a:r>
            </a:p>
          </p:txBody>
        </p:sp>
        <p:sp>
          <p:nvSpPr>
            <p:cNvPr id="14" name="TextBox 13">
              <a:extLst>
                <a:ext uri="{FF2B5EF4-FFF2-40B4-BE49-F238E27FC236}">
                  <a16:creationId xmlns:a16="http://schemas.microsoft.com/office/drawing/2014/main" id="{4A3CB019-867E-4E30-AB5D-CCE67EDC21A7}"/>
                </a:ext>
              </a:extLst>
            </p:cNvPr>
            <p:cNvSpPr txBox="1"/>
            <p:nvPr/>
          </p:nvSpPr>
          <p:spPr>
            <a:xfrm>
              <a:off x="1193921" y="585366"/>
              <a:ext cx="1673021" cy="350142"/>
            </a:xfrm>
            <a:prstGeom prst="rect">
              <a:avLst/>
            </a:prstGeom>
            <a:solidFill>
              <a:srgbClr val="84BD00">
                <a:alpha val="20000"/>
              </a:srgb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lumMod val="85000"/>
                    </a:schemeClr>
                  </a:solidFill>
                  <a:latin typeface="Arial" panose="020B0604020202020204" pitchFamily="34" charset="0"/>
                  <a:cs typeface="Arial" panose="020B0604020202020204" pitchFamily="34" charset="0"/>
                </a:rPr>
                <a:t>Version 8.4</a:t>
              </a:r>
            </a:p>
          </p:txBody>
        </p:sp>
      </p:grpSp>
      <p:sp>
        <p:nvSpPr>
          <p:cNvPr id="7" name="Title 6">
            <a:extLst>
              <a:ext uri="{FF2B5EF4-FFF2-40B4-BE49-F238E27FC236}">
                <a16:creationId xmlns:a16="http://schemas.microsoft.com/office/drawing/2014/main" id="{D12742AA-7038-6DA2-5DDF-098482D2A068}"/>
              </a:ext>
            </a:extLst>
          </p:cNvPr>
          <p:cNvSpPr>
            <a:spLocks noGrp="1"/>
          </p:cNvSpPr>
          <p:nvPr>
            <p:ph type="title"/>
          </p:nvPr>
        </p:nvSpPr>
        <p:spPr/>
        <p:txBody>
          <a:bodyPr>
            <a:normAutofit/>
          </a:bodyPr>
          <a:lstStyle/>
          <a:p>
            <a:r>
              <a:rPr lang="en-US" dirty="0" err="1"/>
              <a:t>Organisation</a:t>
            </a:r>
            <a:r>
              <a:rPr lang="en-US" dirty="0"/>
              <a:t> of Science and changes </a:t>
            </a:r>
            <a:endParaRPr lang="en-AU" dirty="0"/>
          </a:p>
        </p:txBody>
      </p:sp>
    </p:spTree>
    <p:extLst>
      <p:ext uri="{BB962C8B-B14F-4D97-AF65-F5344CB8AC3E}">
        <p14:creationId xmlns:p14="http://schemas.microsoft.com/office/powerpoint/2010/main" val="548184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3685675157"/>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630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711AE3F-3465-21EF-47F0-A764AFC339C5}"/>
              </a:ext>
            </a:extLst>
          </p:cNvPr>
          <p:cNvGrpSpPr/>
          <p:nvPr/>
        </p:nvGrpSpPr>
        <p:grpSpPr>
          <a:xfrm>
            <a:off x="3452725" y="992846"/>
            <a:ext cx="2814725" cy="3663853"/>
            <a:chOff x="5364088" y="1189014"/>
            <a:chExt cx="2634864" cy="3404314"/>
          </a:xfrm>
          <a:solidFill>
            <a:srgbClr val="E7F2CC"/>
          </a:solidFill>
        </p:grpSpPr>
        <p:sp>
          <p:nvSpPr>
            <p:cNvPr id="11" name="TextBox 10">
              <a:extLst>
                <a:ext uri="{FF2B5EF4-FFF2-40B4-BE49-F238E27FC236}">
                  <a16:creationId xmlns:a16="http://schemas.microsoft.com/office/drawing/2014/main" id="{C18918FC-7E40-C7CA-5C69-BDC8A61B2031}"/>
                </a:ext>
              </a:extLst>
            </p:cNvPr>
            <p:cNvSpPr txBox="1"/>
            <p:nvPr/>
          </p:nvSpPr>
          <p:spPr>
            <a:xfrm>
              <a:off x="5364088" y="1189014"/>
              <a:ext cx="2634864" cy="1894578"/>
            </a:xfrm>
            <a:prstGeom prst="rect">
              <a:avLst/>
            </a:prstGeom>
            <a:grp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85750" indent="-285750">
                <a:buFont typeface="Arial" panose="020B0604020202020204" pitchFamily="34" charset="0"/>
                <a:buChar char="•"/>
              </a:pPr>
              <a:r>
                <a:rPr lang="en-AU" sz="1100" dirty="0">
                  <a:latin typeface="Arial"/>
                  <a:cs typeface="Arial"/>
                </a:rPr>
                <a:t>Introduction </a:t>
              </a:r>
              <a:endParaRPr lang="en-AU" sz="1100" dirty="0">
                <a:cs typeface="Arial"/>
              </a:endParaRPr>
            </a:p>
            <a:p>
              <a:pPr marL="285750" indent="-28575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rgbClr val="84BD00"/>
                  </a:solidFill>
                  <a:latin typeface="Arial"/>
                  <a:cs typeface="Arial"/>
                </a:rPr>
                <a:t>Key considerations </a:t>
              </a:r>
              <a:endParaRPr lang="en-AU" sz="1100" b="1" dirty="0">
                <a:solidFill>
                  <a:srgbClr val="84BD00"/>
                </a:solidFill>
                <a:cs typeface="Arial"/>
              </a:endParaRPr>
            </a:p>
            <a:p>
              <a:pPr marL="252000" indent="-252000">
                <a:buFont typeface="Arial" panose="020B0604020202020204" pitchFamily="34" charset="0"/>
                <a:buChar char="•"/>
              </a:pPr>
              <a:r>
                <a:rPr lang="en-AU" sz="1100" b="1" dirty="0">
                  <a:solidFill>
                    <a:srgbClr val="84BD00"/>
                  </a:solidFill>
                  <a:latin typeface="Arial"/>
                  <a:cs typeface="Arial"/>
                </a:rPr>
                <a:t>Key connections </a:t>
              </a:r>
              <a:endParaRPr lang="en-AU" sz="1100" b="1" dirty="0">
                <a:solidFill>
                  <a:srgbClr val="84BD00"/>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F5A2C03C-6D4F-3A29-F876-205431DCCF29}"/>
                </a:ext>
              </a:extLst>
            </p:cNvPr>
            <p:cNvSpPr txBox="1"/>
            <p:nvPr/>
          </p:nvSpPr>
          <p:spPr>
            <a:xfrm>
              <a:off x="5364088" y="3170608"/>
              <a:ext cx="2634864" cy="1422720"/>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grpSp>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2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E9E646B5-2A37-08DB-6459-3B36570B9A08}"/>
              </a:ext>
            </a:extLst>
          </p:cNvPr>
          <p:cNvSpPr txBox="1"/>
          <p:nvPr/>
        </p:nvSpPr>
        <p:spPr>
          <a:xfrm>
            <a:off x="3395576" y="1249369"/>
            <a:ext cx="2938550" cy="769441"/>
          </a:xfrm>
          <a:prstGeom prst="rect">
            <a:avLst/>
          </a:prstGeom>
          <a:solidFill>
            <a:srgbClr val="84BD00"/>
          </a:solidFill>
          <a:ln w="12700">
            <a:no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Introduction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Aims</a:t>
            </a:r>
          </a:p>
        </p:txBody>
      </p:sp>
      <p:sp>
        <p:nvSpPr>
          <p:cNvPr id="2" name="Title 1">
            <a:extLst>
              <a:ext uri="{FF2B5EF4-FFF2-40B4-BE49-F238E27FC236}">
                <a16:creationId xmlns:a16="http://schemas.microsoft.com/office/drawing/2014/main" id="{B632F58F-78C2-2BAC-6218-E598469F4FCF}"/>
              </a:ext>
            </a:extLst>
          </p:cNvPr>
          <p:cNvSpPr>
            <a:spLocks noGrp="1"/>
          </p:cNvSpPr>
          <p:nvPr>
            <p:ph type="title"/>
          </p:nvPr>
        </p:nvSpPr>
        <p:spPr>
          <a:xfrm>
            <a:off x="327025" y="282386"/>
            <a:ext cx="8496000" cy="360000"/>
          </a:xfrm>
        </p:spPr>
        <p:txBody>
          <a:bodyPr>
            <a:normAutofit/>
          </a:bodyPr>
          <a:lstStyle/>
          <a:p>
            <a:r>
              <a:rPr lang="en-AU" dirty="0"/>
              <a:t>Organisation of Science</a:t>
            </a:r>
          </a:p>
        </p:txBody>
      </p:sp>
      <p:sp>
        <p:nvSpPr>
          <p:cNvPr id="3" name="TextBox 2">
            <a:extLst>
              <a:ext uri="{FF2B5EF4-FFF2-40B4-BE49-F238E27FC236}">
                <a16:creationId xmlns:a16="http://schemas.microsoft.com/office/drawing/2014/main" id="{F5A546E9-C163-8CDE-9DBD-EA4875FE0A8A}"/>
              </a:ext>
            </a:extLst>
          </p:cNvPr>
          <p:cNvSpPr txBox="1"/>
          <p:nvPr/>
        </p:nvSpPr>
        <p:spPr>
          <a:xfrm>
            <a:off x="4043778" y="563317"/>
            <a:ext cx="1673021" cy="369332"/>
          </a:xfrm>
          <a:prstGeom prst="rect">
            <a:avLst/>
          </a:prstGeom>
          <a:solidFill>
            <a:srgbClr val="84BD00"/>
          </a:solidFill>
          <a:ln>
            <a:solidFill>
              <a:srgbClr val="84BD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spTree>
    <p:extLst>
      <p:ext uri="{BB962C8B-B14F-4D97-AF65-F5344CB8AC3E}">
        <p14:creationId xmlns:p14="http://schemas.microsoft.com/office/powerpoint/2010/main" val="3252220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711AE3F-3465-21EF-47F0-A764AFC339C5}"/>
              </a:ext>
            </a:extLst>
          </p:cNvPr>
          <p:cNvGrpSpPr/>
          <p:nvPr/>
        </p:nvGrpSpPr>
        <p:grpSpPr>
          <a:xfrm>
            <a:off x="3471775" y="1021421"/>
            <a:ext cx="2824250" cy="3635278"/>
            <a:chOff x="5364088" y="1215567"/>
            <a:chExt cx="2634864" cy="3377761"/>
          </a:xfrm>
          <a:solidFill>
            <a:srgbClr val="E7F2CC"/>
          </a:solidFill>
        </p:grpSpPr>
        <p:sp>
          <p:nvSpPr>
            <p:cNvPr id="11" name="TextBox 10">
              <a:extLst>
                <a:ext uri="{FF2B5EF4-FFF2-40B4-BE49-F238E27FC236}">
                  <a16:creationId xmlns:a16="http://schemas.microsoft.com/office/drawing/2014/main" id="{C18918FC-7E40-C7CA-5C69-BDC8A61B2031}"/>
                </a:ext>
              </a:extLst>
            </p:cNvPr>
            <p:cNvSpPr txBox="1"/>
            <p:nvPr/>
          </p:nvSpPr>
          <p:spPr>
            <a:xfrm>
              <a:off x="5364088" y="1215567"/>
              <a:ext cx="2634864" cy="1894578"/>
            </a:xfrm>
            <a:prstGeom prst="rect">
              <a:avLst/>
            </a:prstGeom>
            <a:grp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rgbClr val="84BD00"/>
                  </a:solidFill>
                  <a:latin typeface="Arial"/>
                  <a:cs typeface="Arial"/>
                </a:rPr>
                <a:t>Key considerations </a:t>
              </a:r>
              <a:endParaRPr lang="en-AU" sz="1100" b="1" dirty="0">
                <a:solidFill>
                  <a:srgbClr val="84BD00"/>
                </a:solidFill>
                <a:cs typeface="Arial"/>
              </a:endParaRPr>
            </a:p>
            <a:p>
              <a:pPr marL="252000" indent="-252000">
                <a:buFont typeface="Arial" panose="020B0604020202020204" pitchFamily="34" charset="0"/>
                <a:buChar char="•"/>
              </a:pPr>
              <a:r>
                <a:rPr lang="en-AU" sz="1100" b="1" dirty="0">
                  <a:solidFill>
                    <a:srgbClr val="84BD00"/>
                  </a:solidFill>
                  <a:latin typeface="Arial"/>
                  <a:cs typeface="Arial"/>
                </a:rPr>
                <a:t>Key connections </a:t>
              </a:r>
              <a:endParaRPr lang="en-AU" sz="1100" b="1" dirty="0">
                <a:solidFill>
                  <a:srgbClr val="84BD00"/>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F5A2C03C-6D4F-3A29-F876-205431DCCF29}"/>
                </a:ext>
              </a:extLst>
            </p:cNvPr>
            <p:cNvSpPr txBox="1"/>
            <p:nvPr/>
          </p:nvSpPr>
          <p:spPr>
            <a:xfrm>
              <a:off x="5364088" y="3170608"/>
              <a:ext cx="2634864" cy="1422720"/>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grpSp>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2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E4F9E9D8-DE9F-9015-67E5-3BF80FE998C3}"/>
              </a:ext>
            </a:extLst>
          </p:cNvPr>
          <p:cNvSpPr txBox="1"/>
          <p:nvPr/>
        </p:nvSpPr>
        <p:spPr>
          <a:xfrm>
            <a:off x="3405101" y="2003057"/>
            <a:ext cx="2976650" cy="261610"/>
          </a:xfrm>
          <a:prstGeom prst="rect">
            <a:avLst/>
          </a:prstGeom>
          <a:solidFill>
            <a:srgbClr val="84BD00"/>
          </a:solidFill>
          <a:ln w="12700">
            <a:no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Structure</a:t>
            </a:r>
          </a:p>
        </p:txBody>
      </p:sp>
      <p:sp>
        <p:nvSpPr>
          <p:cNvPr id="3" name="Title 2">
            <a:extLst>
              <a:ext uri="{FF2B5EF4-FFF2-40B4-BE49-F238E27FC236}">
                <a16:creationId xmlns:a16="http://schemas.microsoft.com/office/drawing/2014/main" id="{8CF092A4-478E-454D-9D09-2D421DF204AC}"/>
              </a:ext>
            </a:extLst>
          </p:cNvPr>
          <p:cNvSpPr>
            <a:spLocks noGrp="1"/>
          </p:cNvSpPr>
          <p:nvPr>
            <p:ph type="title"/>
          </p:nvPr>
        </p:nvSpPr>
        <p:spPr/>
        <p:txBody>
          <a:bodyPr>
            <a:normAutofit/>
          </a:bodyPr>
          <a:lstStyle/>
          <a:p>
            <a:r>
              <a:rPr lang="en-AU" dirty="0"/>
              <a:t>Organisation of Science</a:t>
            </a:r>
          </a:p>
        </p:txBody>
      </p:sp>
      <p:sp>
        <p:nvSpPr>
          <p:cNvPr id="4" name="TextBox 3">
            <a:extLst>
              <a:ext uri="{FF2B5EF4-FFF2-40B4-BE49-F238E27FC236}">
                <a16:creationId xmlns:a16="http://schemas.microsoft.com/office/drawing/2014/main" id="{6916DB2E-0930-5508-4D6D-FD1C6DD95005}"/>
              </a:ext>
            </a:extLst>
          </p:cNvPr>
          <p:cNvSpPr txBox="1"/>
          <p:nvPr/>
        </p:nvSpPr>
        <p:spPr>
          <a:xfrm>
            <a:off x="4043778" y="563317"/>
            <a:ext cx="1673021" cy="369332"/>
          </a:xfrm>
          <a:prstGeom prst="rect">
            <a:avLst/>
          </a:prstGeom>
          <a:solidFill>
            <a:srgbClr val="84BD00"/>
          </a:solidFill>
          <a:ln>
            <a:solidFill>
              <a:srgbClr val="84BD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spTree>
    <p:extLst>
      <p:ext uri="{BB962C8B-B14F-4D97-AF65-F5344CB8AC3E}">
        <p14:creationId xmlns:p14="http://schemas.microsoft.com/office/powerpoint/2010/main" val="403749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pPr eaLnBrk="1" hangingPunct="1"/>
            <a:r>
              <a:rPr lang="en-AU"/>
              <a:t>Structure of Science: Strands and sub-strands</a:t>
            </a:r>
          </a:p>
        </p:txBody>
      </p:sp>
      <p:sp>
        <p:nvSpPr>
          <p:cNvPr id="3" name="Content Placeholder 2">
            <a:extLst>
              <a:ext uri="{FF2B5EF4-FFF2-40B4-BE49-F238E27FC236}">
                <a16:creationId xmlns:a16="http://schemas.microsoft.com/office/drawing/2014/main" id="{0C495094-48B4-4297-B54D-765257E6F586}"/>
              </a:ext>
            </a:extLst>
          </p:cNvPr>
          <p:cNvSpPr>
            <a:spLocks noGrp="1"/>
          </p:cNvSpPr>
          <p:nvPr>
            <p:ph idx="1"/>
          </p:nvPr>
        </p:nvSpPr>
        <p:spPr/>
        <p:txBody>
          <a:bodyPr/>
          <a:lstStyle/>
          <a:p>
            <a:endParaRPr lang="en-AU"/>
          </a:p>
          <a:p>
            <a:endParaRPr lang="en-AU"/>
          </a:p>
          <a:p>
            <a:endParaRPr lang="en-AU" sz="2800"/>
          </a:p>
          <a:p>
            <a:endParaRPr lang="en-AU"/>
          </a:p>
        </p:txBody>
      </p:sp>
      <p:graphicFrame>
        <p:nvGraphicFramePr>
          <p:cNvPr id="6" name="Content Placeholder 3">
            <a:extLst>
              <a:ext uri="{FF2B5EF4-FFF2-40B4-BE49-F238E27FC236}">
                <a16:creationId xmlns:a16="http://schemas.microsoft.com/office/drawing/2014/main" id="{15857CF7-8329-45E7-9B93-E8FF2F924BC0}"/>
              </a:ext>
            </a:extLst>
          </p:cNvPr>
          <p:cNvGraphicFramePr>
            <a:graphicFrameLocks/>
          </p:cNvGraphicFramePr>
          <p:nvPr/>
        </p:nvGraphicFramePr>
        <p:xfrm>
          <a:off x="327025" y="819667"/>
          <a:ext cx="8307823" cy="3451776"/>
        </p:xfrm>
        <a:graphic>
          <a:graphicData uri="http://schemas.openxmlformats.org/drawingml/2006/table">
            <a:tbl>
              <a:tblPr firstRow="1" bandRow="1">
                <a:tableStyleId>{17292A2E-F333-43FB-9621-5CBBE7FDCDCB}</a:tableStyleId>
              </a:tblPr>
              <a:tblGrid>
                <a:gridCol w="2618599">
                  <a:extLst>
                    <a:ext uri="{9D8B030D-6E8A-4147-A177-3AD203B41FA5}">
                      <a16:colId xmlns:a16="http://schemas.microsoft.com/office/drawing/2014/main" val="20000"/>
                    </a:ext>
                  </a:extLst>
                </a:gridCol>
                <a:gridCol w="2799042">
                  <a:extLst>
                    <a:ext uri="{9D8B030D-6E8A-4147-A177-3AD203B41FA5}">
                      <a16:colId xmlns:a16="http://schemas.microsoft.com/office/drawing/2014/main" val="1255109358"/>
                    </a:ext>
                  </a:extLst>
                </a:gridCol>
                <a:gridCol w="2890182">
                  <a:extLst>
                    <a:ext uri="{9D8B030D-6E8A-4147-A177-3AD203B41FA5}">
                      <a16:colId xmlns:a16="http://schemas.microsoft.com/office/drawing/2014/main" val="20001"/>
                    </a:ext>
                  </a:extLst>
                </a:gridCol>
              </a:tblGrid>
              <a:tr h="297152">
                <a:tc gridSpan="3">
                  <a:txBody>
                    <a:bodyPr/>
                    <a:lstStyle/>
                    <a:p>
                      <a:pPr algn="ctr"/>
                      <a:r>
                        <a:rPr lang="en-AU" sz="1500" dirty="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tc hMerge="1">
                  <a:txBody>
                    <a:bodyPr/>
                    <a:lstStyle/>
                    <a:p>
                      <a:r>
                        <a:rPr lang="en-AU" sz="1500">
                          <a:latin typeface="Arial" panose="020B0604020202020204" pitchFamily="34" charset="0"/>
                          <a:cs typeface="Arial" panose="020B0604020202020204" pitchFamily="34" charset="0"/>
                        </a:rPr>
                        <a:t>(Header row)</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dirty="0">
                          <a:solidFill>
                            <a:schemeClr val="tx1"/>
                          </a:solidFill>
                          <a:latin typeface="Arial" panose="020B0604020202020204" pitchFamily="34" charset="0"/>
                          <a:cs typeface="Arial" panose="020B0604020202020204" pitchFamily="34" charset="0"/>
                        </a:rPr>
                        <a:t>Science understanding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dirty="0">
                          <a:solidFill>
                            <a:schemeClr val="tx1"/>
                          </a:solidFill>
                          <a:latin typeface="Arial" panose="020B0604020202020204" pitchFamily="34" charset="0"/>
                          <a:cs typeface="Arial" panose="020B0604020202020204" pitchFamily="34" charset="0"/>
                        </a:rPr>
                        <a:t>Science as a human endeavour</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kern="1200" dirty="0">
                          <a:solidFill>
                            <a:schemeClr val="tx1"/>
                          </a:solidFill>
                          <a:effectLst/>
                          <a:latin typeface="Arial" panose="020B0604020202020204" pitchFamily="34" charset="0"/>
                          <a:ea typeface="+mn-ea"/>
                          <a:cs typeface="Arial" panose="020B0604020202020204" pitchFamily="34" charset="0"/>
                        </a:rPr>
                        <a:t>Science inquiry </a:t>
                      </a:r>
                      <a:r>
                        <a:rPr lang="en-AU" sz="1500" b="1" strike="sngStrike" kern="1200" dirty="0">
                          <a:solidFill>
                            <a:schemeClr val="bg1">
                              <a:lumMod val="75000"/>
                            </a:schemeClr>
                          </a:solidFill>
                          <a:effectLst/>
                          <a:latin typeface="Arial" panose="020B0604020202020204" pitchFamily="34" charset="0"/>
                          <a:ea typeface="+mn-ea"/>
                          <a:cs typeface="Arial" panose="020B0604020202020204" pitchFamily="34" charset="0"/>
                        </a:rPr>
                        <a:t>skills</a:t>
                      </a:r>
                      <a:endParaRPr lang="en-AU" sz="1500" b="1" strike="sngStrike" dirty="0">
                        <a:solidFill>
                          <a:schemeClr val="bg1">
                            <a:lumMod val="75000"/>
                          </a:schemeClr>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763485">
                <a:tc>
                  <a:txBody>
                    <a:bodyPr/>
                    <a:lstStyle/>
                    <a:p>
                      <a:pPr marL="0" indent="0">
                        <a:buFont typeface="Arial" panose="020B0604020202020204" pitchFamily="34" charset="0"/>
                        <a:buNone/>
                      </a:pPr>
                      <a:r>
                        <a:rPr lang="en-AU" sz="1400" strike="noStrike" dirty="0">
                          <a:solidFill>
                            <a:schemeClr val="tx1"/>
                          </a:solidFill>
                          <a:latin typeface="Arial" panose="020B0604020202020204" pitchFamily="34" charset="0"/>
                          <a:cs typeface="Arial" panose="020B0604020202020204" pitchFamily="34" charset="0"/>
                        </a:rPr>
                        <a:t>Biological sciences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solidFill>
                            <a:schemeClr val="tx1"/>
                          </a:solidFill>
                          <a:latin typeface="Arial" panose="020B0604020202020204" pitchFamily="34" charset="0"/>
                          <a:cs typeface="Arial" panose="020B0604020202020204" pitchFamily="34" charset="0"/>
                        </a:rPr>
                        <a:t>Earth and space sciences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latin typeface="Arial" panose="020B0604020202020204" pitchFamily="34" charset="0"/>
                          <a:cs typeface="Arial" panose="020B0604020202020204" pitchFamily="34" charset="0"/>
                        </a:rPr>
                        <a:t>Physical sciences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latin typeface="Arial" panose="020B0604020202020204" pitchFamily="34" charset="0"/>
                          <a:cs typeface="Arial" panose="020B0604020202020204" pitchFamily="34" charset="0"/>
                        </a:rPr>
                        <a:t>Chemical sciences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solidFill>
                          <a:schemeClr val="tx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latin typeface="Arial" panose="020B0604020202020204" pitchFamily="34" charset="0"/>
                          <a:cs typeface="Arial" panose="020B0604020202020204" pitchFamily="34" charset="0"/>
                        </a:rPr>
                        <a:t>Nature and development of 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latin typeface="Arial" panose="020B0604020202020204" pitchFamily="34" charset="0"/>
                          <a:cs typeface="Arial" panose="020B0604020202020204" pitchFamily="34" charset="0"/>
                        </a:rPr>
                        <a:t>Use and influence of science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solidFill>
                            <a:schemeClr val="tx1"/>
                          </a:solidFill>
                          <a:latin typeface="Arial" panose="020B0604020202020204" pitchFamily="34" charset="0"/>
                          <a:cs typeface="Arial" panose="020B0604020202020204" pitchFamily="34" charset="0"/>
                        </a:rPr>
                        <a:t>Questioning and predicting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solidFill>
                            <a:schemeClr val="tx1"/>
                          </a:solidFill>
                          <a:latin typeface="Arial" panose="020B0604020202020204" pitchFamily="34" charset="0"/>
                          <a:cs typeface="Arial" panose="020B0604020202020204" pitchFamily="34" charset="0"/>
                        </a:rPr>
                        <a:t>Planning and conducting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strike="sngStrike" dirty="0">
                          <a:solidFill>
                            <a:schemeClr val="bg1">
                              <a:lumMod val="75000"/>
                            </a:schemeClr>
                          </a:solidFill>
                          <a:latin typeface="Arial" panose="020B0604020202020204" pitchFamily="34" charset="0"/>
                          <a:cs typeface="Arial" panose="020B0604020202020204" pitchFamily="34" charset="0"/>
                        </a:rPr>
                        <a:t>Processing and analysing data and information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solidFill>
                            <a:schemeClr val="tx1"/>
                          </a:solidFill>
                          <a:latin typeface="Arial" panose="020B0604020202020204" pitchFamily="34" charset="0"/>
                          <a:cs typeface="Arial" panose="020B0604020202020204" pitchFamily="34" charset="0"/>
                        </a:rPr>
                        <a:t>Processing, modelling and analysing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solidFill>
                            <a:schemeClr val="tx1"/>
                          </a:solidFill>
                          <a:latin typeface="Arial" panose="020B0604020202020204" pitchFamily="34" charset="0"/>
                          <a:cs typeface="Arial" panose="020B0604020202020204" pitchFamily="34" charset="0"/>
                        </a:rPr>
                        <a:t>Evaluating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solidFill>
                            <a:schemeClr val="tx1"/>
                          </a:solidFill>
                          <a:latin typeface="Arial" panose="020B0604020202020204" pitchFamily="34" charset="0"/>
                          <a:cs typeface="Arial" panose="020B0604020202020204" pitchFamily="34" charset="0"/>
                        </a:rPr>
                        <a:t>Communicating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63778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pPr eaLnBrk="1" hangingPunct="1"/>
            <a:r>
              <a:rPr lang="en-AU"/>
              <a:t>Example of strand integration in Year 7</a:t>
            </a:r>
          </a:p>
        </p:txBody>
      </p:sp>
      <p:sp>
        <p:nvSpPr>
          <p:cNvPr id="3" name="Content Placeholder 2">
            <a:extLst>
              <a:ext uri="{FF2B5EF4-FFF2-40B4-BE49-F238E27FC236}">
                <a16:creationId xmlns:a16="http://schemas.microsoft.com/office/drawing/2014/main" id="{0C495094-48B4-4297-B54D-765257E6F586}"/>
              </a:ext>
            </a:extLst>
          </p:cNvPr>
          <p:cNvSpPr>
            <a:spLocks noGrp="1"/>
          </p:cNvSpPr>
          <p:nvPr>
            <p:ph idx="1"/>
          </p:nvPr>
        </p:nvSpPr>
        <p:spPr/>
        <p:txBody>
          <a:bodyPr/>
          <a:lstStyle/>
          <a:p>
            <a:endParaRPr lang="en-AU"/>
          </a:p>
          <a:p>
            <a:endParaRPr lang="en-AU"/>
          </a:p>
          <a:p>
            <a:endParaRPr lang="en-AU" sz="2800"/>
          </a:p>
          <a:p>
            <a:endParaRPr lang="en-AU"/>
          </a:p>
        </p:txBody>
      </p:sp>
      <p:graphicFrame>
        <p:nvGraphicFramePr>
          <p:cNvPr id="6" name="Content Placeholder 3">
            <a:extLst>
              <a:ext uri="{FF2B5EF4-FFF2-40B4-BE49-F238E27FC236}">
                <a16:creationId xmlns:a16="http://schemas.microsoft.com/office/drawing/2014/main" id="{15857CF7-8329-45E7-9B93-E8FF2F924BC0}"/>
              </a:ext>
            </a:extLst>
          </p:cNvPr>
          <p:cNvGraphicFramePr>
            <a:graphicFrameLocks/>
          </p:cNvGraphicFramePr>
          <p:nvPr/>
        </p:nvGraphicFramePr>
        <p:xfrm>
          <a:off x="327025" y="819667"/>
          <a:ext cx="8307823" cy="1958256"/>
        </p:xfrm>
        <a:graphic>
          <a:graphicData uri="http://schemas.openxmlformats.org/drawingml/2006/table">
            <a:tbl>
              <a:tblPr firstRow="1" bandRow="1">
                <a:tableStyleId>{17292A2E-F333-43FB-9621-5CBBE7FDCDCB}</a:tableStyleId>
              </a:tblPr>
              <a:tblGrid>
                <a:gridCol w="2618599">
                  <a:extLst>
                    <a:ext uri="{9D8B030D-6E8A-4147-A177-3AD203B41FA5}">
                      <a16:colId xmlns:a16="http://schemas.microsoft.com/office/drawing/2014/main" val="20000"/>
                    </a:ext>
                  </a:extLst>
                </a:gridCol>
                <a:gridCol w="2799042">
                  <a:extLst>
                    <a:ext uri="{9D8B030D-6E8A-4147-A177-3AD203B41FA5}">
                      <a16:colId xmlns:a16="http://schemas.microsoft.com/office/drawing/2014/main" val="1255109358"/>
                    </a:ext>
                  </a:extLst>
                </a:gridCol>
                <a:gridCol w="2890182">
                  <a:extLst>
                    <a:ext uri="{9D8B030D-6E8A-4147-A177-3AD203B41FA5}">
                      <a16:colId xmlns:a16="http://schemas.microsoft.com/office/drawing/2014/main" val="20001"/>
                    </a:ext>
                  </a:extLst>
                </a:gridCol>
              </a:tblGrid>
              <a:tr h="297152">
                <a:tc gridSpan="3">
                  <a:txBody>
                    <a:bodyPr/>
                    <a:lstStyle/>
                    <a:p>
                      <a:pPr algn="ctr"/>
                      <a:r>
                        <a:rPr lang="en-AU" sz="1500" dirty="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AU"/>
                    </a:p>
                  </a:txBody>
                  <a:tcPr/>
                </a:tc>
                <a:tc hMerge="1">
                  <a:txBody>
                    <a:bodyPr/>
                    <a:lstStyle/>
                    <a:p>
                      <a:r>
                        <a:rPr lang="en-AU" sz="1500">
                          <a:latin typeface="Arial" panose="020B0604020202020204" pitchFamily="34" charset="0"/>
                          <a:cs typeface="Arial" panose="020B0604020202020204" pitchFamily="34" charset="0"/>
                        </a:rPr>
                        <a:t>(Header row)</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dirty="0">
                          <a:solidFill>
                            <a:schemeClr val="tx1"/>
                          </a:solidFill>
                          <a:latin typeface="Arial" panose="020B0604020202020204" pitchFamily="34" charset="0"/>
                          <a:cs typeface="Arial" panose="020B0604020202020204" pitchFamily="34" charset="0"/>
                        </a:rPr>
                        <a:t>Science understanding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dirty="0">
                          <a:solidFill>
                            <a:schemeClr val="tx1"/>
                          </a:solidFill>
                          <a:latin typeface="Arial" panose="020B0604020202020204" pitchFamily="34" charset="0"/>
                          <a:cs typeface="Arial" panose="020B0604020202020204" pitchFamily="34" charset="0"/>
                        </a:rPr>
                        <a:t>Science as a human endeavour</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kern="1200" dirty="0">
                          <a:solidFill>
                            <a:schemeClr val="tx1"/>
                          </a:solidFill>
                          <a:effectLst/>
                          <a:latin typeface="Arial" panose="020B0604020202020204" pitchFamily="34" charset="0"/>
                          <a:ea typeface="+mn-ea"/>
                          <a:cs typeface="Arial" panose="020B0604020202020204" pitchFamily="34" charset="0"/>
                        </a:rPr>
                        <a:t>Science inquiry</a:t>
                      </a:r>
                      <a:endParaRPr lang="en-AU" sz="1500" b="1" strike="sngStrike" dirty="0">
                        <a:solidFill>
                          <a:schemeClr val="bg1">
                            <a:lumMod val="75000"/>
                          </a:schemeClr>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7634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latin typeface="Arial" panose="020B0604020202020204" pitchFamily="34" charset="0"/>
                          <a:cs typeface="Arial" panose="020B0604020202020204" pitchFamily="34" charset="0"/>
                        </a:rPr>
                        <a:t>Students represent the flow of matter and energy in ecosystems and predict the effects of environmental changes.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latin typeface="Arial" panose="020B0604020202020204" pitchFamily="34" charset="0"/>
                          <a:cs typeface="Arial" panose="020B0604020202020204" pitchFamily="34" charset="0"/>
                        </a:rPr>
                        <a:t>Students consider the role of science in informing environmental policy and regulations.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solidFill>
                            <a:schemeClr val="tx1"/>
                          </a:solidFill>
                          <a:latin typeface="Arial" panose="020B0604020202020204" pitchFamily="34" charset="0"/>
                          <a:cs typeface="Arial" panose="020B0604020202020204" pitchFamily="34" charset="0"/>
                        </a:rPr>
                        <a:t>Students refine their skills of data collection, representation and analysis.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5100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711AE3F-3465-21EF-47F0-A764AFC339C5}"/>
              </a:ext>
            </a:extLst>
          </p:cNvPr>
          <p:cNvGrpSpPr/>
          <p:nvPr/>
        </p:nvGrpSpPr>
        <p:grpSpPr>
          <a:xfrm>
            <a:off x="3643225" y="1030946"/>
            <a:ext cx="2671850" cy="3625753"/>
            <a:chOff x="5364088" y="1224416"/>
            <a:chExt cx="2634864" cy="3368912"/>
          </a:xfrm>
          <a:solidFill>
            <a:srgbClr val="E7F2CC"/>
          </a:solidFill>
        </p:grpSpPr>
        <p:sp>
          <p:nvSpPr>
            <p:cNvPr id="11" name="TextBox 10">
              <a:extLst>
                <a:ext uri="{FF2B5EF4-FFF2-40B4-BE49-F238E27FC236}">
                  <a16:creationId xmlns:a16="http://schemas.microsoft.com/office/drawing/2014/main" id="{C18918FC-7E40-C7CA-5C69-BDC8A61B2031}"/>
                </a:ext>
              </a:extLst>
            </p:cNvPr>
            <p:cNvSpPr txBox="1"/>
            <p:nvPr/>
          </p:nvSpPr>
          <p:spPr>
            <a:xfrm>
              <a:off x="5364088" y="1224416"/>
              <a:ext cx="2634864" cy="1894578"/>
            </a:xfrm>
            <a:prstGeom prst="rect">
              <a:avLst/>
            </a:prstGeom>
            <a:grp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rgbClr val="84BD00"/>
                  </a:solidFill>
                  <a:latin typeface="Arial"/>
                  <a:cs typeface="Arial"/>
                </a:rPr>
                <a:t>Key considerations </a:t>
              </a:r>
              <a:endParaRPr lang="en-AU" sz="1100" b="1" dirty="0">
                <a:solidFill>
                  <a:srgbClr val="84BD00"/>
                </a:solidFill>
                <a:cs typeface="Arial"/>
              </a:endParaRPr>
            </a:p>
            <a:p>
              <a:pPr marL="252000" indent="-252000">
                <a:buFont typeface="Arial" panose="020B0604020202020204" pitchFamily="34" charset="0"/>
                <a:buChar char="•"/>
              </a:pPr>
              <a:r>
                <a:rPr lang="en-AU" sz="1100" b="1" dirty="0">
                  <a:solidFill>
                    <a:srgbClr val="84BD00"/>
                  </a:solidFill>
                  <a:latin typeface="Arial"/>
                  <a:cs typeface="Arial"/>
                </a:rPr>
                <a:t>Key connections </a:t>
              </a:r>
              <a:endParaRPr lang="en-AU" sz="1100" b="1" dirty="0">
                <a:solidFill>
                  <a:srgbClr val="84BD00"/>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F5A2C03C-6D4F-3A29-F876-205431DCCF29}"/>
                </a:ext>
              </a:extLst>
            </p:cNvPr>
            <p:cNvSpPr txBox="1"/>
            <p:nvPr/>
          </p:nvSpPr>
          <p:spPr>
            <a:xfrm>
              <a:off x="5364088" y="3170608"/>
              <a:ext cx="2634864" cy="1422720"/>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grpSp>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2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147D53A8-AEA7-538C-C706-D70862328FB0}"/>
              </a:ext>
            </a:extLst>
          </p:cNvPr>
          <p:cNvSpPr txBox="1"/>
          <p:nvPr/>
        </p:nvSpPr>
        <p:spPr>
          <a:xfrm>
            <a:off x="3595600" y="2303825"/>
            <a:ext cx="2776625" cy="769441"/>
          </a:xfrm>
          <a:prstGeom prst="rect">
            <a:avLst/>
          </a:prstGeom>
          <a:solidFill>
            <a:srgbClr val="84BD00"/>
          </a:solidFill>
          <a:ln w="12700">
            <a:no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Key considerations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Key connections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Resources</a:t>
            </a:r>
          </a:p>
        </p:txBody>
      </p:sp>
      <p:sp>
        <p:nvSpPr>
          <p:cNvPr id="2" name="Title 1">
            <a:extLst>
              <a:ext uri="{FF2B5EF4-FFF2-40B4-BE49-F238E27FC236}">
                <a16:creationId xmlns:a16="http://schemas.microsoft.com/office/drawing/2014/main" id="{CACB6397-194D-ACA2-70CD-08F233F53578}"/>
              </a:ext>
            </a:extLst>
          </p:cNvPr>
          <p:cNvSpPr>
            <a:spLocks noGrp="1"/>
          </p:cNvSpPr>
          <p:nvPr>
            <p:ph type="title"/>
          </p:nvPr>
        </p:nvSpPr>
        <p:spPr/>
        <p:txBody>
          <a:bodyPr>
            <a:normAutofit/>
          </a:bodyPr>
          <a:lstStyle/>
          <a:p>
            <a:r>
              <a:rPr lang="en-AU" dirty="0"/>
              <a:t>Organisation of Science</a:t>
            </a:r>
          </a:p>
        </p:txBody>
      </p:sp>
      <p:sp>
        <p:nvSpPr>
          <p:cNvPr id="4" name="TextBox 3">
            <a:extLst>
              <a:ext uri="{FF2B5EF4-FFF2-40B4-BE49-F238E27FC236}">
                <a16:creationId xmlns:a16="http://schemas.microsoft.com/office/drawing/2014/main" id="{7AA15738-274D-152C-07FB-DEB3C75D428A}"/>
              </a:ext>
            </a:extLst>
          </p:cNvPr>
          <p:cNvSpPr txBox="1"/>
          <p:nvPr/>
        </p:nvSpPr>
        <p:spPr>
          <a:xfrm>
            <a:off x="4043778" y="563317"/>
            <a:ext cx="1673021" cy="369332"/>
          </a:xfrm>
          <a:prstGeom prst="rect">
            <a:avLst/>
          </a:prstGeom>
          <a:solidFill>
            <a:srgbClr val="84BD00"/>
          </a:solidFill>
          <a:ln>
            <a:solidFill>
              <a:srgbClr val="84BD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spTree>
    <p:extLst>
      <p:ext uri="{BB962C8B-B14F-4D97-AF65-F5344CB8AC3E}">
        <p14:creationId xmlns:p14="http://schemas.microsoft.com/office/powerpoint/2010/main" val="2858102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F98F-558E-4F9A-B36E-CF28A749ADC0}"/>
              </a:ext>
            </a:extLst>
          </p:cNvPr>
          <p:cNvSpPr>
            <a:spLocks noGrp="1"/>
          </p:cNvSpPr>
          <p:nvPr>
            <p:ph type="title"/>
          </p:nvPr>
        </p:nvSpPr>
        <p:spPr/>
        <p:txBody>
          <a:bodyPr/>
          <a:lstStyle/>
          <a:p>
            <a:r>
              <a:rPr lang="en-AU"/>
              <a:t>Key considerations</a:t>
            </a:r>
          </a:p>
        </p:txBody>
      </p:sp>
      <p:graphicFrame>
        <p:nvGraphicFramePr>
          <p:cNvPr id="5" name="Diagram 4">
            <a:extLst>
              <a:ext uri="{FF2B5EF4-FFF2-40B4-BE49-F238E27FC236}">
                <a16:creationId xmlns:a16="http://schemas.microsoft.com/office/drawing/2014/main" id="{2554F53C-8571-4DC3-966A-4A334056A442}"/>
              </a:ext>
            </a:extLst>
          </p:cNvPr>
          <p:cNvGraphicFramePr/>
          <p:nvPr>
            <p:extLst>
              <p:ext uri="{D42A27DB-BD31-4B8C-83A1-F6EECF244321}">
                <p14:modId xmlns:p14="http://schemas.microsoft.com/office/powerpoint/2010/main" val="3863335571"/>
              </p:ext>
            </p:extLst>
          </p:nvPr>
        </p:nvGraphicFramePr>
        <p:xfrm>
          <a:off x="753856" y="970241"/>
          <a:ext cx="7800142" cy="3548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657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p:txBody>
          <a:bodyPr>
            <a:normAutofit/>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7353-0152-433C-B6D1-9A281A233D5D}"/>
              </a:ext>
            </a:extLst>
          </p:cNvPr>
          <p:cNvSpPr>
            <a:spLocks noGrp="1"/>
          </p:cNvSpPr>
          <p:nvPr>
            <p:ph type="title"/>
          </p:nvPr>
        </p:nvSpPr>
        <p:spPr/>
        <p:txBody>
          <a:bodyPr/>
          <a:lstStyle/>
          <a:p>
            <a:r>
              <a:rPr lang="en-AU"/>
              <a:t>Key connections</a:t>
            </a:r>
          </a:p>
        </p:txBody>
      </p:sp>
      <p:pic>
        <p:nvPicPr>
          <p:cNvPr id="3" name="Content Placeholder 5">
            <a:extLst>
              <a:ext uri="{FF2B5EF4-FFF2-40B4-BE49-F238E27FC236}">
                <a16:creationId xmlns:a16="http://schemas.microsoft.com/office/drawing/2014/main" id="{27410B82-414E-C06C-EDFA-D6DDA733D45E}"/>
              </a:ext>
            </a:extLst>
          </p:cNvPr>
          <p:cNvPicPr>
            <a:picLocks noGrp="1" noChangeAspect="1"/>
          </p:cNvPicPr>
          <p:nvPr>
            <p:ph idx="1"/>
          </p:nvPr>
        </p:nvPicPr>
        <p:blipFill rotWithShape="1">
          <a:blip r:embed="rId3"/>
          <a:stretch/>
        </p:blipFill>
        <p:spPr>
          <a:xfrm>
            <a:off x="2259859" y="751655"/>
            <a:ext cx="6056475" cy="3708400"/>
          </a:xfrm>
          <a:prstGeom prst="rect">
            <a:avLst/>
          </a:prstGeom>
          <a:ln>
            <a:noFill/>
          </a:ln>
          <a:effectLst/>
        </p:spPr>
      </p:pic>
      <p:graphicFrame>
        <p:nvGraphicFramePr>
          <p:cNvPr id="7" name="Diagram 6">
            <a:extLst>
              <a:ext uri="{FF2B5EF4-FFF2-40B4-BE49-F238E27FC236}">
                <a16:creationId xmlns:a16="http://schemas.microsoft.com/office/drawing/2014/main" id="{2554F53C-8571-4DC3-966A-4A334056A442}"/>
              </a:ext>
            </a:extLst>
          </p:cNvPr>
          <p:cNvGraphicFramePr/>
          <p:nvPr>
            <p:extLst>
              <p:ext uri="{D42A27DB-BD31-4B8C-83A1-F6EECF244321}">
                <p14:modId xmlns:p14="http://schemas.microsoft.com/office/powerpoint/2010/main" val="1182391101"/>
              </p:ext>
            </p:extLst>
          </p:nvPr>
        </p:nvGraphicFramePr>
        <p:xfrm>
          <a:off x="327025" y="785037"/>
          <a:ext cx="3162984" cy="3682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 Placeholder 4">
            <a:extLst>
              <a:ext uri="{FF2B5EF4-FFF2-40B4-BE49-F238E27FC236}">
                <a16:creationId xmlns:a16="http://schemas.microsoft.com/office/drawing/2014/main" id="{A3ABDD1A-783F-862C-CF60-B067060FF7EE}"/>
              </a:ext>
            </a:extLst>
          </p:cNvPr>
          <p:cNvSpPr txBox="1">
            <a:spLocks/>
          </p:cNvSpPr>
          <p:nvPr/>
        </p:nvSpPr>
        <p:spPr>
          <a:xfrm>
            <a:off x="231499" y="4426672"/>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ACARA, </a:t>
            </a:r>
            <a:r>
              <a:rPr kumimoji="0" lang="en-AU"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9"/>
              </a:rPr>
              <a:t>www.v9.australiancurriculum.edu.au/help/website-tour</a:t>
            </a:r>
            <a:r>
              <a:rPr kumimoji="0" lang="en-AU"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87324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D675A7-4C0B-8EF1-A83E-E739E5FDEC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5827" y="986758"/>
            <a:ext cx="2327099" cy="2988081"/>
          </a:xfrm>
          <a:prstGeom prst="rect">
            <a:avLst/>
          </a:prstGeom>
          <a:ln>
            <a:solidFill>
              <a:schemeClr val="accent1"/>
            </a:solidFill>
          </a:ln>
          <a:effectLst>
            <a:outerShdw blurRad="50800" dist="38100" dir="2700000" algn="tl" rotWithShape="0">
              <a:schemeClr val="accent1">
                <a:alpha val="40000"/>
              </a:schemeClr>
            </a:outerShdw>
          </a:effectLst>
        </p:spPr>
      </p:pic>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a:t>General capabilities advice and resources</a:t>
            </a:r>
          </a:p>
        </p:txBody>
      </p:sp>
      <p:pic>
        <p:nvPicPr>
          <p:cNvPr id="4" name="Picture 3">
            <a:extLst>
              <a:ext uri="{FF2B5EF4-FFF2-40B4-BE49-F238E27FC236}">
                <a16:creationId xmlns:a16="http://schemas.microsoft.com/office/drawing/2014/main" id="{9967FB51-7196-4E7D-A9A2-8D208E1192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7602" y="1259028"/>
            <a:ext cx="4405216" cy="2443542"/>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92B105EC-822A-FD0B-7B77-9E916631008E}"/>
              </a:ext>
            </a:extLst>
          </p:cNvPr>
          <p:cNvSpPr txBox="1"/>
          <p:nvPr/>
        </p:nvSpPr>
        <p:spPr>
          <a:xfrm>
            <a:off x="327025" y="4229898"/>
            <a:ext cx="8035793" cy="246221"/>
          </a:xfrm>
          <a:prstGeom prst="rect">
            <a:avLst/>
          </a:prstGeom>
          <a:noFill/>
        </p:spPr>
        <p:txBody>
          <a:bodyPr wrap="square">
            <a:spAutoFit/>
          </a:bodyPr>
          <a:lstStyle/>
          <a:p>
            <a:r>
              <a:rPr lang="en-AU" sz="1000" dirty="0">
                <a:hlinkClick r:id="rId5"/>
              </a:rPr>
              <a:t>www.qcaa.qld.edu.au/p-10/aciq/version-9/cross-curriculum-priorities</a:t>
            </a:r>
            <a:r>
              <a:rPr lang="en-AU" sz="1000" dirty="0"/>
              <a:t> </a:t>
            </a:r>
          </a:p>
        </p:txBody>
      </p:sp>
    </p:spTree>
    <p:extLst>
      <p:ext uri="{BB962C8B-B14F-4D97-AF65-F5344CB8AC3E}">
        <p14:creationId xmlns:p14="http://schemas.microsoft.com/office/powerpoint/2010/main" val="69953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a:t>Cross-curriculum priorities advice and resources</a:t>
            </a:r>
          </a:p>
        </p:txBody>
      </p:sp>
      <p:pic>
        <p:nvPicPr>
          <p:cNvPr id="3" name="Content Placeholder 6">
            <a:extLst>
              <a:ext uri="{FF2B5EF4-FFF2-40B4-BE49-F238E27FC236}">
                <a16:creationId xmlns:a16="http://schemas.microsoft.com/office/drawing/2014/main" id="{4B1CBA53-1906-CC3A-8A23-EA8F077566A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742549" y="829687"/>
            <a:ext cx="2360792" cy="3345759"/>
          </a:xfrm>
          <a:ln>
            <a:solidFill>
              <a:schemeClr val="accent1"/>
            </a:solidFill>
          </a:ln>
          <a:effectLst>
            <a:outerShdw blurRad="50800" dist="38100" dir="2700000" algn="tl" rotWithShape="0">
              <a:schemeClr val="accent1">
                <a:alpha val="40000"/>
              </a:schemeClr>
            </a:outerShdw>
          </a:effectLst>
        </p:spPr>
      </p:pic>
      <p:pic>
        <p:nvPicPr>
          <p:cNvPr id="6" name="Picture 5">
            <a:extLst>
              <a:ext uri="{FF2B5EF4-FFF2-40B4-BE49-F238E27FC236}">
                <a16:creationId xmlns:a16="http://schemas.microsoft.com/office/drawing/2014/main" id="{9CE0CBE0-BAE4-DB17-A5A9-DDABFB57A3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3353" y="869567"/>
            <a:ext cx="2360792" cy="3305880"/>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8B9EC554-B91E-B15B-28F9-6E8B1EB56D22}"/>
              </a:ext>
            </a:extLst>
          </p:cNvPr>
          <p:cNvSpPr txBox="1"/>
          <p:nvPr/>
        </p:nvSpPr>
        <p:spPr>
          <a:xfrm>
            <a:off x="417545" y="4345174"/>
            <a:ext cx="4585996" cy="246221"/>
          </a:xfrm>
          <a:prstGeom prst="rect">
            <a:avLst/>
          </a:prstGeom>
          <a:noFill/>
        </p:spPr>
        <p:txBody>
          <a:bodyPr wrap="square">
            <a:spAutoFit/>
          </a:bodyPr>
          <a:lstStyle/>
          <a:p>
            <a:r>
              <a:rPr lang="en-AU" sz="1000" dirty="0">
                <a:hlinkClick r:id="rId5"/>
              </a:rPr>
              <a:t>www.qcaa.qld.edu.au/p-10/aciq/version-9/cross-curriculum-priorities</a:t>
            </a:r>
            <a:r>
              <a:rPr lang="en-AU" sz="1000" dirty="0"/>
              <a:t> </a:t>
            </a:r>
          </a:p>
        </p:txBody>
      </p:sp>
    </p:spTree>
    <p:extLst>
      <p:ext uri="{BB962C8B-B14F-4D97-AF65-F5344CB8AC3E}">
        <p14:creationId xmlns:p14="http://schemas.microsoft.com/office/powerpoint/2010/main" val="6259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1708281406"/>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711AE3F-3465-21EF-47F0-A764AFC339C5}"/>
              </a:ext>
            </a:extLst>
          </p:cNvPr>
          <p:cNvGrpSpPr/>
          <p:nvPr/>
        </p:nvGrpSpPr>
        <p:grpSpPr>
          <a:xfrm>
            <a:off x="3633700" y="1040471"/>
            <a:ext cx="2586125" cy="3616228"/>
            <a:chOff x="5364088" y="1233266"/>
            <a:chExt cx="2634864" cy="3360062"/>
          </a:xfrm>
          <a:solidFill>
            <a:srgbClr val="E7F2CC"/>
          </a:solidFill>
        </p:grpSpPr>
        <p:sp>
          <p:nvSpPr>
            <p:cNvPr id="11" name="TextBox 10">
              <a:extLst>
                <a:ext uri="{FF2B5EF4-FFF2-40B4-BE49-F238E27FC236}">
                  <a16:creationId xmlns:a16="http://schemas.microsoft.com/office/drawing/2014/main" id="{C18918FC-7E40-C7CA-5C69-BDC8A61B2031}"/>
                </a:ext>
              </a:extLst>
            </p:cNvPr>
            <p:cNvSpPr txBox="1"/>
            <p:nvPr/>
          </p:nvSpPr>
          <p:spPr>
            <a:xfrm>
              <a:off x="5364088" y="1233266"/>
              <a:ext cx="2634864" cy="189457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rgbClr val="84BD00"/>
                  </a:solidFill>
                  <a:latin typeface="Arial"/>
                  <a:cs typeface="Arial"/>
                </a:rPr>
                <a:t>Key considerations </a:t>
              </a:r>
              <a:endParaRPr lang="en-AU" sz="1100" b="1" dirty="0">
                <a:solidFill>
                  <a:srgbClr val="84BD00"/>
                </a:solidFill>
                <a:cs typeface="Arial"/>
              </a:endParaRPr>
            </a:p>
            <a:p>
              <a:pPr marL="252000" indent="-252000">
                <a:buFont typeface="Arial" panose="020B0604020202020204" pitchFamily="34" charset="0"/>
                <a:buChar char="•"/>
              </a:pPr>
              <a:r>
                <a:rPr lang="en-AU" sz="1100" b="1" dirty="0">
                  <a:solidFill>
                    <a:srgbClr val="84BD00"/>
                  </a:solidFill>
                  <a:latin typeface="Arial"/>
                  <a:cs typeface="Arial"/>
                </a:rPr>
                <a:t>Key connections </a:t>
              </a:r>
              <a:endParaRPr lang="en-AU" sz="1100" b="1" dirty="0">
                <a:solidFill>
                  <a:srgbClr val="84BD00"/>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F5A2C03C-6D4F-3A29-F876-205431DCCF29}"/>
                </a:ext>
              </a:extLst>
            </p:cNvPr>
            <p:cNvSpPr txBox="1"/>
            <p:nvPr/>
          </p:nvSpPr>
          <p:spPr>
            <a:xfrm>
              <a:off x="5364088" y="3170608"/>
              <a:ext cx="2634864" cy="1422720"/>
            </a:xfrm>
            <a:prstGeom prst="rect">
              <a:avLst/>
            </a:prstGeom>
            <a:solidFill>
              <a:srgbClr val="E7F2CC"/>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grpSp>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2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A157CAF6-1B12-29AC-57C5-5CEFAA31822C}"/>
              </a:ext>
            </a:extLst>
          </p:cNvPr>
          <p:cNvSpPr txBox="1"/>
          <p:nvPr/>
        </p:nvSpPr>
        <p:spPr>
          <a:xfrm>
            <a:off x="3552826" y="3343173"/>
            <a:ext cx="2752724" cy="515526"/>
          </a:xfrm>
          <a:prstGeom prst="rect">
            <a:avLst/>
          </a:prstGeom>
          <a:solidFill>
            <a:srgbClr val="84BD00"/>
          </a:solidFill>
          <a:ln w="12700">
            <a:no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Achievement standard</a:t>
            </a:r>
          </a:p>
        </p:txBody>
      </p:sp>
      <p:sp>
        <p:nvSpPr>
          <p:cNvPr id="3" name="Title 2">
            <a:extLst>
              <a:ext uri="{FF2B5EF4-FFF2-40B4-BE49-F238E27FC236}">
                <a16:creationId xmlns:a16="http://schemas.microsoft.com/office/drawing/2014/main" id="{F7339C3E-9190-FC5A-FA78-897E25650577}"/>
              </a:ext>
            </a:extLst>
          </p:cNvPr>
          <p:cNvSpPr>
            <a:spLocks noGrp="1"/>
          </p:cNvSpPr>
          <p:nvPr>
            <p:ph type="title"/>
          </p:nvPr>
        </p:nvSpPr>
        <p:spPr/>
        <p:txBody>
          <a:bodyPr>
            <a:normAutofit/>
          </a:bodyPr>
          <a:lstStyle/>
          <a:p>
            <a:r>
              <a:rPr lang="en-AU" dirty="0"/>
              <a:t>Organisation of Science</a:t>
            </a:r>
          </a:p>
        </p:txBody>
      </p:sp>
      <p:sp>
        <p:nvSpPr>
          <p:cNvPr id="4" name="TextBox 3">
            <a:extLst>
              <a:ext uri="{FF2B5EF4-FFF2-40B4-BE49-F238E27FC236}">
                <a16:creationId xmlns:a16="http://schemas.microsoft.com/office/drawing/2014/main" id="{A9DC370B-BCDF-81D8-C6EF-3F08738BAD5E}"/>
              </a:ext>
            </a:extLst>
          </p:cNvPr>
          <p:cNvSpPr txBox="1"/>
          <p:nvPr/>
        </p:nvSpPr>
        <p:spPr>
          <a:xfrm>
            <a:off x="4043778" y="563317"/>
            <a:ext cx="1673021" cy="369332"/>
          </a:xfrm>
          <a:prstGeom prst="rect">
            <a:avLst/>
          </a:prstGeom>
          <a:solidFill>
            <a:srgbClr val="84BD00"/>
          </a:solidFill>
          <a:ln>
            <a:solidFill>
              <a:srgbClr val="84BD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spTree>
    <p:extLst>
      <p:ext uri="{BB962C8B-B14F-4D97-AF65-F5344CB8AC3E}">
        <p14:creationId xmlns:p14="http://schemas.microsoft.com/office/powerpoint/2010/main" val="204938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53DD558-7599-1AC5-608B-5523F4FA7C02}"/>
              </a:ext>
            </a:extLst>
          </p:cNvPr>
          <p:cNvSpPr txBox="1"/>
          <p:nvPr/>
        </p:nvSpPr>
        <p:spPr>
          <a:xfrm>
            <a:off x="320975" y="577487"/>
            <a:ext cx="6464499" cy="3877985"/>
          </a:xfrm>
          <a:prstGeom prst="rect">
            <a:avLst/>
          </a:prstGeom>
          <a:noFill/>
        </p:spPr>
        <p:txBody>
          <a:bodyPr wrap="square" l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mn-cs"/>
              </a:rPr>
              <a:t>By the end of Year 9 students explain how body systems provide a coordinated response to stimuli. They describe how the processes of sexual and asexual reproduction enable survival of the species. They explain how interactions within and between Earth’s spheres affect the carbon cycle. They analyse energy conservation in simple systems and apply wave and particle models to describe energy transfer. They explain observable chemical processes in terms of changes in atomic structure, atomic rearrangement and mass. Students explain the role of publication and peer review in the development of scientific knowledge and explain the relationship between science, technologies and engineering. They analyse the different ways in which science and society are interconnected.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mn-cs"/>
              </a:rPr>
              <a:t>Students plan and conduct safe, reproducible investigations to test or identify relationships and models. They describe how they have addressed any ethical and intercultural considerations when generating or using primary and secondary data. They select and use equipment to generate and record replicable data with precision. They select and construct appropriate representations to organise, process and summarise data and information. They analyse and connect data and information to identify and explain patterns, trends, relationships and anomalies. They analyse the impact of assumptions and sources of error in methods and evaluate the validity of conclusions and claims. They construct logical arguments based on evidence to support conclusions and evaluate claims. They select and use content, language and text features effectively to achieve their purpose when communicating their ideas, findings and arguments to specific audiences.</a:t>
            </a:r>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722" name="Title 1"/>
          <p:cNvSpPr>
            <a:spLocks noGrp="1"/>
          </p:cNvSpPr>
          <p:nvPr>
            <p:ph type="title"/>
          </p:nvPr>
        </p:nvSpPr>
        <p:spPr/>
        <p:txBody>
          <a:bodyPr/>
          <a:lstStyle/>
          <a:p>
            <a:pPr eaLnBrk="1" hangingPunct="1"/>
            <a:r>
              <a:rPr lang="en-AU"/>
              <a:t>Science: Achievement standard structure</a:t>
            </a:r>
          </a:p>
        </p:txBody>
      </p:sp>
      <p:sp>
        <p:nvSpPr>
          <p:cNvPr id="5" name="TextBox 4">
            <a:extLst>
              <a:ext uri="{FF2B5EF4-FFF2-40B4-BE49-F238E27FC236}">
                <a16:creationId xmlns:a16="http://schemas.microsoft.com/office/drawing/2014/main" id="{35B037A9-64F6-4FA5-B17F-56B1C2CFE7A6}"/>
              </a:ext>
            </a:extLst>
          </p:cNvPr>
          <p:cNvSpPr txBox="1"/>
          <p:nvPr/>
        </p:nvSpPr>
        <p:spPr>
          <a:xfrm>
            <a:off x="7000155" y="588470"/>
            <a:ext cx="1968394" cy="2169825"/>
          </a:xfrm>
          <a:prstGeom prst="rect">
            <a:avLst/>
          </a:prstGeom>
          <a:solidFill>
            <a:srgbClr val="84BD00"/>
          </a:solidFill>
          <a:ln w="3175">
            <a:noFill/>
          </a:ln>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FFFFFF"/>
                </a:solidFill>
                <a:effectLst/>
                <a:uLnTx/>
                <a:uFillTx/>
                <a:latin typeface="Arial" charset="0"/>
                <a:ea typeface="+mn-ea"/>
                <a:cs typeface="+mn-cs"/>
              </a:rPr>
              <a:t>Science Understanding (SU)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FFFFFF"/>
                </a:solidFill>
                <a:effectLst/>
                <a:uLnTx/>
                <a:uFillTx/>
                <a:latin typeface="Arial" charset="0"/>
                <a:ea typeface="+mn-ea"/>
                <a:cs typeface="+mn-cs"/>
              </a:rPr>
              <a:t> Science as a Human Endeavour (SHE)</a:t>
            </a:r>
          </a:p>
        </p:txBody>
      </p:sp>
      <p:sp>
        <p:nvSpPr>
          <p:cNvPr id="14" name="TextBox 13">
            <a:extLst>
              <a:ext uri="{FF2B5EF4-FFF2-40B4-BE49-F238E27FC236}">
                <a16:creationId xmlns:a16="http://schemas.microsoft.com/office/drawing/2014/main" id="{52795955-7FF2-7248-AE50-B1D1B68D12E5}"/>
              </a:ext>
            </a:extLst>
          </p:cNvPr>
          <p:cNvSpPr txBox="1"/>
          <p:nvPr/>
        </p:nvSpPr>
        <p:spPr>
          <a:xfrm>
            <a:off x="6930998" y="3451161"/>
            <a:ext cx="1968394" cy="646331"/>
          </a:xfrm>
          <a:prstGeom prst="rect">
            <a:avLst/>
          </a:prstGeom>
          <a:solidFill>
            <a:srgbClr val="84BD00"/>
          </a:solidFill>
          <a:ln w="3175">
            <a:noFill/>
          </a:ln>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FFFFFF"/>
                </a:solidFill>
                <a:effectLst/>
                <a:uLnTx/>
                <a:uFillTx/>
                <a:latin typeface="Arial" charset="0"/>
                <a:ea typeface="+mn-ea"/>
                <a:cs typeface="+mn-cs"/>
              </a:rPr>
              <a:t>Science Inquiry (SI)</a:t>
            </a:r>
          </a:p>
        </p:txBody>
      </p:sp>
      <p:sp>
        <p:nvSpPr>
          <p:cNvPr id="3" name="TextBox 2">
            <a:extLst>
              <a:ext uri="{FF2B5EF4-FFF2-40B4-BE49-F238E27FC236}">
                <a16:creationId xmlns:a16="http://schemas.microsoft.com/office/drawing/2014/main" id="{72A9F870-7CC0-3E35-880F-A8B43CE6E1B3}"/>
              </a:ext>
            </a:extLst>
          </p:cNvPr>
          <p:cNvSpPr txBox="1"/>
          <p:nvPr/>
        </p:nvSpPr>
        <p:spPr>
          <a:xfrm>
            <a:off x="251650" y="4368939"/>
            <a:ext cx="8968549" cy="338554"/>
          </a:xfrm>
          <a:prstGeom prst="rect">
            <a:avLst/>
          </a:prstGeom>
          <a:noFill/>
        </p:spPr>
        <p:txBody>
          <a:bodyPr wrap="square">
            <a:spAutoFit/>
          </a:bodyPr>
          <a:lstStyle/>
          <a:p>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Source: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Quoted verbatim and unaltered from AC</a:t>
            </a:r>
            <a:r>
              <a:rPr kumimoji="0" lang="en-AU" sz="800" b="0" i="0" u="none" strike="noStrike" kern="1200" cap="none" spc="0" normalizeH="0" baseline="0" noProof="0" dirty="0">
                <a:ln>
                  <a:noFill/>
                </a:ln>
                <a:solidFill>
                  <a:srgbClr val="000000"/>
                </a:solidFill>
                <a:effectLst/>
                <a:uLnTx/>
                <a:uFillTx/>
                <a:latin typeface="Arial" charset="0"/>
                <a:ea typeface="+mn-ea"/>
                <a:cs typeface="+mn-cs"/>
                <a:hlinkClick r:id="rId3"/>
              </a:rPr>
              <a:t> </a:t>
            </a:r>
            <a:r>
              <a:rPr kumimoji="0" lang="en-AU" sz="800" b="0" i="0" u="none" strike="noStrike" kern="1200" cap="none" spc="0" normalizeH="0" baseline="0" noProof="0" dirty="0">
                <a:ln>
                  <a:noFill/>
                </a:ln>
                <a:solidFill>
                  <a:srgbClr val="000000"/>
                </a:solidFill>
                <a:effectLst/>
                <a:uLnTx/>
                <a:uFillTx/>
                <a:latin typeface="Arial" charset="0"/>
                <a:ea typeface="+mn-ea"/>
                <a:cs typeface="+mn-cs"/>
              </a:rPr>
              <a:t> </a:t>
            </a:r>
            <a:r>
              <a:rPr lang="en-AU" sz="800" dirty="0">
                <a:hlinkClick r:id="rId4"/>
              </a:rPr>
              <a:t>https://v9.australiancurriculum.edu.au/f-10-curriculum/learning-areas/science/year-9?view=quick&amp;detailed-content-descriptions=0&amp;hide-ccp=0&amp;hide-gc=0&amp;side-by-side=1&amp;strands-start-index=0</a:t>
            </a:r>
            <a:r>
              <a:rPr lang="en-AU" sz="800" dirty="0"/>
              <a:t> </a:t>
            </a:r>
          </a:p>
        </p:txBody>
      </p:sp>
    </p:spTree>
    <p:extLst>
      <p:ext uri="{BB962C8B-B14F-4D97-AF65-F5344CB8AC3E}">
        <p14:creationId xmlns:p14="http://schemas.microsoft.com/office/powerpoint/2010/main" val="3146219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53DD558-7599-1AC5-608B-5523F4FA7C02}"/>
              </a:ext>
            </a:extLst>
          </p:cNvPr>
          <p:cNvSpPr txBox="1"/>
          <p:nvPr/>
        </p:nvSpPr>
        <p:spPr>
          <a:xfrm>
            <a:off x="320975" y="577487"/>
            <a:ext cx="6389791" cy="3877985"/>
          </a:xfrm>
          <a:prstGeom prst="rect">
            <a:avLst/>
          </a:prstGeom>
          <a:noFill/>
        </p:spPr>
        <p:txBody>
          <a:bodyPr wrap="square" l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mn-cs"/>
              </a:rPr>
              <a:t>By the end of Year 9 students </a:t>
            </a:r>
            <a:r>
              <a:rPr kumimoji="0" lang="en-AU" sz="1200" b="0" i="0" u="dash" strike="noStrike" kern="1200" cap="none" spc="0" normalizeH="0" baseline="0" noProof="0" dirty="0">
                <a:ln>
                  <a:noFill/>
                </a:ln>
                <a:solidFill>
                  <a:srgbClr val="000000"/>
                </a:solidFill>
                <a:effectLst/>
                <a:highlight>
                  <a:srgbClr val="CEE79D"/>
                </a:highlight>
                <a:uLnTx/>
                <a:uFillTx/>
                <a:latin typeface="Arial" panose="020B0604020202020204" pitchFamily="34" charset="0"/>
                <a:ea typeface="+mn-ea"/>
                <a:cs typeface="Times New Roman" panose="02020603050405020304" pitchFamily="18" charset="0"/>
              </a:rPr>
              <a:t>explain how body systems provide a coordinated response to stimuli. They describe how the processes of sexual and asexual reproduction enable survival of the species</a:t>
            </a:r>
            <a:r>
              <a:rPr kumimoji="0" lang="en-AU" sz="1200" b="0" i="0" u="dash"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a:t>
            </a:r>
            <a:r>
              <a:rPr kumimoji="0" lang="en-GB" sz="1200" b="0" i="0" u="none" strike="noStrike" kern="1200" cap="none" spc="0" normalizeH="0" baseline="0" noProof="0" dirty="0">
                <a:ln>
                  <a:noFill/>
                </a:ln>
                <a:solidFill>
                  <a:srgbClr val="000000"/>
                </a:solidFill>
                <a:effectLst/>
                <a:uLnTx/>
                <a:uFillTx/>
                <a:latin typeface="Arial" charset="0"/>
                <a:ea typeface="+mn-ea"/>
                <a:cs typeface="+mn-cs"/>
              </a:rPr>
              <a:t> They explain how interactions within and between Earth’s spheres affect the carbon cycle. They analyse energy conservation in simple systems and apply wave and particle models to describe energy transfer. They explain observable chemical processes in terms of changes in atomic structure, atomic rearrangement and mass. Students explain the role of publication and peer review in the development of scientific knowledge and explain the relationship between science, technologies and engineering. They analyse the different ways in which science and society are interconnected.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charset="0"/>
                <a:ea typeface="+mn-ea"/>
                <a:cs typeface="+mn-cs"/>
              </a:rPr>
              <a:t>Students plan and conduct safe, reproducible investigations to test or identify relationships and models. They describe how they have addressed any ethical and intercultural considerations when generating or using primary and secondary data. They select and use equipment to generate and record replicable data with precision. They select and construct appropriate representations to organise, process and summarise data and information. They analyse and connect data and information to identify and explain patterns, trends, relationships and anomalies. They analyse the impact of assumptions and sources of error in methods and evaluate the validity of conclusions and claims. They construct logical arguments based on evidence to support conclusions and evaluate claims. They select and use content, language and text features effectively to achieve their purpose when communicating their ideas, findings and arguments to specific audiences.</a:t>
            </a:r>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722" name="Title 1"/>
          <p:cNvSpPr>
            <a:spLocks noGrp="1"/>
          </p:cNvSpPr>
          <p:nvPr>
            <p:ph type="title"/>
          </p:nvPr>
        </p:nvSpPr>
        <p:spPr/>
        <p:txBody>
          <a:bodyPr/>
          <a:lstStyle/>
          <a:p>
            <a:pPr eaLnBrk="1" hangingPunct="1"/>
            <a:r>
              <a:rPr lang="en-AU"/>
              <a:t>Science: Achievement standard structure</a:t>
            </a:r>
          </a:p>
        </p:txBody>
      </p:sp>
      <p:sp>
        <p:nvSpPr>
          <p:cNvPr id="5" name="TextBox 4">
            <a:extLst>
              <a:ext uri="{FF2B5EF4-FFF2-40B4-BE49-F238E27FC236}">
                <a16:creationId xmlns:a16="http://schemas.microsoft.com/office/drawing/2014/main" id="{35B037A9-64F6-4FA5-B17F-56B1C2CFE7A6}"/>
              </a:ext>
            </a:extLst>
          </p:cNvPr>
          <p:cNvSpPr txBox="1"/>
          <p:nvPr/>
        </p:nvSpPr>
        <p:spPr>
          <a:xfrm>
            <a:off x="6980661" y="1323007"/>
            <a:ext cx="1968394" cy="369332"/>
          </a:xfrm>
          <a:prstGeom prst="rect">
            <a:avLst/>
          </a:prstGeom>
          <a:solidFill>
            <a:srgbClr val="84BD00"/>
          </a:solidFill>
          <a:ln w="3175">
            <a:noFill/>
          </a:ln>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a:ln>
                  <a:noFill/>
                </a:ln>
                <a:solidFill>
                  <a:srgbClr val="FFFFFF"/>
                </a:solidFill>
                <a:effectLst/>
                <a:uLnTx/>
                <a:uFillTx/>
                <a:latin typeface="Arial" charset="0"/>
                <a:ea typeface="+mn-ea"/>
                <a:cs typeface="+mn-cs"/>
              </a:rPr>
              <a:t>SU and SHE</a:t>
            </a:r>
          </a:p>
        </p:txBody>
      </p:sp>
      <p:sp>
        <p:nvSpPr>
          <p:cNvPr id="14" name="TextBox 13">
            <a:extLst>
              <a:ext uri="{FF2B5EF4-FFF2-40B4-BE49-F238E27FC236}">
                <a16:creationId xmlns:a16="http://schemas.microsoft.com/office/drawing/2014/main" id="{52795955-7FF2-7248-AE50-B1D1B68D12E5}"/>
              </a:ext>
            </a:extLst>
          </p:cNvPr>
          <p:cNvSpPr txBox="1"/>
          <p:nvPr/>
        </p:nvSpPr>
        <p:spPr>
          <a:xfrm>
            <a:off x="6930998" y="3451161"/>
            <a:ext cx="1968394" cy="369332"/>
          </a:xfrm>
          <a:prstGeom prst="rect">
            <a:avLst/>
          </a:prstGeom>
          <a:solidFill>
            <a:srgbClr val="84BD00"/>
          </a:solidFill>
          <a:ln w="3175">
            <a:noFill/>
          </a:ln>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a:ln>
                  <a:noFill/>
                </a:ln>
                <a:solidFill>
                  <a:srgbClr val="FFFFFF"/>
                </a:solidFill>
                <a:effectLst/>
                <a:uLnTx/>
                <a:uFillTx/>
                <a:latin typeface="Arial" charset="0"/>
                <a:ea typeface="+mn-ea"/>
                <a:cs typeface="+mn-cs"/>
              </a:rPr>
              <a:t>SI</a:t>
            </a:r>
          </a:p>
        </p:txBody>
      </p:sp>
      <p:sp>
        <p:nvSpPr>
          <p:cNvPr id="3" name="TextBox 2">
            <a:extLst>
              <a:ext uri="{FF2B5EF4-FFF2-40B4-BE49-F238E27FC236}">
                <a16:creationId xmlns:a16="http://schemas.microsoft.com/office/drawing/2014/main" id="{97CE3783-0C51-2779-DA36-C7F63654281F}"/>
              </a:ext>
            </a:extLst>
          </p:cNvPr>
          <p:cNvSpPr txBox="1"/>
          <p:nvPr/>
        </p:nvSpPr>
        <p:spPr>
          <a:xfrm>
            <a:off x="245269" y="4378304"/>
            <a:ext cx="8851106" cy="338554"/>
          </a:xfrm>
          <a:prstGeom prst="rect">
            <a:avLst/>
          </a:prstGeom>
          <a:noFill/>
        </p:spPr>
        <p:txBody>
          <a:bodyPr wrap="square">
            <a:spAutoFit/>
          </a:bodyPr>
          <a:lstStyle/>
          <a:p>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Source: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Quoted verbatim and unaltered from AC</a:t>
            </a:r>
            <a:r>
              <a:rPr kumimoji="0" lang="en-AU" sz="800" b="0" i="0" u="none" strike="noStrike" kern="1200" cap="none" spc="0" normalizeH="0" baseline="0" noProof="0" dirty="0">
                <a:ln>
                  <a:noFill/>
                </a:ln>
                <a:solidFill>
                  <a:srgbClr val="000000"/>
                </a:solidFill>
                <a:effectLst/>
                <a:uLnTx/>
                <a:uFillTx/>
                <a:latin typeface="Arial" charset="0"/>
                <a:ea typeface="+mn-ea"/>
                <a:cs typeface="+mn-cs"/>
                <a:hlinkClick r:id="rId3"/>
              </a:rPr>
              <a:t> </a:t>
            </a:r>
            <a:r>
              <a:rPr kumimoji="0" lang="en-AU" sz="800" b="0" i="0" u="none" strike="noStrike" kern="1200" cap="none" spc="0" normalizeH="0" baseline="0" noProof="0" dirty="0">
                <a:ln>
                  <a:noFill/>
                </a:ln>
                <a:solidFill>
                  <a:srgbClr val="000000"/>
                </a:solidFill>
                <a:effectLst/>
                <a:uLnTx/>
                <a:uFillTx/>
                <a:latin typeface="Arial" charset="0"/>
                <a:ea typeface="+mn-ea"/>
                <a:cs typeface="+mn-cs"/>
              </a:rPr>
              <a:t> </a:t>
            </a:r>
            <a:r>
              <a:rPr lang="en-AU" sz="800" dirty="0">
                <a:hlinkClick r:id="rId4"/>
              </a:rPr>
              <a:t>https://v9.australiancurriculum.edu.au/f-10-curriculum/learning-areas/science/year-9?view=quick&amp;detailed-content-descriptions=0&amp;hide-ccp=0&amp;hide-gc=0&amp;side-by-side=1&amp;strands-start-index=0</a:t>
            </a:r>
            <a:r>
              <a:rPr lang="en-AU" sz="800" dirty="0"/>
              <a:t> </a:t>
            </a:r>
          </a:p>
        </p:txBody>
      </p:sp>
    </p:spTree>
    <p:extLst>
      <p:ext uri="{BB962C8B-B14F-4D97-AF65-F5344CB8AC3E}">
        <p14:creationId xmlns:p14="http://schemas.microsoft.com/office/powerpoint/2010/main" val="2088382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53DD558-7599-1AC5-608B-5523F4FA7C02}"/>
              </a:ext>
            </a:extLst>
          </p:cNvPr>
          <p:cNvSpPr txBox="1"/>
          <p:nvPr/>
        </p:nvSpPr>
        <p:spPr>
          <a:xfrm>
            <a:off x="320975" y="577487"/>
            <a:ext cx="6413039" cy="3877985"/>
          </a:xfrm>
          <a:prstGeom prst="rect">
            <a:avLst/>
          </a:prstGeom>
          <a:noFill/>
        </p:spPr>
        <p:txBody>
          <a:bodyPr wrap="square" l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FFFFFF">
                    <a:lumMod val="75000"/>
                  </a:srgbClr>
                </a:solidFill>
                <a:effectLst/>
                <a:uLnTx/>
                <a:uFillTx/>
                <a:latin typeface="Arial" charset="0"/>
                <a:ea typeface="+mn-ea"/>
                <a:cs typeface="+mn-cs"/>
              </a:rPr>
              <a:t>By the end of Year 9 students </a:t>
            </a:r>
            <a:r>
              <a:rPr kumimoji="0" lang="en-AU" sz="1200" b="0" i="0" u="dash" strike="noStrike" kern="1200" cap="none" spc="0" normalizeH="0" baseline="0" noProof="0" dirty="0">
                <a:ln>
                  <a:noFill/>
                </a:ln>
                <a:solidFill>
                  <a:srgbClr val="000000"/>
                </a:solidFill>
                <a:effectLst/>
                <a:highlight>
                  <a:srgbClr val="CEE79D"/>
                </a:highlight>
                <a:uLnTx/>
                <a:uFillTx/>
                <a:latin typeface="Arial" panose="020B0604020202020204" pitchFamily="34" charset="0"/>
                <a:ea typeface="+mn-ea"/>
                <a:cs typeface="Times New Roman" panose="02020603050405020304" pitchFamily="18" charset="0"/>
              </a:rPr>
              <a:t>explain how body systems provide a coordinated response to stimuli. </a:t>
            </a:r>
            <a:r>
              <a:rPr kumimoji="0" lang="en-AU" sz="1200" b="0" i="0" u="none" strike="noStrike" kern="1200" cap="none" spc="0" normalizeH="0" baseline="0" noProof="0" dirty="0">
                <a:ln>
                  <a:noFill/>
                </a:ln>
                <a:solidFill>
                  <a:srgbClr val="FFFFFF">
                    <a:lumMod val="75000"/>
                  </a:srgbClr>
                </a:solidFill>
                <a:effectLst/>
                <a:uLnTx/>
                <a:uFillTx/>
                <a:latin typeface="Arial" charset="0"/>
                <a:ea typeface="+mn-ea"/>
                <a:cs typeface="+mn-cs"/>
              </a:rPr>
              <a:t>They describe how the processes of sexual and asexual reproduction enable survival of the species.</a:t>
            </a:r>
            <a:r>
              <a:rPr kumimoji="0" lang="en-GB" sz="1200" b="0" i="0" u="none" strike="noStrike" kern="1200" cap="none" spc="0" normalizeH="0" baseline="0" noProof="0" dirty="0">
                <a:ln>
                  <a:noFill/>
                </a:ln>
                <a:solidFill>
                  <a:srgbClr val="FFFFFF">
                    <a:lumMod val="75000"/>
                  </a:srgbClr>
                </a:solidFill>
                <a:effectLst/>
                <a:uLnTx/>
                <a:uFillTx/>
                <a:latin typeface="Arial" charset="0"/>
                <a:ea typeface="+mn-ea"/>
                <a:cs typeface="+mn-cs"/>
              </a:rPr>
              <a:t> They explain how interactions within and between Earth’s spheres affect the carbon cycle. They analyse energy conservation in simple systems and apply wave and particle models to describe energy transfer. They explain observable chemical processes in terms of changes in atomic structure, atomic rearrangement and mass. Students explain the role of publication and peer review in the development of scientific knowledge and explain the relationship between science, technologies and engineering. They analyse the different ways in which science and society are interconnected.</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FFFFFF">
                    <a:lumMod val="75000"/>
                  </a:srgbClr>
                </a:solidFill>
                <a:effectLst/>
                <a:uLnTx/>
                <a:uFillTx/>
                <a:latin typeface="Arial" charset="0"/>
                <a:ea typeface="+mn-ea"/>
                <a:cs typeface="+mn-cs"/>
              </a:rPr>
              <a:t>Students plan and conduct safe, reproducible investigations to test or identify relationships and models. They describe how they have addressed any ethical and intercultural considerations when generating or using primary and secondary data. They select and use equipment to generate and record replicable data with precision. They select and construct appropriate representations to organise, process and summarise data and information. They analyse and connect data and information to identify and explain patterns, trends, relationships and anomalies. They analyse the impact of assumptions and sources of error in methods and evaluate the validity of conclusions and claims. They construct logical arguments based on evidence to support conclusions and evaluate claims. They select and use content, language and text features effectively to achieve their purpose when communicating their ideas, findings and arguments to specific audiences.</a:t>
            </a:r>
            <a:endParaRPr kumimoji="0" lang="en-AU" sz="1200" b="0" i="0" u="none" strike="noStrike" kern="1200" cap="none" spc="0" normalizeH="0" baseline="0" noProof="0" dirty="0">
              <a:ln>
                <a:noFill/>
              </a:ln>
              <a:solidFill>
                <a:srgbClr val="FFFFFF">
                  <a:lumMod val="75000"/>
                </a:srgbClr>
              </a:solidFill>
              <a:effectLst/>
              <a:uLnTx/>
              <a:uFillTx/>
              <a:latin typeface="Arial" charset="0"/>
              <a:ea typeface="+mn-ea"/>
              <a:cs typeface="+mn-cs"/>
            </a:endParaRPr>
          </a:p>
        </p:txBody>
      </p:sp>
      <p:sp>
        <p:nvSpPr>
          <p:cNvPr id="30722" name="Title 1"/>
          <p:cNvSpPr>
            <a:spLocks noGrp="1"/>
          </p:cNvSpPr>
          <p:nvPr>
            <p:ph type="title"/>
          </p:nvPr>
        </p:nvSpPr>
        <p:spPr/>
        <p:txBody>
          <a:bodyPr/>
          <a:lstStyle/>
          <a:p>
            <a:pPr eaLnBrk="1" hangingPunct="1"/>
            <a:r>
              <a:rPr lang="en-AU"/>
              <a:t>Science: Achievement standard structure</a:t>
            </a:r>
          </a:p>
        </p:txBody>
      </p:sp>
      <p:sp>
        <p:nvSpPr>
          <p:cNvPr id="2" name="TextBox 1">
            <a:extLst>
              <a:ext uri="{FF2B5EF4-FFF2-40B4-BE49-F238E27FC236}">
                <a16:creationId xmlns:a16="http://schemas.microsoft.com/office/drawing/2014/main" id="{C63898B3-05E9-C08A-FEF1-B409543A7455}"/>
              </a:ext>
            </a:extLst>
          </p:cNvPr>
          <p:cNvSpPr txBox="1"/>
          <p:nvPr/>
        </p:nvSpPr>
        <p:spPr>
          <a:xfrm>
            <a:off x="320975" y="1821277"/>
            <a:ext cx="6159233" cy="1504705"/>
          </a:xfrm>
          <a:prstGeom prst="rect">
            <a:avLst/>
          </a:prstGeom>
          <a:solidFill>
            <a:schemeClr val="bg1"/>
          </a:solidFill>
          <a:ln w="19050">
            <a:solidFill>
              <a:srgbClr val="84BD00"/>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5">
            <a:extLst>
              <a:ext uri="{FF2B5EF4-FFF2-40B4-BE49-F238E27FC236}">
                <a16:creationId xmlns:a16="http://schemas.microsoft.com/office/drawing/2014/main" id="{40CD7DE3-B39A-C815-8D3D-15C915DE3B7E}"/>
              </a:ext>
            </a:extLst>
          </p:cNvPr>
          <p:cNvSpPr txBox="1"/>
          <p:nvPr/>
        </p:nvSpPr>
        <p:spPr>
          <a:xfrm>
            <a:off x="398145" y="1957903"/>
            <a:ext cx="6159233" cy="1200329"/>
          </a:xfrm>
          <a:prstGeom prst="rect">
            <a:avLst/>
          </a:prstGeom>
          <a:noFill/>
          <a:ln w="22225">
            <a:noFill/>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compare the role of body systems in regulating and coordinating the body’s response to a stimulus, and describe the operation of a negative feedback mechanism AC9S9U01</a:t>
            </a:r>
          </a:p>
        </p:txBody>
      </p:sp>
      <p:sp>
        <p:nvSpPr>
          <p:cNvPr id="3" name="TextBox 2">
            <a:extLst>
              <a:ext uri="{FF2B5EF4-FFF2-40B4-BE49-F238E27FC236}">
                <a16:creationId xmlns:a16="http://schemas.microsoft.com/office/drawing/2014/main" id="{DF761E12-32F6-6F4F-02D0-D15045197FAA}"/>
              </a:ext>
            </a:extLst>
          </p:cNvPr>
          <p:cNvSpPr txBox="1"/>
          <p:nvPr/>
        </p:nvSpPr>
        <p:spPr>
          <a:xfrm>
            <a:off x="245269" y="4378304"/>
            <a:ext cx="8851106" cy="338554"/>
          </a:xfrm>
          <a:prstGeom prst="rect">
            <a:avLst/>
          </a:prstGeom>
          <a:noFill/>
        </p:spPr>
        <p:txBody>
          <a:bodyPr wrap="square">
            <a:spAutoFit/>
          </a:bodyPr>
          <a:lstStyle/>
          <a:p>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Source: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Quoted verbatim and unaltered from AC</a:t>
            </a:r>
            <a:r>
              <a:rPr kumimoji="0" lang="en-AU" sz="800" b="0" i="0" u="none" strike="noStrike" kern="1200" cap="none" spc="0" normalizeH="0" baseline="0" noProof="0" dirty="0">
                <a:ln>
                  <a:noFill/>
                </a:ln>
                <a:solidFill>
                  <a:srgbClr val="000000"/>
                </a:solidFill>
                <a:effectLst/>
                <a:uLnTx/>
                <a:uFillTx/>
                <a:latin typeface="Arial" charset="0"/>
                <a:ea typeface="+mn-ea"/>
                <a:cs typeface="+mn-cs"/>
                <a:hlinkClick r:id="rId3"/>
              </a:rPr>
              <a:t> </a:t>
            </a:r>
            <a:r>
              <a:rPr kumimoji="0" lang="en-AU" sz="800" b="0" i="0" u="none" strike="noStrike" kern="1200" cap="none" spc="0" normalizeH="0" baseline="0" noProof="0" dirty="0">
                <a:ln>
                  <a:noFill/>
                </a:ln>
                <a:solidFill>
                  <a:srgbClr val="000000"/>
                </a:solidFill>
                <a:effectLst/>
                <a:uLnTx/>
                <a:uFillTx/>
                <a:latin typeface="Arial" charset="0"/>
                <a:ea typeface="+mn-ea"/>
                <a:cs typeface="+mn-cs"/>
              </a:rPr>
              <a:t> </a:t>
            </a:r>
            <a:r>
              <a:rPr lang="en-AU" sz="800" dirty="0">
                <a:hlinkClick r:id="rId4"/>
              </a:rPr>
              <a:t>https://v9.australiancurriculum.edu.au/f-10-curriculum/learning-areas/science/year-9?view=quick&amp;detailed-content-descriptions=0&amp;hide-ccp=0&amp;hide-gc=0&amp;side-by-side=1&amp;strands-start-index=0</a:t>
            </a:r>
            <a:r>
              <a:rPr lang="en-AU" sz="800" dirty="0"/>
              <a:t> </a:t>
            </a:r>
          </a:p>
        </p:txBody>
      </p:sp>
    </p:spTree>
    <p:extLst>
      <p:ext uri="{BB962C8B-B14F-4D97-AF65-F5344CB8AC3E}">
        <p14:creationId xmlns:p14="http://schemas.microsoft.com/office/powerpoint/2010/main" val="2112314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5318-4AFA-C076-E568-9A2791A74733}"/>
              </a:ext>
            </a:extLst>
          </p:cNvPr>
          <p:cNvSpPr>
            <a:spLocks noGrp="1"/>
          </p:cNvSpPr>
          <p:nvPr>
            <p:ph type="title"/>
          </p:nvPr>
        </p:nvSpPr>
        <p:spPr/>
        <p:txBody>
          <a:bodyPr/>
          <a:lstStyle/>
          <a:p>
            <a:r>
              <a:rPr lang="en-AU"/>
              <a:t>Achievement standard comparison: Year 9</a:t>
            </a:r>
          </a:p>
        </p:txBody>
      </p:sp>
      <p:graphicFrame>
        <p:nvGraphicFramePr>
          <p:cNvPr id="4" name="Table 4">
            <a:extLst>
              <a:ext uri="{FF2B5EF4-FFF2-40B4-BE49-F238E27FC236}">
                <a16:creationId xmlns:a16="http://schemas.microsoft.com/office/drawing/2014/main" id="{D879D6B5-B961-B505-E111-ED63AB32D673}"/>
              </a:ext>
            </a:extLst>
          </p:cNvPr>
          <p:cNvGraphicFramePr>
            <a:graphicFrameLocks noGrp="1"/>
          </p:cNvGraphicFramePr>
          <p:nvPr>
            <p:ph idx="1"/>
            <p:extLst>
              <p:ext uri="{D42A27DB-BD31-4B8C-83A1-F6EECF244321}">
                <p14:modId xmlns:p14="http://schemas.microsoft.com/office/powerpoint/2010/main" val="3476787095"/>
              </p:ext>
            </p:extLst>
          </p:nvPr>
        </p:nvGraphicFramePr>
        <p:xfrm>
          <a:off x="327025" y="771525"/>
          <a:ext cx="8496299" cy="3388360"/>
        </p:xfrm>
        <a:graphic>
          <a:graphicData uri="http://schemas.openxmlformats.org/drawingml/2006/table">
            <a:tbl>
              <a:tblPr firstRow="1" bandRow="1">
                <a:tableStyleId>{5C22544A-7EE6-4342-B048-85BDC9FD1C3A}</a:tableStyleId>
              </a:tblPr>
              <a:tblGrid>
                <a:gridCol w="3961552">
                  <a:extLst>
                    <a:ext uri="{9D8B030D-6E8A-4147-A177-3AD203B41FA5}">
                      <a16:colId xmlns:a16="http://schemas.microsoft.com/office/drawing/2014/main" val="2672584880"/>
                    </a:ext>
                  </a:extLst>
                </a:gridCol>
                <a:gridCol w="4534747">
                  <a:extLst>
                    <a:ext uri="{9D8B030D-6E8A-4147-A177-3AD203B41FA5}">
                      <a16:colId xmlns:a16="http://schemas.microsoft.com/office/drawing/2014/main" val="1797234994"/>
                    </a:ext>
                  </a:extLst>
                </a:gridCol>
              </a:tblGrid>
              <a:tr h="370840">
                <a:tc>
                  <a:txBody>
                    <a:bodyPr/>
                    <a:lstStyle/>
                    <a:p>
                      <a:pPr algn="ctr"/>
                      <a:r>
                        <a:rPr lang="en-AU" dirty="0"/>
                        <a:t>v8.4 </a:t>
                      </a:r>
                    </a:p>
                  </a:txBody>
                  <a:tcPr/>
                </a:tc>
                <a:tc>
                  <a:txBody>
                    <a:bodyPr/>
                    <a:lstStyle/>
                    <a:p>
                      <a:pPr algn="ctr"/>
                      <a:r>
                        <a:rPr lang="en-AU" dirty="0"/>
                        <a:t>v9.0 </a:t>
                      </a:r>
                    </a:p>
                  </a:txBody>
                  <a:tcPr/>
                </a:tc>
                <a:extLst>
                  <a:ext uri="{0D108BD9-81ED-4DB2-BD59-A6C34878D82A}">
                    <a16:rowId xmlns:a16="http://schemas.microsoft.com/office/drawing/2014/main" val="2078451177"/>
                  </a:ext>
                </a:extLst>
              </a:tr>
              <a:tr h="370840">
                <a:tc>
                  <a:txBody>
                    <a:bodyPr/>
                    <a:lstStyle/>
                    <a:p>
                      <a:r>
                        <a:rPr lang="en-US" sz="1200" dirty="0">
                          <a:latin typeface="Arial" panose="020B0604020202020204" pitchFamily="34" charset="0"/>
                          <a:cs typeface="Arial" panose="020B0604020202020204" pitchFamily="34" charset="0"/>
                        </a:rPr>
                        <a:t>Students design questions that can be investigated using a range of inquiry skills. They design methods that include the control and accurate measurement of variables and systematic collection of data and describe how they considered ethics and safety. They </a:t>
                      </a:r>
                      <a:r>
                        <a:rPr lang="en-US" sz="1200" dirty="0" err="1">
                          <a:latin typeface="Arial" panose="020B0604020202020204" pitchFamily="34" charset="0"/>
                          <a:cs typeface="Arial" panose="020B0604020202020204" pitchFamily="34" charset="0"/>
                        </a:rPr>
                        <a:t>analyse</a:t>
                      </a:r>
                      <a:r>
                        <a:rPr lang="en-US" sz="1200" dirty="0">
                          <a:latin typeface="Arial" panose="020B0604020202020204" pitchFamily="34" charset="0"/>
                          <a:cs typeface="Arial" panose="020B0604020202020204" pitchFamily="34" charset="0"/>
                        </a:rPr>
                        <a:t> trends in data, identify relationships between variables and reveal inconsistencies in results. They </a:t>
                      </a:r>
                      <a:r>
                        <a:rPr lang="en-US" sz="1200" dirty="0" err="1">
                          <a:latin typeface="Arial" panose="020B0604020202020204" pitchFamily="34" charset="0"/>
                          <a:cs typeface="Arial" panose="020B0604020202020204" pitchFamily="34" charset="0"/>
                        </a:rPr>
                        <a:t>analyse</a:t>
                      </a:r>
                      <a:r>
                        <a:rPr lang="en-US" sz="1200" dirty="0">
                          <a:latin typeface="Arial" panose="020B0604020202020204" pitchFamily="34" charset="0"/>
                          <a:cs typeface="Arial" panose="020B0604020202020204" pitchFamily="34" charset="0"/>
                        </a:rPr>
                        <a:t> their methods and the quality of their data, and explain specific actions to improve the quality of their evidence. They evaluate others' methods and explanations from a scientific perspective and use appropriate language and representations when communicating their findings and ideas to specific audiences.</a:t>
                      </a:r>
                      <a:endParaRPr lang="en-AU" sz="1200" dirty="0">
                        <a:latin typeface="Arial" panose="020B0604020202020204" pitchFamily="34" charset="0"/>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Students plan and conduct safe, reproducible investigations to test or identify relationships and models. They describe how they have addressed any ethical and intercultural considerations when generating or using primary and secondary data. They select and use equipment to generate and record replicable data with precision. They select and construct appropriate representations to </a:t>
                      </a:r>
                      <a:r>
                        <a:rPr lang="en-US" sz="1200" dirty="0" err="1">
                          <a:latin typeface="Arial" panose="020B0604020202020204" pitchFamily="34" charset="0"/>
                          <a:cs typeface="Arial" panose="020B0604020202020204" pitchFamily="34" charset="0"/>
                        </a:rPr>
                        <a:t>organise</a:t>
                      </a:r>
                      <a:r>
                        <a:rPr lang="en-US" sz="1200" dirty="0">
                          <a:latin typeface="Arial" panose="020B0604020202020204" pitchFamily="34" charset="0"/>
                          <a:cs typeface="Arial" panose="020B0604020202020204" pitchFamily="34" charset="0"/>
                        </a:rPr>
                        <a:t>, process and </a:t>
                      </a:r>
                      <a:r>
                        <a:rPr lang="en-US" sz="1200" dirty="0" err="1">
                          <a:latin typeface="Arial" panose="020B0604020202020204" pitchFamily="34" charset="0"/>
                          <a:cs typeface="Arial" panose="020B0604020202020204" pitchFamily="34" charset="0"/>
                        </a:rPr>
                        <a:t>summarise</a:t>
                      </a:r>
                      <a:r>
                        <a:rPr lang="en-US" sz="1200" dirty="0">
                          <a:latin typeface="Arial" panose="020B0604020202020204" pitchFamily="34" charset="0"/>
                          <a:cs typeface="Arial" panose="020B0604020202020204" pitchFamily="34" charset="0"/>
                        </a:rPr>
                        <a:t> data and information. They </a:t>
                      </a:r>
                      <a:r>
                        <a:rPr lang="en-US" sz="1200" dirty="0" err="1">
                          <a:latin typeface="Arial" panose="020B0604020202020204" pitchFamily="34" charset="0"/>
                          <a:cs typeface="Arial" panose="020B0604020202020204" pitchFamily="34" charset="0"/>
                        </a:rPr>
                        <a:t>analyse</a:t>
                      </a:r>
                      <a:r>
                        <a:rPr lang="en-US" sz="1200" dirty="0">
                          <a:latin typeface="Arial" panose="020B0604020202020204" pitchFamily="34" charset="0"/>
                          <a:cs typeface="Arial" panose="020B0604020202020204" pitchFamily="34" charset="0"/>
                        </a:rPr>
                        <a:t> and connect data and information to identify and explain patterns, trends, relationships and anomalies. They </a:t>
                      </a:r>
                      <a:r>
                        <a:rPr lang="en-US" sz="1200" dirty="0" err="1">
                          <a:latin typeface="Arial" panose="020B0604020202020204" pitchFamily="34" charset="0"/>
                          <a:cs typeface="Arial" panose="020B0604020202020204" pitchFamily="34" charset="0"/>
                        </a:rPr>
                        <a:t>analyse</a:t>
                      </a:r>
                      <a:r>
                        <a:rPr lang="en-US" sz="1200" dirty="0">
                          <a:latin typeface="Arial" panose="020B0604020202020204" pitchFamily="34" charset="0"/>
                          <a:cs typeface="Arial" panose="020B0604020202020204" pitchFamily="34" charset="0"/>
                        </a:rPr>
                        <a:t> the impact of assumptions and sources of error in methods and evaluate the validity of conclusions and claims. They construct logical arguments based on evidence to support conclusions and evaluate claims. They select and use content, language and text features effectively to achieve their purpose when communicating their ideas, findings and arguments to specific audiences.</a:t>
                      </a:r>
                      <a:endParaRPr lang="en-A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650425"/>
                  </a:ext>
                </a:extLst>
              </a:tr>
            </a:tbl>
          </a:graphicData>
        </a:graphic>
      </p:graphicFrame>
      <p:sp>
        <p:nvSpPr>
          <p:cNvPr id="3" name="TextBox 2">
            <a:extLst>
              <a:ext uri="{FF2B5EF4-FFF2-40B4-BE49-F238E27FC236}">
                <a16:creationId xmlns:a16="http://schemas.microsoft.com/office/drawing/2014/main" id="{F435C5B5-5264-0BFB-E99B-CD607E9A4C67}"/>
              </a:ext>
            </a:extLst>
          </p:cNvPr>
          <p:cNvSpPr txBox="1"/>
          <p:nvPr/>
        </p:nvSpPr>
        <p:spPr>
          <a:xfrm>
            <a:off x="337837" y="2123928"/>
            <a:ext cx="3991095" cy="1600438"/>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They evaluate others' methods and explanations from a scientific perspective and </a:t>
            </a:r>
            <a:r>
              <a:rPr kumimoji="0" lang="en-AU" sz="1600" b="0" i="0" u="dash" strike="noStrike" kern="1200" cap="none" spc="0" normalizeH="0" baseline="0" noProof="0" dirty="0">
                <a:ln>
                  <a:noFill/>
                </a:ln>
                <a:solidFill>
                  <a:srgbClr val="000000"/>
                </a:solidFill>
                <a:effectLst/>
                <a:highlight>
                  <a:srgbClr val="CEE79D"/>
                </a:highlight>
                <a:uLnTx/>
                <a:uFillTx/>
                <a:latin typeface="Arial" panose="020B0604020202020204" pitchFamily="34" charset="0"/>
                <a:ea typeface="+mn-ea"/>
                <a:cs typeface="Times New Roman" panose="02020603050405020304" pitchFamily="18" charset="0"/>
              </a:rPr>
              <a:t>use appropriate language and representations</a:t>
            </a:r>
            <a:r>
              <a:rPr kumimoji="0" lang="en-AU" sz="1600" b="0" i="0" u="none" strike="noStrike" kern="1200" cap="none" spc="0" normalizeH="0" baseline="0" noProof="0" dirty="0">
                <a:ln>
                  <a:noFill/>
                </a:ln>
                <a:solidFill>
                  <a:srgbClr val="000000"/>
                </a:solidFill>
                <a:effectLst/>
                <a:uLnTx/>
                <a:uFillTx/>
                <a:latin typeface="Arial" charset="0"/>
                <a:ea typeface="+mn-ea"/>
                <a:cs typeface="+mn-cs"/>
              </a:rPr>
              <a:t> when communicating</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 their findings and ideas to specific audiences.</a:t>
            </a:r>
            <a:endPar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4435751-17D5-7BE9-33D1-9A4563A213D6}"/>
              </a:ext>
            </a:extLst>
          </p:cNvPr>
          <p:cNvSpPr txBox="1"/>
          <p:nvPr/>
        </p:nvSpPr>
        <p:spPr>
          <a:xfrm>
            <a:off x="4328932" y="2123928"/>
            <a:ext cx="4485662" cy="1077218"/>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600" b="0" i="0" u="dash" strike="noStrike" kern="1200" cap="none" spc="0" normalizeH="0" baseline="0" noProof="0" dirty="0">
                <a:ln>
                  <a:noFill/>
                </a:ln>
                <a:solidFill>
                  <a:srgbClr val="000000"/>
                </a:solidFill>
                <a:effectLst/>
                <a:highlight>
                  <a:srgbClr val="CEE79D"/>
                </a:highlight>
                <a:uLnTx/>
                <a:uFillTx/>
                <a:latin typeface="Arial" panose="020B0604020202020204" pitchFamily="34" charset="0"/>
                <a:ea typeface="+mn-ea"/>
                <a:cs typeface="Times New Roman" panose="02020603050405020304" pitchFamily="18" charset="0"/>
              </a:rPr>
              <a:t>They select and use content, language and text features effectively to achieve their purpose</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 when communicating their ideas, findings and arguments to specific audiences.</a:t>
            </a:r>
            <a:endParaRPr kumimoji="0" lang="en-AU"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1821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4D9A-994F-8E0A-B1B4-9DE2FABAB7AF}"/>
              </a:ext>
            </a:extLst>
          </p:cNvPr>
          <p:cNvSpPr>
            <a:spLocks noGrp="1"/>
          </p:cNvSpPr>
          <p:nvPr>
            <p:ph type="title"/>
          </p:nvPr>
        </p:nvSpPr>
        <p:spPr/>
        <p:txBody>
          <a:bodyPr>
            <a:normAutofit/>
          </a:bodyPr>
          <a:lstStyle/>
          <a:p>
            <a:r>
              <a:rPr lang="en-AU" dirty="0">
                <a:latin typeface="Arial"/>
                <a:cs typeface="Arial"/>
              </a:rPr>
              <a:t>Science: Achievement standard structure</a:t>
            </a:r>
            <a:endParaRPr lang="en-AU" dirty="0"/>
          </a:p>
        </p:txBody>
      </p:sp>
      <p:sp>
        <p:nvSpPr>
          <p:cNvPr id="12" name="TextBox 11">
            <a:extLst>
              <a:ext uri="{FF2B5EF4-FFF2-40B4-BE49-F238E27FC236}">
                <a16:creationId xmlns:a16="http://schemas.microsoft.com/office/drawing/2014/main" id="{D2DE03B4-8463-B8BE-F07A-3C87F31164DC}"/>
              </a:ext>
            </a:extLst>
          </p:cNvPr>
          <p:cNvSpPr txBox="1"/>
          <p:nvPr/>
        </p:nvSpPr>
        <p:spPr>
          <a:xfrm>
            <a:off x="1541540" y="4341839"/>
            <a:ext cx="6412827" cy="246221"/>
          </a:xfrm>
          <a:prstGeom prst="rect">
            <a:avLst/>
          </a:prstGeom>
          <a:noFill/>
        </p:spPr>
        <p:txBody>
          <a:bodyPr wrap="square">
            <a:spAutoFit/>
          </a:bodyPr>
          <a:lstStyle/>
          <a:p>
            <a:r>
              <a:rPr lang="en-AU" sz="1000" dirty="0">
                <a:hlinkClick r:id="rId3"/>
              </a:rPr>
              <a:t>www.qcaa.qld.edu.au/downloads/aciqv9/science/curriculum/ac9_science_yr7-10_as_sequence.pdf</a:t>
            </a:r>
            <a:r>
              <a:rPr lang="en-AU" sz="1000" dirty="0"/>
              <a:t> </a:t>
            </a:r>
          </a:p>
        </p:txBody>
      </p:sp>
      <p:pic>
        <p:nvPicPr>
          <p:cNvPr id="3" name="Picture 2">
            <a:extLst>
              <a:ext uri="{FF2B5EF4-FFF2-40B4-BE49-F238E27FC236}">
                <a16:creationId xmlns:a16="http://schemas.microsoft.com/office/drawing/2014/main" id="{B493C33A-0AB5-9D3C-420F-4DE0B7781B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2278" y="682240"/>
            <a:ext cx="5097573" cy="3620410"/>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99017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idx="1"/>
          </p:nvPr>
        </p:nvSpPr>
        <p:spPr>
          <a:xfrm>
            <a:off x="327025" y="771550"/>
            <a:ext cx="3129095" cy="3708000"/>
          </a:xfrm>
        </p:spPr>
        <p:txBody>
          <a:bodyPr/>
          <a:lstStyle/>
          <a:p>
            <a:r>
              <a:rPr lang="en-AU" b="1" dirty="0"/>
              <a:t>Learning goal</a:t>
            </a:r>
          </a:p>
          <a:p>
            <a:r>
              <a:rPr lang="en-AU" dirty="0"/>
              <a:t>Understand the implications of changes in the Years 7–10 Australian Curriculum from v8.4 to v9.0: Science for planning. </a:t>
            </a: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4294967295"/>
          </p:nvPr>
        </p:nvSpPr>
        <p:spPr>
          <a:xfrm>
            <a:off x="4637089" y="771525"/>
            <a:ext cx="3701000" cy="3708400"/>
          </a:xfrm>
        </p:spPr>
        <p:txBody>
          <a:bodyPr>
            <a:normAutofit/>
          </a:bodyPr>
          <a:lstStyle/>
          <a:p>
            <a:r>
              <a:rPr lang="en-AU" b="1" dirty="0"/>
              <a:t>Success criteria</a:t>
            </a:r>
          </a:p>
          <a:p>
            <a:r>
              <a:rPr lang="en-AU" dirty="0"/>
              <a:t>You will know you are successful if you:</a:t>
            </a:r>
          </a:p>
          <a:p>
            <a:pPr marL="252000" indent="-2520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the </a:t>
            </a:r>
            <a:r>
              <a:rPr lang="en-AU" b="1" dirty="0">
                <a:effectLst/>
                <a:ea typeface="Calibri" panose="020F0502020204030204" pitchFamily="34" charset="0"/>
              </a:rPr>
              <a:t>intent and structure </a:t>
            </a:r>
            <a:r>
              <a:rPr lang="en-AU" dirty="0">
                <a:effectLst/>
                <a:ea typeface="Calibri" panose="020F0502020204030204" pitchFamily="34" charset="0"/>
              </a:rPr>
              <a:t>of the Years 7–10 </a:t>
            </a:r>
            <a:r>
              <a:rPr lang="en-AU" dirty="0"/>
              <a:t>Australian Curriculum v9.0: Science </a:t>
            </a:r>
            <a:endParaRPr lang="en-AU" dirty="0">
              <a:effectLst/>
              <a:ea typeface="Calibri" panose="020F0502020204030204" pitchFamily="34" charset="0"/>
            </a:endParaRPr>
          </a:p>
          <a:p>
            <a:pPr marL="252000" indent="-2520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r>
              <a:rPr lang="en-AU" dirty="0">
                <a:ea typeface="Calibri" panose="020F0502020204030204" pitchFamily="34" charset="0"/>
              </a:rPr>
              <a:t>in your school.</a:t>
            </a:r>
            <a:endParaRPr lang="en-AU" dirty="0">
              <a:effectLst/>
              <a:ea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26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711AE3F-3465-21EF-47F0-A764AFC339C5}"/>
              </a:ext>
            </a:extLst>
          </p:cNvPr>
          <p:cNvGrpSpPr/>
          <p:nvPr/>
        </p:nvGrpSpPr>
        <p:grpSpPr>
          <a:xfrm>
            <a:off x="3595600" y="1021421"/>
            <a:ext cx="2662325" cy="3635278"/>
            <a:chOff x="5364088" y="1215567"/>
            <a:chExt cx="2634864" cy="3377761"/>
          </a:xfrm>
          <a:solidFill>
            <a:srgbClr val="E7F2CC"/>
          </a:solidFill>
        </p:grpSpPr>
        <p:sp>
          <p:nvSpPr>
            <p:cNvPr id="11" name="TextBox 10">
              <a:extLst>
                <a:ext uri="{FF2B5EF4-FFF2-40B4-BE49-F238E27FC236}">
                  <a16:creationId xmlns:a16="http://schemas.microsoft.com/office/drawing/2014/main" id="{C18918FC-7E40-C7CA-5C69-BDC8A61B2031}"/>
                </a:ext>
              </a:extLst>
            </p:cNvPr>
            <p:cNvSpPr txBox="1"/>
            <p:nvPr/>
          </p:nvSpPr>
          <p:spPr>
            <a:xfrm>
              <a:off x="5364088" y="1215567"/>
              <a:ext cx="2634864" cy="189457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rgbClr val="84BD00"/>
                  </a:solidFill>
                  <a:latin typeface="Arial"/>
                  <a:cs typeface="Arial"/>
                </a:rPr>
                <a:t>Key considerations </a:t>
              </a:r>
              <a:endParaRPr lang="en-AU" sz="1100" b="1" dirty="0">
                <a:solidFill>
                  <a:srgbClr val="84BD00"/>
                </a:solidFill>
                <a:cs typeface="Arial"/>
              </a:endParaRPr>
            </a:p>
            <a:p>
              <a:pPr marL="252000" indent="-252000">
                <a:buFont typeface="Arial" panose="020B0604020202020204" pitchFamily="34" charset="0"/>
                <a:buChar char="•"/>
              </a:pPr>
              <a:r>
                <a:rPr lang="en-AU" sz="1100" b="1" dirty="0">
                  <a:solidFill>
                    <a:srgbClr val="84BD00"/>
                  </a:solidFill>
                  <a:latin typeface="Arial"/>
                  <a:cs typeface="Arial"/>
                </a:rPr>
                <a:t>Key connections </a:t>
              </a:r>
              <a:endParaRPr lang="en-AU" sz="1100" b="1" dirty="0">
                <a:solidFill>
                  <a:srgbClr val="84BD00"/>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F5A2C03C-6D4F-3A29-F876-205431DCCF29}"/>
                </a:ext>
              </a:extLst>
            </p:cNvPr>
            <p:cNvSpPr txBox="1"/>
            <p:nvPr/>
          </p:nvSpPr>
          <p:spPr>
            <a:xfrm>
              <a:off x="5364088" y="3170608"/>
              <a:ext cx="2634864" cy="1422720"/>
            </a:xfrm>
            <a:prstGeom prst="rect">
              <a:avLst/>
            </a:prstGeom>
            <a:solidFill>
              <a:srgbClr val="E7F2CC"/>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grpSp>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24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E1461649-13B2-0599-B12C-97BE1D368F0E}"/>
              </a:ext>
            </a:extLst>
          </p:cNvPr>
          <p:cNvSpPr txBox="1"/>
          <p:nvPr/>
        </p:nvSpPr>
        <p:spPr>
          <a:xfrm>
            <a:off x="3538449" y="3926449"/>
            <a:ext cx="2795676" cy="769441"/>
          </a:xfrm>
          <a:prstGeom prst="rect">
            <a:avLst/>
          </a:prstGeom>
          <a:solidFill>
            <a:srgbClr val="84BD00"/>
          </a:solidFill>
          <a:ln w="12700">
            <a:no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Content descriptions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Content elaborations</a:t>
            </a:r>
          </a:p>
        </p:txBody>
      </p:sp>
      <p:sp>
        <p:nvSpPr>
          <p:cNvPr id="2" name="Title 1">
            <a:extLst>
              <a:ext uri="{FF2B5EF4-FFF2-40B4-BE49-F238E27FC236}">
                <a16:creationId xmlns:a16="http://schemas.microsoft.com/office/drawing/2014/main" id="{23CFAF4C-D213-449D-7BE9-7A15B228C66A}"/>
              </a:ext>
            </a:extLst>
          </p:cNvPr>
          <p:cNvSpPr>
            <a:spLocks noGrp="1"/>
          </p:cNvSpPr>
          <p:nvPr>
            <p:ph type="title"/>
          </p:nvPr>
        </p:nvSpPr>
        <p:spPr/>
        <p:txBody>
          <a:bodyPr>
            <a:normAutofit/>
          </a:bodyPr>
          <a:lstStyle/>
          <a:p>
            <a:r>
              <a:rPr lang="en-AU" dirty="0"/>
              <a:t>Organisation of Science</a:t>
            </a:r>
          </a:p>
        </p:txBody>
      </p:sp>
      <p:sp>
        <p:nvSpPr>
          <p:cNvPr id="4" name="TextBox 3">
            <a:extLst>
              <a:ext uri="{FF2B5EF4-FFF2-40B4-BE49-F238E27FC236}">
                <a16:creationId xmlns:a16="http://schemas.microsoft.com/office/drawing/2014/main" id="{A4390DAB-FB87-5A27-6C71-3659866E12D9}"/>
              </a:ext>
            </a:extLst>
          </p:cNvPr>
          <p:cNvSpPr txBox="1"/>
          <p:nvPr/>
        </p:nvSpPr>
        <p:spPr>
          <a:xfrm>
            <a:off x="4043778" y="563317"/>
            <a:ext cx="1673021" cy="369332"/>
          </a:xfrm>
          <a:prstGeom prst="rect">
            <a:avLst/>
          </a:prstGeom>
          <a:solidFill>
            <a:srgbClr val="84BD00"/>
          </a:solidFill>
          <a:ln>
            <a:solidFill>
              <a:srgbClr val="84BD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spTree>
    <p:extLst>
      <p:ext uri="{BB962C8B-B14F-4D97-AF65-F5344CB8AC3E}">
        <p14:creationId xmlns:p14="http://schemas.microsoft.com/office/powerpoint/2010/main" val="2131559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a:t>Comparison of AC v8.4 to v9.0 documents</a:t>
            </a:r>
          </a:p>
        </p:txBody>
      </p:sp>
      <p:sp>
        <p:nvSpPr>
          <p:cNvPr id="3" name="Content Placeholder 2">
            <a:extLst>
              <a:ext uri="{FF2B5EF4-FFF2-40B4-BE49-F238E27FC236}">
                <a16:creationId xmlns:a16="http://schemas.microsoft.com/office/drawing/2014/main" id="{D1DCB442-207D-A121-0DB8-0A0FE4A3514A}"/>
              </a:ext>
            </a:extLst>
          </p:cNvPr>
          <p:cNvSpPr>
            <a:spLocks noGrp="1"/>
          </p:cNvSpPr>
          <p:nvPr>
            <p:ph idx="1"/>
          </p:nvPr>
        </p:nvSpPr>
        <p:spPr>
          <a:xfrm>
            <a:off x="327025" y="771550"/>
            <a:ext cx="4051246" cy="3708000"/>
          </a:xfrm>
          <a:ln>
            <a:noFill/>
          </a:ln>
        </p:spPr>
        <p:txBody>
          <a:bodyPr/>
          <a:lstStyle/>
          <a:p>
            <a:r>
              <a:rPr lang="en-AU"/>
              <a:t>One document for each year level is available on the QCAA website.</a:t>
            </a:r>
          </a:p>
          <a:p>
            <a:endParaRPr lang="en-AU"/>
          </a:p>
          <a:p>
            <a:endParaRPr lang="en-AU" dirty="0"/>
          </a:p>
        </p:txBody>
      </p:sp>
      <p:pic>
        <p:nvPicPr>
          <p:cNvPr id="5" name="Picture 4">
            <a:extLst>
              <a:ext uri="{FF2B5EF4-FFF2-40B4-BE49-F238E27FC236}">
                <a16:creationId xmlns:a16="http://schemas.microsoft.com/office/drawing/2014/main" id="{B36EFDDB-338F-6A83-9EE7-E22D8FA3A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9169" y="965200"/>
            <a:ext cx="2544488" cy="3640288"/>
          </a:xfrm>
          <a:prstGeom prst="rect">
            <a:avLst/>
          </a:prstGeom>
          <a:ln>
            <a:solidFill>
              <a:schemeClr val="bg1">
                <a:lumMod val="50000"/>
              </a:schemeClr>
            </a:solidFill>
          </a:ln>
          <a:effectLst>
            <a:outerShdw blurRad="50800" dist="38100" dir="2700000" algn="tl" rotWithShape="0">
              <a:schemeClr val="accent1">
                <a:alpha val="40000"/>
              </a:schemeClr>
            </a:outerShdw>
          </a:effectLst>
        </p:spPr>
      </p:pic>
      <p:sp>
        <p:nvSpPr>
          <p:cNvPr id="6" name="TextBox 5">
            <a:extLst>
              <a:ext uri="{FF2B5EF4-FFF2-40B4-BE49-F238E27FC236}">
                <a16:creationId xmlns:a16="http://schemas.microsoft.com/office/drawing/2014/main" id="{00A8F820-BE74-448B-0265-2A481AC45E22}"/>
              </a:ext>
            </a:extLst>
          </p:cNvPr>
          <p:cNvSpPr txBox="1"/>
          <p:nvPr/>
        </p:nvSpPr>
        <p:spPr>
          <a:xfrm>
            <a:off x="362434" y="4169383"/>
            <a:ext cx="4586286" cy="400110"/>
          </a:xfrm>
          <a:prstGeom prst="rect">
            <a:avLst/>
          </a:prstGeom>
          <a:noFill/>
        </p:spPr>
        <p:txBody>
          <a:bodyPr wrap="square">
            <a:spAutoFit/>
          </a:bodyPr>
          <a:lstStyle/>
          <a:p>
            <a:r>
              <a:rPr lang="en-AU" sz="1000" dirty="0">
                <a:hlinkClick r:id="rId4"/>
              </a:rPr>
              <a:t>https://www.qcaa.qld.edu.au/downloads/aciqv9/science/curriculum/ac9_science_yr7_comp.pdf</a:t>
            </a:r>
            <a:r>
              <a:rPr lang="en-AU" sz="1000" dirty="0"/>
              <a:t> </a:t>
            </a:r>
          </a:p>
        </p:txBody>
      </p:sp>
    </p:spTree>
    <p:extLst>
      <p:ext uri="{BB962C8B-B14F-4D97-AF65-F5344CB8AC3E}">
        <p14:creationId xmlns:p14="http://schemas.microsoft.com/office/powerpoint/2010/main" val="408076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pPr eaLnBrk="1" hangingPunct="1"/>
            <a:r>
              <a:rPr lang="en-AU"/>
              <a:t>Changes in content descriptions</a:t>
            </a:r>
          </a:p>
        </p:txBody>
      </p:sp>
      <p:pic>
        <p:nvPicPr>
          <p:cNvPr id="5" name="Picture 4">
            <a:extLst>
              <a:ext uri="{FF2B5EF4-FFF2-40B4-BE49-F238E27FC236}">
                <a16:creationId xmlns:a16="http://schemas.microsoft.com/office/drawing/2014/main" id="{37FF642B-24B9-AFB4-1F25-5D8619783C11}"/>
              </a:ext>
            </a:extLst>
          </p:cNvPr>
          <p:cNvPicPr>
            <a:picLocks noChangeAspect="1"/>
          </p:cNvPicPr>
          <p:nvPr/>
        </p:nvPicPr>
        <p:blipFill>
          <a:blip r:embed="rId3"/>
          <a:stretch>
            <a:fillRect/>
          </a:stretch>
        </p:blipFill>
        <p:spPr>
          <a:xfrm>
            <a:off x="327025" y="754742"/>
            <a:ext cx="6515100" cy="368300"/>
          </a:xfrm>
          <a:prstGeom prst="rect">
            <a:avLst/>
          </a:prstGeom>
        </p:spPr>
      </p:pic>
      <p:pic>
        <p:nvPicPr>
          <p:cNvPr id="6" name="Picture 5">
            <a:extLst>
              <a:ext uri="{FF2B5EF4-FFF2-40B4-BE49-F238E27FC236}">
                <a16:creationId xmlns:a16="http://schemas.microsoft.com/office/drawing/2014/main" id="{073E35CA-D4CB-50F0-A2C9-3CF8586936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25188" y="1243147"/>
            <a:ext cx="5904000" cy="3240000"/>
          </a:xfrm>
          <a:prstGeom prst="rect">
            <a:avLst/>
          </a:prstGeom>
          <a:ln>
            <a:solidFill>
              <a:schemeClr val="bg1">
                <a:lumMod val="50000"/>
              </a:schemeClr>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2706486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pPr eaLnBrk="1" hangingPunct="1"/>
            <a:r>
              <a:rPr lang="en-AU"/>
              <a:t>Same/refined content</a:t>
            </a:r>
          </a:p>
        </p:txBody>
      </p:sp>
      <p:sp>
        <p:nvSpPr>
          <p:cNvPr id="3" name="Content Placeholder 2">
            <a:extLst>
              <a:ext uri="{FF2B5EF4-FFF2-40B4-BE49-F238E27FC236}">
                <a16:creationId xmlns:a16="http://schemas.microsoft.com/office/drawing/2014/main" id="{0C495094-48B4-4297-B54D-765257E6F586}"/>
              </a:ext>
            </a:extLst>
          </p:cNvPr>
          <p:cNvSpPr>
            <a:spLocks noGrp="1"/>
          </p:cNvSpPr>
          <p:nvPr>
            <p:ph idx="1"/>
          </p:nvPr>
        </p:nvSpPr>
        <p:spPr/>
        <p:txBody>
          <a:bodyPr/>
          <a:lstStyle/>
          <a:p>
            <a:endParaRPr lang="en-AU"/>
          </a:p>
          <a:p>
            <a:endParaRPr lang="en-AU"/>
          </a:p>
          <a:p>
            <a:endParaRPr lang="en-AU" sz="2800"/>
          </a:p>
          <a:p>
            <a:endParaRPr lang="en-AU"/>
          </a:p>
        </p:txBody>
      </p:sp>
      <p:pic>
        <p:nvPicPr>
          <p:cNvPr id="5" name="Picture 4">
            <a:extLst>
              <a:ext uri="{FF2B5EF4-FFF2-40B4-BE49-F238E27FC236}">
                <a16:creationId xmlns:a16="http://schemas.microsoft.com/office/drawing/2014/main" id="{AC101E20-B614-1CEA-6EEA-7A1D41FB0098}"/>
              </a:ext>
            </a:extLst>
          </p:cNvPr>
          <p:cNvPicPr>
            <a:picLocks noChangeAspect="1"/>
          </p:cNvPicPr>
          <p:nvPr/>
        </p:nvPicPr>
        <p:blipFill>
          <a:blip r:embed="rId3"/>
          <a:stretch>
            <a:fillRect/>
          </a:stretch>
        </p:blipFill>
        <p:spPr>
          <a:xfrm>
            <a:off x="262948" y="903852"/>
            <a:ext cx="8497486" cy="1581371"/>
          </a:xfrm>
          <a:prstGeom prst="rect">
            <a:avLst/>
          </a:prstGeom>
        </p:spPr>
      </p:pic>
    </p:spTree>
    <p:extLst>
      <p:ext uri="{BB962C8B-B14F-4D97-AF65-F5344CB8AC3E}">
        <p14:creationId xmlns:p14="http://schemas.microsoft.com/office/powerpoint/2010/main" val="3757606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pPr eaLnBrk="1" hangingPunct="1"/>
            <a:r>
              <a:rPr lang="en-AU"/>
              <a:t>Same/refined content</a:t>
            </a:r>
          </a:p>
        </p:txBody>
      </p:sp>
      <p:sp>
        <p:nvSpPr>
          <p:cNvPr id="3" name="Content Placeholder 2">
            <a:extLst>
              <a:ext uri="{FF2B5EF4-FFF2-40B4-BE49-F238E27FC236}">
                <a16:creationId xmlns:a16="http://schemas.microsoft.com/office/drawing/2014/main" id="{0C495094-48B4-4297-B54D-765257E6F586}"/>
              </a:ext>
            </a:extLst>
          </p:cNvPr>
          <p:cNvSpPr>
            <a:spLocks noGrp="1"/>
          </p:cNvSpPr>
          <p:nvPr>
            <p:ph idx="1"/>
          </p:nvPr>
        </p:nvSpPr>
        <p:spPr/>
        <p:txBody>
          <a:bodyPr/>
          <a:lstStyle/>
          <a:p>
            <a:endParaRPr lang="en-AU"/>
          </a:p>
          <a:p>
            <a:endParaRPr lang="en-AU"/>
          </a:p>
          <a:p>
            <a:endParaRPr lang="en-AU" sz="2800"/>
          </a:p>
          <a:p>
            <a:endParaRPr lang="en-AU"/>
          </a:p>
        </p:txBody>
      </p:sp>
      <p:pic>
        <p:nvPicPr>
          <p:cNvPr id="5" name="Picture 4">
            <a:extLst>
              <a:ext uri="{FF2B5EF4-FFF2-40B4-BE49-F238E27FC236}">
                <a16:creationId xmlns:a16="http://schemas.microsoft.com/office/drawing/2014/main" id="{AC101E20-B614-1CEA-6EEA-7A1D41FB0098}"/>
              </a:ext>
            </a:extLst>
          </p:cNvPr>
          <p:cNvPicPr>
            <a:picLocks noChangeAspect="1"/>
          </p:cNvPicPr>
          <p:nvPr/>
        </p:nvPicPr>
        <p:blipFill>
          <a:blip r:embed="rId3"/>
          <a:stretch>
            <a:fillRect/>
          </a:stretch>
        </p:blipFill>
        <p:spPr>
          <a:xfrm>
            <a:off x="262948" y="903852"/>
            <a:ext cx="8497486" cy="1581371"/>
          </a:xfrm>
          <a:prstGeom prst="rect">
            <a:avLst/>
          </a:prstGeom>
        </p:spPr>
      </p:pic>
      <p:sp>
        <p:nvSpPr>
          <p:cNvPr id="6" name="Oval 5">
            <a:extLst>
              <a:ext uri="{FF2B5EF4-FFF2-40B4-BE49-F238E27FC236}">
                <a16:creationId xmlns:a16="http://schemas.microsoft.com/office/drawing/2014/main" id="{7F903C6C-BC86-710A-B903-B9A8AD5114FF}"/>
              </a:ext>
            </a:extLst>
          </p:cNvPr>
          <p:cNvSpPr/>
          <p:nvPr/>
        </p:nvSpPr>
        <p:spPr>
          <a:xfrm flipH="1" flipV="1">
            <a:off x="4634144" y="1620206"/>
            <a:ext cx="609500" cy="227774"/>
          </a:xfrm>
          <a:prstGeom prst="ellipse">
            <a:avLst/>
          </a:prstGeom>
          <a:solidFill>
            <a:schemeClr val="bg1">
              <a:alpha val="3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412ED0CC-61A9-5446-ED2B-5DFBF07CC2AA}"/>
              </a:ext>
            </a:extLst>
          </p:cNvPr>
          <p:cNvSpPr/>
          <p:nvPr/>
        </p:nvSpPr>
        <p:spPr>
          <a:xfrm flipH="1" flipV="1">
            <a:off x="4956312" y="1798308"/>
            <a:ext cx="819280" cy="227773"/>
          </a:xfrm>
          <a:prstGeom prst="ellipse">
            <a:avLst/>
          </a:prstGeom>
          <a:solidFill>
            <a:schemeClr val="bg1">
              <a:alpha val="3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505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2A1AD1-66D6-1C74-D295-A1E12F01BF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8254" y="816276"/>
            <a:ext cx="8478433" cy="1272406"/>
          </a:xfrm>
          <a:prstGeom prst="rect">
            <a:avLst/>
          </a:prstGeom>
        </p:spPr>
      </p:pic>
      <p:sp>
        <p:nvSpPr>
          <p:cNvPr id="30722" name="Title 1"/>
          <p:cNvSpPr>
            <a:spLocks noGrp="1"/>
          </p:cNvSpPr>
          <p:nvPr>
            <p:ph type="title"/>
          </p:nvPr>
        </p:nvSpPr>
        <p:spPr/>
        <p:txBody>
          <a:bodyPr>
            <a:noAutofit/>
          </a:bodyPr>
          <a:lstStyle/>
          <a:p>
            <a:pPr eaLnBrk="1" hangingPunct="1"/>
            <a:r>
              <a:rPr lang="en-AU"/>
              <a:t>Removed content</a:t>
            </a:r>
          </a:p>
        </p:txBody>
      </p:sp>
      <p:sp>
        <p:nvSpPr>
          <p:cNvPr id="3" name="Content Placeholder 2">
            <a:extLst>
              <a:ext uri="{FF2B5EF4-FFF2-40B4-BE49-F238E27FC236}">
                <a16:creationId xmlns:a16="http://schemas.microsoft.com/office/drawing/2014/main" id="{0C495094-48B4-4297-B54D-765257E6F586}"/>
              </a:ext>
            </a:extLst>
          </p:cNvPr>
          <p:cNvSpPr>
            <a:spLocks noGrp="1"/>
          </p:cNvSpPr>
          <p:nvPr>
            <p:ph idx="1"/>
          </p:nvPr>
        </p:nvSpPr>
        <p:spPr/>
        <p:txBody>
          <a:bodyPr/>
          <a:lstStyle/>
          <a:p>
            <a:endParaRPr lang="en-AU"/>
          </a:p>
          <a:p>
            <a:endParaRPr lang="en-AU"/>
          </a:p>
          <a:p>
            <a:endParaRPr lang="en-AU" sz="2800"/>
          </a:p>
          <a:p>
            <a:endParaRPr lang="en-AU"/>
          </a:p>
        </p:txBody>
      </p:sp>
    </p:spTree>
    <p:extLst>
      <p:ext uri="{BB962C8B-B14F-4D97-AF65-F5344CB8AC3E}">
        <p14:creationId xmlns:p14="http://schemas.microsoft.com/office/powerpoint/2010/main" val="648817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939D1B-A1B3-22ED-03E9-3568EBD0A0F3}"/>
              </a:ext>
            </a:extLst>
          </p:cNvPr>
          <p:cNvPicPr>
            <a:picLocks noChangeAspect="1"/>
          </p:cNvPicPr>
          <p:nvPr/>
        </p:nvPicPr>
        <p:blipFill>
          <a:blip r:embed="rId3"/>
          <a:stretch>
            <a:fillRect/>
          </a:stretch>
        </p:blipFill>
        <p:spPr>
          <a:xfrm>
            <a:off x="334962" y="912771"/>
            <a:ext cx="8411749" cy="3315163"/>
          </a:xfrm>
          <a:prstGeom prst="rect">
            <a:avLst/>
          </a:prstGeom>
        </p:spPr>
      </p:pic>
      <p:sp>
        <p:nvSpPr>
          <p:cNvPr id="30722" name="Title 1"/>
          <p:cNvSpPr>
            <a:spLocks noGrp="1"/>
          </p:cNvSpPr>
          <p:nvPr>
            <p:ph type="title"/>
          </p:nvPr>
        </p:nvSpPr>
        <p:spPr/>
        <p:txBody>
          <a:bodyPr>
            <a:noAutofit/>
          </a:bodyPr>
          <a:lstStyle/>
          <a:p>
            <a:pPr eaLnBrk="1" hangingPunct="1"/>
            <a:r>
              <a:rPr lang="en-AU"/>
              <a:t>New content</a:t>
            </a:r>
          </a:p>
        </p:txBody>
      </p:sp>
      <p:sp>
        <p:nvSpPr>
          <p:cNvPr id="3" name="Content Placeholder 2">
            <a:extLst>
              <a:ext uri="{FF2B5EF4-FFF2-40B4-BE49-F238E27FC236}">
                <a16:creationId xmlns:a16="http://schemas.microsoft.com/office/drawing/2014/main" id="{0C495094-48B4-4297-B54D-765257E6F586}"/>
              </a:ext>
            </a:extLst>
          </p:cNvPr>
          <p:cNvSpPr>
            <a:spLocks noGrp="1"/>
          </p:cNvSpPr>
          <p:nvPr>
            <p:ph idx="1"/>
          </p:nvPr>
        </p:nvSpPr>
        <p:spPr/>
        <p:txBody>
          <a:bodyPr/>
          <a:lstStyle/>
          <a:p>
            <a:endParaRPr lang="en-AU"/>
          </a:p>
          <a:p>
            <a:endParaRPr lang="en-AU"/>
          </a:p>
          <a:p>
            <a:endParaRPr lang="en-AU" sz="2800"/>
          </a:p>
          <a:p>
            <a:endParaRPr lang="en-AU"/>
          </a:p>
        </p:txBody>
      </p:sp>
    </p:spTree>
    <p:extLst>
      <p:ext uri="{BB962C8B-B14F-4D97-AF65-F5344CB8AC3E}">
        <p14:creationId xmlns:p14="http://schemas.microsoft.com/office/powerpoint/2010/main" val="2066843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A5F554-BF36-CDEB-6838-984A872186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
          <a:stretch/>
        </p:blipFill>
        <p:spPr>
          <a:xfrm>
            <a:off x="311016" y="802691"/>
            <a:ext cx="8362522" cy="671002"/>
          </a:xfrm>
          <a:prstGeom prst="rect">
            <a:avLst/>
          </a:prstGeom>
        </p:spPr>
      </p:pic>
      <p:sp>
        <p:nvSpPr>
          <p:cNvPr id="30722" name="Title 1"/>
          <p:cNvSpPr>
            <a:spLocks noGrp="1"/>
          </p:cNvSpPr>
          <p:nvPr>
            <p:ph type="title"/>
          </p:nvPr>
        </p:nvSpPr>
        <p:spPr/>
        <p:txBody>
          <a:bodyPr>
            <a:noAutofit/>
          </a:bodyPr>
          <a:lstStyle/>
          <a:p>
            <a:pPr eaLnBrk="1" hangingPunct="1"/>
            <a:r>
              <a:rPr lang="en-AU"/>
              <a:t>Moved content</a:t>
            </a:r>
          </a:p>
        </p:txBody>
      </p:sp>
      <p:sp>
        <p:nvSpPr>
          <p:cNvPr id="3" name="Content Placeholder 2">
            <a:extLst>
              <a:ext uri="{FF2B5EF4-FFF2-40B4-BE49-F238E27FC236}">
                <a16:creationId xmlns:a16="http://schemas.microsoft.com/office/drawing/2014/main" id="{0C495094-48B4-4297-B54D-765257E6F586}"/>
              </a:ext>
            </a:extLst>
          </p:cNvPr>
          <p:cNvSpPr>
            <a:spLocks noGrp="1"/>
          </p:cNvSpPr>
          <p:nvPr>
            <p:ph idx="1"/>
          </p:nvPr>
        </p:nvSpPr>
        <p:spPr/>
        <p:txBody>
          <a:bodyPr/>
          <a:lstStyle/>
          <a:p>
            <a:endParaRPr lang="en-AU"/>
          </a:p>
          <a:p>
            <a:endParaRPr lang="en-AU"/>
          </a:p>
          <a:p>
            <a:endParaRPr lang="en-AU" sz="2800"/>
          </a:p>
          <a:p>
            <a:endParaRPr lang="en-AU"/>
          </a:p>
        </p:txBody>
      </p:sp>
      <p:pic>
        <p:nvPicPr>
          <p:cNvPr id="6" name="Picture 5">
            <a:extLst>
              <a:ext uri="{FF2B5EF4-FFF2-40B4-BE49-F238E27FC236}">
                <a16:creationId xmlns:a16="http://schemas.microsoft.com/office/drawing/2014/main" id="{455D521D-4501-3B6D-676D-F03EF2C6A9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9495" y="1467647"/>
            <a:ext cx="8202966" cy="1198804"/>
          </a:xfrm>
          <a:prstGeom prst="rect">
            <a:avLst/>
          </a:prstGeom>
          <a:ln>
            <a:solidFill>
              <a:schemeClr val="accent1"/>
            </a:solidFill>
          </a:ln>
        </p:spPr>
      </p:pic>
    </p:spTree>
    <p:extLst>
      <p:ext uri="{BB962C8B-B14F-4D97-AF65-F5344CB8AC3E}">
        <p14:creationId xmlns:p14="http://schemas.microsoft.com/office/powerpoint/2010/main" val="4227214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D8B88-62B5-D1CB-FFDB-CE36C2DC268E}"/>
              </a:ext>
            </a:extLst>
          </p:cNvPr>
          <p:cNvSpPr>
            <a:spLocks noGrp="1"/>
          </p:cNvSpPr>
          <p:nvPr>
            <p:ph type="title"/>
          </p:nvPr>
        </p:nvSpPr>
        <p:spPr/>
        <p:txBody>
          <a:bodyPr/>
          <a:lstStyle/>
          <a:p>
            <a:r>
              <a:rPr lang="en-AU" dirty="0"/>
              <a:t>Considerations for implementation</a:t>
            </a:r>
          </a:p>
        </p:txBody>
      </p:sp>
      <p:pic>
        <p:nvPicPr>
          <p:cNvPr id="13" name="Picture 12">
            <a:extLst>
              <a:ext uri="{FF2B5EF4-FFF2-40B4-BE49-F238E27FC236}">
                <a16:creationId xmlns:a16="http://schemas.microsoft.com/office/drawing/2014/main" id="{CAF573F0-50BD-D139-7DAB-4E121B8087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280" r="7159" b="7911"/>
          <a:stretch/>
        </p:blipFill>
        <p:spPr>
          <a:xfrm>
            <a:off x="2005381" y="795528"/>
            <a:ext cx="5133238" cy="3702123"/>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3456181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1097700235"/>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2658273489"/>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3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FD7C-4926-49FE-ADEF-E989BFE3D7BD}"/>
              </a:ext>
            </a:extLst>
          </p:cNvPr>
          <p:cNvSpPr>
            <a:spLocks noGrp="1"/>
          </p:cNvSpPr>
          <p:nvPr>
            <p:ph type="title"/>
          </p:nvPr>
        </p:nvSpPr>
        <p:spPr/>
        <p:txBody>
          <a:bodyPr>
            <a:normAutofit fontScale="90000"/>
          </a:bodyPr>
          <a:lstStyle/>
          <a:p>
            <a:r>
              <a:rPr lang="en-US" b="1"/>
              <a:t>Australian Curriculum in Queensland (</a:t>
            </a:r>
            <a:r>
              <a:rPr lang="en-US" b="1" err="1"/>
              <a:t>ACiQ</a:t>
            </a:r>
            <a:r>
              <a:rPr lang="en-US" b="1"/>
              <a:t>)</a:t>
            </a:r>
            <a:br>
              <a:rPr lang="en-US" b="1"/>
            </a:br>
            <a:r>
              <a:rPr lang="en-US" b="1"/>
              <a:t>v9.0 webpages</a:t>
            </a:r>
            <a:endParaRPr lang="en-AU" b="0"/>
          </a:p>
        </p:txBody>
      </p:sp>
      <p:sp>
        <p:nvSpPr>
          <p:cNvPr id="5" name="Content Placeholder 2">
            <a:extLst>
              <a:ext uri="{FF2B5EF4-FFF2-40B4-BE49-F238E27FC236}">
                <a16:creationId xmlns:a16="http://schemas.microsoft.com/office/drawing/2014/main" id="{C046D8BA-61D4-4937-B314-86EC1F248308}"/>
              </a:ext>
            </a:extLst>
          </p:cNvPr>
          <p:cNvSpPr txBox="1">
            <a:spLocks/>
          </p:cNvSpPr>
          <p:nvPr/>
        </p:nvSpPr>
        <p:spPr>
          <a:xfrm>
            <a:off x="327027" y="1131591"/>
            <a:ext cx="3164855" cy="150952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355" rtl="0" eaLnBrk="1" fontAlgn="auto" latinLnBrk="0" hangingPunct="1">
              <a:lnSpc>
                <a:spcPct val="100000"/>
              </a:lnSpc>
              <a:spcBef>
                <a:spcPts val="60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53A5640-BFA4-4BFF-85BA-93E066DDAD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12000" y="1057111"/>
            <a:ext cx="6120000" cy="3168000"/>
          </a:xfrm>
          <a:prstGeom prst="rect">
            <a:avLst/>
          </a:prstGeom>
          <a:ln>
            <a:solidFill>
              <a:schemeClr val="accent1"/>
            </a:solidFill>
          </a:ln>
          <a:effectLst>
            <a:outerShdw blurRad="50800" dist="38100" dir="2700000" algn="tl" rotWithShape="0">
              <a:schemeClr val="accent1">
                <a:alpha val="40000"/>
              </a:schemeClr>
            </a:outerShdw>
          </a:effectLst>
        </p:spPr>
      </p:pic>
      <p:sp>
        <p:nvSpPr>
          <p:cNvPr id="6" name="TextBox 5">
            <a:extLst>
              <a:ext uri="{FF2B5EF4-FFF2-40B4-BE49-F238E27FC236}">
                <a16:creationId xmlns:a16="http://schemas.microsoft.com/office/drawing/2014/main" id="{699A6B4E-0A3A-8640-8DA7-DC19FDFCFE47}"/>
              </a:ext>
            </a:extLst>
          </p:cNvPr>
          <p:cNvSpPr txBox="1"/>
          <p:nvPr/>
        </p:nvSpPr>
        <p:spPr>
          <a:xfrm>
            <a:off x="240262" y="4341977"/>
            <a:ext cx="8119965" cy="246221"/>
          </a:xfrm>
          <a:prstGeom prst="rect">
            <a:avLst/>
          </a:prstGeom>
          <a:noFill/>
        </p:spPr>
        <p:txBody>
          <a:bodyPr wrap="square">
            <a:spAutoFit/>
          </a:bodyPr>
          <a:lstStyle/>
          <a:p>
            <a:r>
              <a:rPr lang="en-US" sz="1000" dirty="0">
                <a:effectLst/>
                <a:latin typeface="Arial" panose="020B0604020202020204" pitchFamily="34" charset="0"/>
                <a:cs typeface="Arial" panose="020B0604020202020204" pitchFamily="34" charset="0"/>
              </a:rPr>
              <a:t>QCAA website </a:t>
            </a:r>
            <a:r>
              <a:rPr lang="en-US" sz="1000" dirty="0">
                <a:effectLst/>
                <a:latin typeface="Arial" panose="020B0604020202020204" pitchFamily="34" charset="0"/>
                <a:cs typeface="Arial" panose="020B0604020202020204" pitchFamily="34" charset="0"/>
                <a:hlinkClick r:id="rId4"/>
              </a:rPr>
              <a:t>www.qcaa.qld.edu.au/p-10/aciq</a:t>
            </a:r>
            <a:r>
              <a:rPr lang="en-US" sz="1000" dirty="0">
                <a:effectLst/>
                <a:latin typeface="Arial" panose="020B0604020202020204" pitchFamily="34" charset="0"/>
                <a:cs typeface="Arial" panose="020B0604020202020204" pitchFamily="34" charset="0"/>
              </a:rPr>
              <a:t> </a:t>
            </a:r>
            <a:endParaRPr lang="en-A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716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48AD-D800-44EE-BCAC-AE6CA9F695D3}"/>
              </a:ext>
            </a:extLst>
          </p:cNvPr>
          <p:cNvSpPr>
            <a:spLocks noGrp="1"/>
          </p:cNvSpPr>
          <p:nvPr>
            <p:ph type="title"/>
          </p:nvPr>
        </p:nvSpPr>
        <p:spPr/>
        <p:txBody>
          <a:bodyPr/>
          <a:lstStyle/>
          <a:p>
            <a:r>
              <a:rPr lang="en-AU" dirty="0"/>
              <a:t>The </a:t>
            </a:r>
            <a:r>
              <a:rPr lang="en-AU" dirty="0" err="1"/>
              <a:t>ACiQ</a:t>
            </a:r>
            <a:r>
              <a:rPr lang="en-AU" dirty="0"/>
              <a:t> v9.0 webpages</a:t>
            </a:r>
          </a:p>
        </p:txBody>
      </p:sp>
      <p:sp>
        <p:nvSpPr>
          <p:cNvPr id="3" name="Content Placeholder 2">
            <a:extLst>
              <a:ext uri="{FF2B5EF4-FFF2-40B4-BE49-F238E27FC236}">
                <a16:creationId xmlns:a16="http://schemas.microsoft.com/office/drawing/2014/main" id="{8AE2ADA3-9764-4BEC-84E8-30C29395A0DC}"/>
              </a:ext>
            </a:extLst>
          </p:cNvPr>
          <p:cNvSpPr>
            <a:spLocks noGrp="1"/>
          </p:cNvSpPr>
          <p:nvPr>
            <p:ph idx="1"/>
          </p:nvPr>
        </p:nvSpPr>
        <p:spPr>
          <a:xfrm>
            <a:off x="327025" y="771550"/>
            <a:ext cx="3361572" cy="3708000"/>
          </a:xfrm>
        </p:spPr>
        <p:txBody>
          <a:bodyPr/>
          <a:lstStyle/>
          <a:p>
            <a:r>
              <a:rPr lang="en-AU" dirty="0"/>
              <a:t>These webpages house advice and resources to support the three dimensions of the Australian Curriculum:</a:t>
            </a:r>
          </a:p>
          <a:p>
            <a:pPr marL="252000" indent="-252000">
              <a:buFont typeface="Arial" panose="020B0604020202020204" pitchFamily="34" charset="0"/>
              <a:buChar char="•"/>
            </a:pPr>
            <a:r>
              <a:rPr lang="en-AU" dirty="0"/>
              <a:t>Learning areas</a:t>
            </a:r>
          </a:p>
          <a:p>
            <a:pPr marL="252000" indent="-252000">
              <a:buFont typeface="Arial" panose="020B0604020202020204" pitchFamily="34" charset="0"/>
              <a:buChar char="•"/>
            </a:pPr>
            <a:r>
              <a:rPr lang="en-AU" dirty="0"/>
              <a:t>General capabilities</a:t>
            </a:r>
          </a:p>
          <a:p>
            <a:pPr marL="252000" indent="-252000">
              <a:buFont typeface="Arial" panose="020B0604020202020204" pitchFamily="34" charset="0"/>
              <a:buChar char="•"/>
            </a:pPr>
            <a:r>
              <a:rPr lang="en-AU" dirty="0"/>
              <a:t>Cross-curriculum priorities.</a:t>
            </a:r>
          </a:p>
          <a:p>
            <a:pPr marL="342884" indent="-342884">
              <a:buFont typeface="Arial" panose="020B0604020202020204" pitchFamily="34" charset="0"/>
              <a:buChar char="•"/>
            </a:pPr>
            <a:endParaRPr lang="en-AU" dirty="0"/>
          </a:p>
        </p:txBody>
      </p:sp>
      <p:pic>
        <p:nvPicPr>
          <p:cNvPr id="5" name="Picture 4">
            <a:extLst>
              <a:ext uri="{FF2B5EF4-FFF2-40B4-BE49-F238E27FC236}">
                <a16:creationId xmlns:a16="http://schemas.microsoft.com/office/drawing/2014/main" id="{6827F3EC-1706-B940-24E6-05AC9A2DBF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5923" y="904900"/>
            <a:ext cx="4991050" cy="2495525"/>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251805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5F4C-BBE5-657F-79DB-13459822D851}"/>
              </a:ext>
            </a:extLst>
          </p:cNvPr>
          <p:cNvSpPr>
            <a:spLocks noGrp="1"/>
          </p:cNvSpPr>
          <p:nvPr>
            <p:ph type="title"/>
          </p:nvPr>
        </p:nvSpPr>
        <p:spPr/>
        <p:txBody>
          <a:bodyPr/>
          <a:lstStyle/>
          <a:p>
            <a:r>
              <a:rPr lang="en-AU">
                <a:latin typeface="Arial"/>
                <a:cs typeface="Arial"/>
              </a:rPr>
              <a:t>Examples of QCAA Resources</a:t>
            </a:r>
            <a:endParaRPr lang="en-US">
              <a:latin typeface="Arial"/>
              <a:cs typeface="Arial"/>
            </a:endParaRPr>
          </a:p>
        </p:txBody>
      </p:sp>
      <p:sp>
        <p:nvSpPr>
          <p:cNvPr id="5" name="Content Placeholder 2">
            <a:extLst>
              <a:ext uri="{FF2B5EF4-FFF2-40B4-BE49-F238E27FC236}">
                <a16:creationId xmlns:a16="http://schemas.microsoft.com/office/drawing/2014/main" id="{4B4A4D21-10FA-D5E4-C047-8D6C11A17E2D}"/>
              </a:ext>
            </a:extLst>
          </p:cNvPr>
          <p:cNvSpPr txBox="1">
            <a:spLocks/>
          </p:cNvSpPr>
          <p:nvPr/>
        </p:nvSpPr>
        <p:spPr>
          <a:xfrm>
            <a:off x="327025" y="980863"/>
            <a:ext cx="6432073" cy="3708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Comparison of AC v8.4 to v9.0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Sequence of achievement standards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Sequence of content descriptions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Achievement standard aligned to content descriptions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4"/>
              </a:rPr>
              <a:t>Prepopulated curriculum and assessment plans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5"/>
              </a:rPr>
              <a:t>Assessment techniques and conditions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5"/>
              </a:rPr>
              <a:t>Standards elaborations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indent="-252000" fontAlgn="auto">
              <a:spcAft>
                <a:spcPts val="0"/>
              </a:spcAft>
              <a:buFont typeface="Arial" panose="020B0604020202020204" pitchFamily="34" charset="0"/>
              <a:buChar char="•"/>
              <a:defRPr/>
            </a:pPr>
            <a:r>
              <a:rPr lang="en-AU" sz="1700" dirty="0">
                <a:solidFill>
                  <a:srgbClr val="000000"/>
                </a:solidFill>
                <a:latin typeface="Arial"/>
                <a:cs typeface="Arial"/>
                <a:hlinkClick r:id="rId6"/>
              </a:rPr>
              <a:t>QCAA P–10 Planning app</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R="0" lvl="0" algn="l" defTabSz="914400" rtl="0" eaLnBrk="1" fontAlgn="auto" latinLnBrk="0" hangingPunct="1">
              <a:lnSpc>
                <a:spcPct val="100000"/>
              </a:lnSpc>
              <a:spcBef>
                <a:spcPts val="600"/>
              </a:spcBef>
              <a:spcAft>
                <a:spcPts val="0"/>
              </a:spcAft>
              <a:buClrTx/>
              <a:buSzTx/>
              <a:tabLst/>
              <a:defRPr/>
            </a:pPr>
            <a:endParaRPr kumimoji="0" lang="en-AU" sz="1900" b="1" i="0" u="none" strike="noStrike" kern="1200" cap="none" spc="0" normalizeH="0" baseline="0" noProof="0" dirty="0">
              <a:ln>
                <a:noFill/>
              </a:ln>
              <a:solidFill>
                <a:srgbClr val="000000"/>
              </a:solidFill>
              <a:effectLst/>
              <a:highlight>
                <a:srgbClr val="FFFF00"/>
              </a:highlight>
              <a:uLnTx/>
              <a:uFillTx/>
              <a:latin typeface="Arial"/>
              <a:ea typeface="+mn-ea"/>
              <a:cs typeface="Arial"/>
            </a:endParaRPr>
          </a:p>
        </p:txBody>
      </p:sp>
    </p:spTree>
    <p:extLst>
      <p:ext uri="{BB962C8B-B14F-4D97-AF65-F5344CB8AC3E}">
        <p14:creationId xmlns:p14="http://schemas.microsoft.com/office/powerpoint/2010/main" val="12026871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9C7B-E1D0-BFAA-9CF8-94626844AE9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E8BEC28-0AE0-FDCD-0EA1-492C863330D1}"/>
              </a:ext>
            </a:extLst>
          </p:cNvPr>
          <p:cNvSpPr>
            <a:spLocks noGrp="1"/>
          </p:cNvSpPr>
          <p:nvPr>
            <p:ph idx="1"/>
          </p:nvPr>
        </p:nvSpPr>
        <p:spPr>
          <a:xfrm>
            <a:off x="327025" y="771550"/>
            <a:ext cx="3377067" cy="3708000"/>
          </a:xfrm>
        </p:spPr>
        <p:txBody>
          <a:bodyPr/>
          <a:lstStyle/>
          <a:p>
            <a:r>
              <a:rPr lang="en-AU" b="1" dirty="0"/>
              <a:t>Learning goal</a:t>
            </a:r>
          </a:p>
          <a:p>
            <a:r>
              <a:rPr lang="en-AU" dirty="0"/>
              <a:t>Understand the implications of changes in the Years 7–10 Australian Curriculum from v8.4 to v9.0: Science for planning. </a:t>
            </a:r>
          </a:p>
        </p:txBody>
      </p:sp>
      <p:sp>
        <p:nvSpPr>
          <p:cNvPr id="5" name="Content Placeholder 4">
            <a:extLst>
              <a:ext uri="{FF2B5EF4-FFF2-40B4-BE49-F238E27FC236}">
                <a16:creationId xmlns:a16="http://schemas.microsoft.com/office/drawing/2014/main" id="{559683B6-DA5D-5AC6-21F3-17BFEB1B9C8C}"/>
              </a:ext>
            </a:extLst>
          </p:cNvPr>
          <p:cNvSpPr>
            <a:spLocks noGrp="1"/>
          </p:cNvSpPr>
          <p:nvPr>
            <p:ph sz="half" idx="4294967295"/>
          </p:nvPr>
        </p:nvSpPr>
        <p:spPr>
          <a:xfrm>
            <a:off x="4637088" y="778331"/>
            <a:ext cx="3731998" cy="3708400"/>
          </a:xfrm>
        </p:spPr>
        <p:txBody>
          <a:bodyPr>
            <a:normAutofit/>
          </a:bodyPr>
          <a:lstStyle/>
          <a:p>
            <a:r>
              <a:rPr lang="en-AU" b="1" dirty="0"/>
              <a:t>Success criteria</a:t>
            </a:r>
          </a:p>
          <a:p>
            <a:r>
              <a:rPr lang="en-AU" dirty="0"/>
              <a:t>You will know you are successful if you:</a:t>
            </a:r>
          </a:p>
          <a:p>
            <a:pPr marL="252000" indent="-2520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the </a:t>
            </a:r>
            <a:r>
              <a:rPr lang="en-AU" b="1" dirty="0">
                <a:effectLst/>
                <a:ea typeface="Calibri" panose="020F0502020204030204" pitchFamily="34" charset="0"/>
              </a:rPr>
              <a:t>intent and structure </a:t>
            </a:r>
            <a:r>
              <a:rPr lang="en-AU" dirty="0">
                <a:effectLst/>
                <a:ea typeface="Calibri" panose="020F0502020204030204" pitchFamily="34" charset="0"/>
              </a:rPr>
              <a:t>of the Years 7–10 </a:t>
            </a:r>
            <a:r>
              <a:rPr lang="en-AU" dirty="0"/>
              <a:t>Australian Curriculum v9.0: Science </a:t>
            </a:r>
            <a:endParaRPr lang="en-AU" dirty="0">
              <a:effectLst/>
              <a:ea typeface="Calibri" panose="020F0502020204030204" pitchFamily="34" charset="0"/>
            </a:endParaRPr>
          </a:p>
          <a:p>
            <a:pPr marL="252000" indent="-2520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r>
              <a:rPr lang="en-AU" dirty="0">
                <a:ea typeface="Calibri" panose="020F0502020204030204" pitchFamily="34" charset="0"/>
              </a:rPr>
              <a:t>in your school.</a:t>
            </a:r>
            <a:endParaRPr lang="en-AU" dirty="0">
              <a:effectLst/>
              <a:ea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C7172F6B-FDA1-C063-68A8-D68DB3A9DE5A}"/>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50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27D1-7DE6-4B7A-BD44-FBD4D9EC3EAA}"/>
              </a:ext>
            </a:extLst>
          </p:cNvPr>
          <p:cNvSpPr>
            <a:spLocks noGrp="1"/>
          </p:cNvSpPr>
          <p:nvPr>
            <p:ph type="title"/>
          </p:nvPr>
        </p:nvSpPr>
        <p:spPr/>
        <p:txBody>
          <a:bodyPr/>
          <a:lstStyle/>
          <a:p>
            <a:r>
              <a:rPr lang="en-AU"/>
              <a:t>Contact</a:t>
            </a:r>
          </a:p>
        </p:txBody>
      </p:sp>
      <p:sp>
        <p:nvSpPr>
          <p:cNvPr id="4" name="Content Placeholder 3">
            <a:extLst>
              <a:ext uri="{FF2B5EF4-FFF2-40B4-BE49-F238E27FC236}">
                <a16:creationId xmlns:a16="http://schemas.microsoft.com/office/drawing/2014/main" id="{BA6ACACE-0745-4D2A-9330-5C26B1590DF9}"/>
              </a:ext>
            </a:extLst>
          </p:cNvPr>
          <p:cNvSpPr>
            <a:spLocks noGrp="1"/>
          </p:cNvSpPr>
          <p:nvPr>
            <p:ph idx="1"/>
          </p:nvPr>
        </p:nvSpPr>
        <p:spPr/>
        <p:txBody>
          <a:bodyPr>
            <a:normAutofit/>
          </a:bodyPr>
          <a:lstStyle/>
          <a:p>
            <a:pPr algn="l" rtl="0" fontAlgn="base"/>
            <a:r>
              <a:rPr lang="en-AU" b="0" i="0" u="none" strike="noStrike">
                <a:solidFill>
                  <a:srgbClr val="000000"/>
                </a:solidFill>
                <a:effectLst/>
                <a:latin typeface="Arial" panose="020B0604020202020204" pitchFamily="34" charset="0"/>
              </a:rPr>
              <a:t>K–10 Curriculum and Assessment Branch</a:t>
            </a:r>
            <a:r>
              <a:rPr lang="en-US" b="0" i="0">
                <a:solidFill>
                  <a:srgbClr val="000000"/>
                </a:solidFill>
                <a:effectLst/>
                <a:latin typeface="Arial" panose="020B0604020202020204" pitchFamily="34" charset="0"/>
              </a:rPr>
              <a:t>​</a:t>
            </a:r>
            <a:br>
              <a:rPr lang="en-US" b="0" i="0">
                <a:solidFill>
                  <a:srgbClr val="000000"/>
                </a:solidFill>
                <a:effectLst/>
                <a:latin typeface="Arial" panose="020B0604020202020204" pitchFamily="34" charset="0"/>
              </a:rPr>
            </a:b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US" b="1" i="0" u="none" strike="noStrike">
                <a:solidFill>
                  <a:srgbClr val="000000"/>
                </a:solidFill>
                <a:effectLst/>
                <a:latin typeface="Arial" panose="020B0604020202020204" pitchFamily="34" charset="0"/>
              </a:rPr>
              <a:t>T  </a:t>
            </a:r>
            <a:r>
              <a:rPr lang="en-AU" b="0" i="0" u="none" strike="noStrike">
                <a:solidFill>
                  <a:srgbClr val="000000"/>
                </a:solidFill>
                <a:effectLst/>
                <a:latin typeface="Arial" panose="020B0604020202020204" pitchFamily="34" charset="0"/>
              </a:rPr>
              <a:t>+61 7</a:t>
            </a:r>
            <a:r>
              <a:rPr lang="en-US" b="0" i="0" u="none" strike="noStrike">
                <a:solidFill>
                  <a:srgbClr val="000000"/>
                </a:solidFill>
                <a:effectLst/>
                <a:latin typeface="Arial" panose="020B0604020202020204" pitchFamily="34" charset="0"/>
              </a:rPr>
              <a:t> </a:t>
            </a:r>
            <a:r>
              <a:rPr lang="en-AU">
                <a:solidFill>
                  <a:srgbClr val="000000"/>
                </a:solidFill>
              </a:rPr>
              <a:t>3120 6102</a:t>
            </a:r>
          </a:p>
          <a:p>
            <a:pPr algn="l" rtl="0" fontAlgn="base"/>
            <a:r>
              <a:rPr lang="en-US" b="1" i="0" u="none" strike="noStrike">
                <a:solidFill>
                  <a:srgbClr val="000000"/>
                </a:solidFill>
                <a:effectLst/>
                <a:latin typeface="Arial" panose="020B0604020202020204" pitchFamily="34" charset="0"/>
              </a:rPr>
              <a:t>E  </a:t>
            </a:r>
            <a:r>
              <a:rPr lang="en-AU">
                <a:hlinkClick r:id="rId3"/>
              </a:rPr>
              <a:t>australiancurriculum@qcaa.qld.edu.au</a:t>
            </a:r>
            <a:r>
              <a:rPr lang="en-AU"/>
              <a:t> </a:t>
            </a:r>
          </a:p>
          <a:p>
            <a:pPr algn="l" rtl="0" fontAlgn="base"/>
            <a:r>
              <a:rPr lang="en-US" b="1" i="0" u="none" strike="noStrike">
                <a:solidFill>
                  <a:srgbClr val="000000"/>
                </a:solidFill>
                <a:effectLst/>
                <a:latin typeface="Arial" panose="020B0604020202020204" pitchFamily="34" charset="0"/>
              </a:rPr>
              <a:t>W </a:t>
            </a:r>
            <a:r>
              <a:rPr lang="en-US" b="0" i="0" u="sng" strike="noStrike">
                <a:solidFill>
                  <a:srgbClr val="0000FF"/>
                </a:solidFill>
                <a:effectLst/>
                <a:latin typeface="Arial" panose="020B0604020202020204" pitchFamily="34" charset="0"/>
                <a:hlinkClick r:id="rId4"/>
              </a:rPr>
              <a:t>www.qcaa.qld.edu.au</a:t>
            </a:r>
            <a:endParaRPr lang="en-US" b="0" i="0" u="sng" strike="noStrike">
              <a:solidFill>
                <a:srgbClr val="0000FF"/>
              </a:solidFill>
              <a:effectLst/>
              <a:latin typeface="Arial" panose="020B0604020202020204" pitchFamily="34" charset="0"/>
            </a:endParaRPr>
          </a:p>
          <a:p>
            <a:pPr algn="l" rtl="0" fontAlgn="base"/>
            <a:endParaRPr lang="en-US" u="sng">
              <a:solidFill>
                <a:srgbClr val="0000FF"/>
              </a:solidFill>
            </a:endParaRPr>
          </a:p>
          <a:p>
            <a:pPr algn="l" rtl="0" fontAlgn="base"/>
            <a:endParaRPr lang="en-AU" b="0" i="0">
              <a:solidFill>
                <a:srgbClr val="000000"/>
              </a:solidFill>
              <a:effectLst/>
              <a:latin typeface="Segoe UI" panose="020B0502040204020203" pitchFamily="34" charset="0"/>
            </a:endParaRPr>
          </a:p>
          <a:p>
            <a:endParaRPr lang="en-AU"/>
          </a:p>
        </p:txBody>
      </p:sp>
    </p:spTree>
    <p:extLst>
      <p:ext uri="{BB962C8B-B14F-4D97-AF65-F5344CB8AC3E}">
        <p14:creationId xmlns:p14="http://schemas.microsoft.com/office/powerpoint/2010/main" val="369705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6A593-7FD5-4078-97A8-9F8FE76783A1}"/>
              </a:ext>
            </a:extLst>
          </p:cNvPr>
          <p:cNvSpPr>
            <a:spLocks noGrp="1"/>
          </p:cNvSpPr>
          <p:nvPr>
            <p:ph type="title"/>
          </p:nvPr>
        </p:nvSpPr>
        <p:spPr/>
        <p:txBody>
          <a:bodyPr vert="horz" lIns="0" tIns="0" rIns="0" bIns="0" rtlCol="0" anchor="t" anchorCtr="0">
            <a:normAutofit/>
          </a:bodyPr>
          <a:lstStyle/>
          <a:p>
            <a:r>
              <a:rPr lang="en-AU"/>
              <a:t>References</a:t>
            </a:r>
          </a:p>
        </p:txBody>
      </p:sp>
      <p:sp>
        <p:nvSpPr>
          <p:cNvPr id="5" name="Content Placeholder 4">
            <a:extLst>
              <a:ext uri="{FF2B5EF4-FFF2-40B4-BE49-F238E27FC236}">
                <a16:creationId xmlns:a16="http://schemas.microsoft.com/office/drawing/2014/main" id="{2522673D-1299-4913-B1C0-BE13247782DA}"/>
              </a:ext>
            </a:extLst>
          </p:cNvPr>
          <p:cNvSpPr>
            <a:spLocks noGrp="1"/>
          </p:cNvSpPr>
          <p:nvPr>
            <p:ph idx="1"/>
          </p:nvPr>
        </p:nvSpPr>
        <p:spPr/>
        <p:txBody>
          <a:bodyPr vert="horz" lIns="0" tIns="0" rIns="0" bIns="0" rtlCol="0">
            <a:normAutofit/>
          </a:bodyPr>
          <a:lstStyle/>
          <a:p>
            <a:pPr>
              <a:lnSpc>
                <a:spcPct val="90000"/>
              </a:lnSpc>
            </a:pPr>
            <a:r>
              <a:rPr lang="en-US" sz="1200" dirty="0"/>
              <a:t>Australian Curriculum, Assessment and reporting Authority 2013, </a:t>
            </a:r>
            <a:r>
              <a:rPr lang="en-US" sz="1200" i="1" dirty="0"/>
              <a:t>The Shape of the Australian Curriculum Version 4.0</a:t>
            </a:r>
            <a:r>
              <a:rPr lang="en-US" sz="1200" dirty="0"/>
              <a:t>, </a:t>
            </a:r>
            <a:r>
              <a:rPr lang="en-US" sz="1200" dirty="0">
                <a:hlinkClick r:id="rId3"/>
              </a:rPr>
              <a:t>www.docs.acara.edu.au/resources/The_Shape_of_the_Australian_Curriculum_v4.pdf</a:t>
            </a:r>
            <a:r>
              <a:rPr lang="en-US" sz="1200" dirty="0"/>
              <a:t>.</a:t>
            </a:r>
          </a:p>
          <a:p>
            <a:pPr>
              <a:lnSpc>
                <a:spcPct val="90000"/>
              </a:lnSpc>
            </a:pPr>
            <a:endParaRPr lang="en-AU" sz="1100" dirty="0"/>
          </a:p>
          <a:p>
            <a:pPr>
              <a:lnSpc>
                <a:spcPct val="90000"/>
              </a:lnSpc>
            </a:pPr>
            <a:endParaRPr lang="en-US" sz="1200" dirty="0"/>
          </a:p>
          <a:p>
            <a:pPr>
              <a:lnSpc>
                <a:spcPct val="90000"/>
              </a:lnSpc>
            </a:pPr>
            <a:endParaRPr lang="en-US" sz="1200" dirty="0"/>
          </a:p>
        </p:txBody>
      </p:sp>
    </p:spTree>
    <p:extLst>
      <p:ext uri="{BB962C8B-B14F-4D97-AF65-F5344CB8AC3E}">
        <p14:creationId xmlns:p14="http://schemas.microsoft.com/office/powerpoint/2010/main" val="406176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200" dirty="0"/>
              <a:t>Third-party copyright material, and QCAA material not covered by the CC BY </a:t>
            </a:r>
            <a:r>
              <a:rPr lang="en-US" sz="1200" dirty="0" err="1"/>
              <a:t>licence</a:t>
            </a:r>
            <a:r>
              <a:rPr lang="en-US" sz="1200" dirty="0"/>
              <a:t> is listed below:</a:t>
            </a:r>
          </a:p>
          <a:p>
            <a:pPr marL="288000" indent="-288000" fontAlgn="auto">
              <a:spcAft>
                <a:spcPts val="0"/>
              </a:spcAft>
              <a:buFont typeface="+mj-lt"/>
              <a:buAutoNum type="arabicPeriod"/>
            </a:pPr>
            <a:r>
              <a:rPr lang="en-US" sz="12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fontAlgn="auto">
              <a:spcAft>
                <a:spcPts val="0"/>
              </a:spcAft>
              <a:buFont typeface="+mj-lt"/>
              <a:buAutoNum type="arabicPeriod"/>
            </a:pPr>
            <a:r>
              <a:rPr lang="en-AU" sz="1200" dirty="0">
                <a:solidFill>
                  <a:srgbClr val="111111"/>
                </a:solidFill>
                <a:ea typeface="Times New Roman" panose="02020603050405020304" pitchFamily="18" charset="0"/>
              </a:rPr>
              <a:t>Unless otherwise indicated, material from Australian Curriculum is © ACARA 2010–present, licensed </a:t>
            </a:r>
            <a:r>
              <a:rPr lang="en-AU" sz="1200" u="sng" dirty="0">
                <a:solidFill>
                  <a:srgbClr val="2D7FF9"/>
                </a:solidFill>
                <a:ea typeface="Times New Roman" panose="02020603050405020304" pitchFamily="18" charset="0"/>
                <a:hlinkClick r:id="rId3"/>
              </a:rPr>
              <a:t>CC BY 4.0</a:t>
            </a:r>
            <a:r>
              <a:rPr lang="en-AU" sz="1200" dirty="0">
                <a:solidFill>
                  <a:srgbClr val="111111"/>
                </a:solidFill>
                <a:ea typeface="Times New Roman" panose="02020603050405020304" pitchFamily="18" charset="0"/>
              </a:rPr>
              <a:t>. For the latest information and additional terms of use, see the </a:t>
            </a:r>
            <a:r>
              <a:rPr lang="en-AU" sz="1200" u="sng" dirty="0">
                <a:solidFill>
                  <a:srgbClr val="2D7FF9"/>
                </a:solidFill>
                <a:ea typeface="Times New Roman" panose="02020603050405020304" pitchFamily="18" charset="0"/>
                <a:hlinkClick r:id="rId4"/>
              </a:rPr>
              <a:t>Australian Curriculum website</a:t>
            </a:r>
            <a:r>
              <a:rPr lang="en-AU" sz="1200" dirty="0">
                <a:solidFill>
                  <a:srgbClr val="111111"/>
                </a:solidFill>
                <a:ea typeface="Times New Roman" panose="02020603050405020304" pitchFamily="18" charset="0"/>
              </a:rPr>
              <a:t> and its </a:t>
            </a:r>
            <a:r>
              <a:rPr lang="en-AU" sz="1200" u="sng" dirty="0">
                <a:solidFill>
                  <a:srgbClr val="2D7FF9"/>
                </a:solidFill>
                <a:ea typeface="Times New Roman" panose="02020603050405020304" pitchFamily="18" charset="0"/>
                <a:hlinkClick r:id="rId5"/>
              </a:rPr>
              <a:t>copyright notice</a:t>
            </a:r>
            <a:r>
              <a:rPr lang="en-US" sz="1200" dirty="0"/>
              <a:t>.</a:t>
            </a:r>
          </a:p>
          <a:p>
            <a:pPr marL="288000" indent="-288000" fontAlgn="auto">
              <a:spcAft>
                <a:spcPts val="0"/>
              </a:spcAft>
              <a:buFont typeface="+mj-lt"/>
              <a:buAutoNum type="arabicPeriod"/>
            </a:pPr>
            <a:r>
              <a:rPr lang="en-US" sz="1200" dirty="0"/>
              <a:t>Acknowledgment of Country artwork (2023) ‘Growth through Learning’ by </a:t>
            </a:r>
            <a:r>
              <a:rPr lang="en-US" sz="1200" dirty="0" err="1"/>
              <a:t>Chern’ee</a:t>
            </a:r>
            <a:r>
              <a:rPr lang="en-US" sz="1200" dirty="0"/>
              <a:t>, Brooke and Jesse Sutton, </a:t>
            </a:r>
            <a:r>
              <a:rPr lang="en-US" sz="1200" dirty="0" err="1"/>
              <a:t>Kalkadoon</a:t>
            </a:r>
            <a:r>
              <a:rPr lang="en-US" sz="1200" dirty="0"/>
              <a:t>. </a:t>
            </a:r>
            <a:r>
              <a:rPr lang="en-US" sz="1200" dirty="0">
                <a:hlinkClick r:id="rId6"/>
              </a:rPr>
              <a:t>www.cherneesutton.com.au</a:t>
            </a:r>
            <a:r>
              <a:rPr lang="en-US" sz="1200" dirty="0"/>
              <a:t> </a:t>
            </a:r>
          </a:p>
          <a:p>
            <a:pPr marL="288000" indent="-288000" fontAlgn="auto">
              <a:spcAft>
                <a:spcPts val="0"/>
              </a:spcAft>
              <a:buFont typeface="+mj-lt"/>
              <a:buAutoNum type="arabicPeriod"/>
            </a:pPr>
            <a:r>
              <a:rPr lang="en-US" sz="1200" dirty="0"/>
              <a:t>Student and staff images have been used with permission.</a:t>
            </a:r>
          </a:p>
          <a:p>
            <a:pPr marL="288000" indent="-288000" fontAlgn="auto">
              <a:spcAft>
                <a:spcPts val="0"/>
              </a:spcAft>
              <a:buFont typeface="+mj-lt"/>
              <a:buAutoNum type="arabicPeriod"/>
            </a:pPr>
            <a:r>
              <a:rPr lang="en-US" sz="1200" dirty="0">
                <a:effectLst/>
              </a:rPr>
              <a:t>The three-dimensional curriculum diagram and glossary are 'Excluded Material' used under the terms of the Australian Curriculum and its copyright notice and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200" dirty="0" err="1">
                <a:effectLst/>
              </a:rPr>
              <a:t>organisation</a:t>
            </a:r>
            <a:r>
              <a:rPr lang="en-US" sz="1200" dirty="0">
                <a:effectLst/>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200" dirty="0" err="1">
                <a:effectLst/>
              </a:rPr>
              <a:t>licence</a:t>
            </a:r>
            <a:r>
              <a:rPr lang="en-US" sz="1200" dirty="0">
                <a:effectLst/>
              </a:rPr>
              <a:t> any of these materials to others. Apart from any uses permitted under the </a:t>
            </a:r>
            <a:r>
              <a:rPr lang="en-US" sz="1200" i="1" dirty="0">
                <a:effectLst/>
              </a:rPr>
              <a:t>Copyright Act 1968 </a:t>
            </a:r>
            <a:r>
              <a:rPr lang="en-US" sz="1200" dirty="0">
                <a:effectLst/>
              </a:rPr>
              <a:t>(</a:t>
            </a:r>
            <a:r>
              <a:rPr lang="en-US" sz="1200" dirty="0" err="1">
                <a:effectLst/>
              </a:rPr>
              <a:t>Cth</a:t>
            </a:r>
            <a:r>
              <a:rPr lang="en-US" sz="1200" dirty="0">
                <a:effectLst/>
              </a:rPr>
              <a:t>), and those explicitly granted above, all other rights are reserved by ACARA. If you want to use such material in a manner </a:t>
            </a:r>
            <a:endParaRPr lang="en-US" sz="1200" dirty="0"/>
          </a:p>
        </p:txBody>
      </p:sp>
    </p:spTree>
    <p:extLst>
      <p:ext uri="{BB962C8B-B14F-4D97-AF65-F5344CB8AC3E}">
        <p14:creationId xmlns:p14="http://schemas.microsoft.com/office/powerpoint/2010/main" val="76149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a:p>
          <a:p>
            <a:pPr>
              <a:lnSpc>
                <a:spcPct val="110000"/>
              </a:lnSpc>
              <a:spcBef>
                <a:spcPts val="0"/>
              </a:spcBef>
              <a:spcAft>
                <a:spcPts val="0"/>
              </a:spcAft>
            </a:pPr>
            <a:r>
              <a:rPr lang="en-US" sz="1200"/>
              <a:t>                </a:t>
            </a:r>
            <a:r>
              <a:rPr lang="en-US"/>
              <a:t>© State of Queensland (QCAA) </a:t>
            </a:r>
            <a:r>
              <a:rPr lang="en-AU"/>
              <a:t>2024</a:t>
            </a:r>
          </a:p>
          <a:p>
            <a:pPr>
              <a:lnSpc>
                <a:spcPct val="110000"/>
              </a:lnSpc>
            </a:pPr>
            <a:r>
              <a:rPr lang="en-AU" b="1" spc="-20"/>
              <a:t>Licence</a:t>
            </a:r>
            <a:r>
              <a:rPr lang="en-AU" spc="-20"/>
              <a:t>: </a:t>
            </a:r>
            <a:r>
              <a:rPr lang="en-AU" spc="-20">
                <a:hlinkClick r:id="rId3"/>
              </a:rPr>
              <a:t>https://creativecommons.org/licenses/by/4.0</a:t>
            </a:r>
            <a:r>
              <a:rPr lang="en-AU" spc="-20"/>
              <a:t> </a:t>
            </a:r>
            <a:r>
              <a:rPr lang="en-AU" b="1" spc="-20">
                <a:solidFill>
                  <a:schemeClr val="tx2">
                    <a:lumMod val="50000"/>
                    <a:lumOff val="50000"/>
                  </a:schemeClr>
                </a:solidFill>
              </a:rPr>
              <a:t>|</a:t>
            </a:r>
            <a:r>
              <a:rPr lang="en-AU" spc="-20"/>
              <a:t> </a:t>
            </a:r>
            <a:r>
              <a:rPr lang="en-AU" b="1" spc="-20"/>
              <a:t>Copyright notice:</a:t>
            </a:r>
            <a:r>
              <a:rPr lang="en-AU" spc="-20"/>
              <a:t> </a:t>
            </a:r>
            <a:r>
              <a:rPr lang="en-AU" spc="-20">
                <a:hlinkClick r:id="rId4"/>
              </a:rPr>
              <a:t>www.qcaa.qld.edu.au/copyright</a:t>
            </a:r>
            <a:r>
              <a:rPr lang="en-AU" spc="-20"/>
              <a:t> — lists the full terms and conditions, which specify certain exceptions to the licence. </a:t>
            </a:r>
            <a:r>
              <a:rPr lang="en-AU" b="1" spc="-20">
                <a:solidFill>
                  <a:schemeClr val="tx2">
                    <a:lumMod val="50000"/>
                    <a:lumOff val="50000"/>
                  </a:schemeClr>
                </a:solidFill>
              </a:rPr>
              <a:t>|</a:t>
            </a:r>
            <a:r>
              <a:rPr lang="en-AU" spc="-20"/>
              <a:t> </a:t>
            </a:r>
            <a:br>
              <a:rPr lang="en-AU" spc="-20"/>
            </a:br>
            <a:r>
              <a:rPr lang="en-US" b="1"/>
              <a:t>Attribution</a:t>
            </a:r>
            <a:r>
              <a:rPr lang="en-US"/>
              <a:t>: ©</a:t>
            </a:r>
            <a:r>
              <a:rPr lang="en-AU"/>
              <a:t> </a:t>
            </a:r>
            <a:r>
              <a:rPr lang="en-US"/>
              <a:t>State</a:t>
            </a:r>
            <a:r>
              <a:rPr lang="en-AU"/>
              <a:t> </a:t>
            </a:r>
            <a:r>
              <a:rPr lang="en-US"/>
              <a:t>of</a:t>
            </a:r>
            <a:r>
              <a:rPr lang="en-AU"/>
              <a:t> </a:t>
            </a:r>
            <a:r>
              <a:rPr lang="en-US"/>
              <a:t>Queensland</a:t>
            </a:r>
            <a:r>
              <a:rPr lang="en-AU"/>
              <a:t> </a:t>
            </a:r>
            <a:r>
              <a:rPr lang="en-US"/>
              <a:t>(QCAA)</a:t>
            </a:r>
            <a:r>
              <a:rPr lang="en-AU"/>
              <a:t> 2024 </a:t>
            </a:r>
            <a:r>
              <a:rPr lang="en-AU" spc="-20">
                <a:hlinkClick r:id="rId4"/>
              </a:rPr>
              <a:t>www.qcaa.qld.edu.au/copyright</a:t>
            </a:r>
            <a:r>
              <a:rPr lang="en-AU" spc="-20"/>
              <a:t>.</a:t>
            </a:r>
            <a:endParaRPr lang="en-AU"/>
          </a:p>
          <a:p>
            <a:pPr>
              <a:lnSpc>
                <a:spcPct val="110000"/>
              </a:lnSpc>
            </a:pPr>
            <a:r>
              <a:rPr lang="en-US"/>
              <a:t>Other copyright material in this presentation is listed on the previous slide/s. </a:t>
            </a:r>
          </a:p>
          <a:p>
            <a:endParaRPr lang="en-AU"/>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29867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0309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1394823962"/>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13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3" name="Rectangle 2">
            <a:extLst>
              <a:ext uri="{FF2B5EF4-FFF2-40B4-BE49-F238E27FC236}">
                <a16:creationId xmlns:a16="http://schemas.microsoft.com/office/drawing/2014/main" id="{E813D788-BD0B-9E31-6AA0-F544D49A1CC2}"/>
              </a:ext>
            </a:extLst>
          </p:cNvPr>
          <p:cNvSpPr/>
          <p:nvPr/>
        </p:nvSpPr>
        <p:spPr>
          <a:xfrm rot="21244044">
            <a:off x="2297655" y="1943176"/>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4943235" y="1064910"/>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214457"/>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447489" y="3457655"/>
            <a:ext cx="2120602" cy="9447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50E5D66F-3967-56F8-5728-6A94BD8EC531}"/>
              </a:ext>
            </a:extLst>
          </p:cNvPr>
          <p:cNvSpPr/>
          <p:nvPr/>
        </p:nvSpPr>
        <p:spPr>
          <a:xfrm>
            <a:off x="1527248" y="1999023"/>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5DA40FCE-C9B5-897B-B894-4DDBB2214FE7}"/>
              </a:ext>
            </a:extLst>
          </p:cNvPr>
          <p:cNvSpPr/>
          <p:nvPr/>
        </p:nvSpPr>
        <p:spPr>
          <a:xfrm rot="19400662">
            <a:off x="5110812" y="3282643"/>
            <a:ext cx="602711" cy="78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2915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Science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4941623" y="1069396"/>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343466" y="1228884"/>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418306" y="3538467"/>
            <a:ext cx="2198443" cy="8639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ED0BC71-AC4E-C9C6-C076-D3250C707A98}"/>
              </a:ext>
            </a:extLst>
          </p:cNvPr>
          <p:cNvSpPr/>
          <p:nvPr/>
        </p:nvSpPr>
        <p:spPr>
          <a:xfrm rot="19400662">
            <a:off x="5117518" y="3293933"/>
            <a:ext cx="601573" cy="788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9246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4946544" y="1069908"/>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71727" y="1207543"/>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2810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Tree>
    <p:extLst>
      <p:ext uri="{BB962C8B-B14F-4D97-AF65-F5344CB8AC3E}">
        <p14:creationId xmlns:p14="http://schemas.microsoft.com/office/powerpoint/2010/main" val="1599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1684_Y7–10_Familiarisation_planning_workshop_template_v3_cm.potx" id="{60FF5332-8511-47B0-81C6-3409DC4D7437}" vid="{7D32B66A-ED13-464C-B695-51607D533E66}"/>
    </a:ext>
  </a:extLst>
</a:theme>
</file>

<file path=ppt/theme/theme2.xml><?xml version="1.0" encoding="utf-8"?>
<a:theme xmlns:a="http://schemas.openxmlformats.org/drawingml/2006/main" name="6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7B0AAC2-9F9E-41BA-95B9-1C6B9321096A}" vid="{3198966D-D251-4B79-BF5B-B5F5A0336ADF}"/>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SharedWithUsers xmlns="70d7b946-3027-4b33-9e00-b894cda58cf9">
      <UserInfo>
        <DisplayName>Virginia Ayliffe</DisplayName>
        <AccountId>26</AccountId>
        <AccountType/>
      </UserInfo>
      <UserInfo>
        <DisplayName>Kathryn Tully</DisplayName>
        <AccountId>20</AccountId>
        <AccountType/>
      </UserInfo>
      <UserInfo>
        <DisplayName>Amandine Coquiere</DisplayName>
        <AccountId>12</AccountId>
        <AccountType/>
      </UserInfo>
      <UserInfo>
        <DisplayName>Lucy Flook</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A5DEBD03-5E9C-40A0-804B-944DDB9E62A1}">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1aeb0db8-a023-4f83-a675-fc900e5c4eb0"/>
    <ds:schemaRef ds:uri="70d7b946-3027-4b33-9e00-b894cda58cf9"/>
    <ds:schemaRef ds:uri="http://www.w3.org/XML/1998/namespace"/>
    <ds:schemaRef ds:uri="http://purl.org/dc/dcmitype/"/>
  </ds:schemaRefs>
</ds:datastoreItem>
</file>

<file path=customXml/itemProps2.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3.xml><?xml version="1.0" encoding="utf-8"?>
<ds:datastoreItem xmlns:ds="http://schemas.openxmlformats.org/officeDocument/2006/customXml" ds:itemID="{CD8A7CB8-9B1D-493F-B40A-427C8C56B18C}">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30EB03FA-64B5-490B-A173-1B58C836D18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3357</TotalTime>
  <Words>5811</Words>
  <Application>Microsoft Office PowerPoint</Application>
  <PresentationFormat>On-screen Show (16:9)</PresentationFormat>
  <Paragraphs>578</Paragraphs>
  <Slides>48</Slides>
  <Notes>48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Arial</vt:lpstr>
      <vt:lpstr>Calibri</vt:lpstr>
      <vt:lpstr>Segoe UI</vt:lpstr>
      <vt:lpstr>Symbol</vt:lpstr>
      <vt:lpstr>System Font Regular</vt:lpstr>
      <vt:lpstr>Times New Roman</vt:lpstr>
      <vt:lpstr>Wingdings</vt:lpstr>
      <vt:lpstr>QCAA title slides</vt:lpstr>
      <vt:lpstr>6_QCAA content</vt:lpstr>
      <vt:lpstr>Familiarisation and planning</vt:lpstr>
      <vt:lpstr>Acknowledgment of Country</vt:lpstr>
      <vt:lpstr>PowerPoint Presentation</vt:lpstr>
      <vt:lpstr>Outline</vt:lpstr>
      <vt:lpstr>Outline</vt:lpstr>
      <vt:lpstr>The three-dimensional Australian Curriculum</vt:lpstr>
      <vt:lpstr>Science in the three-dimensional Australian Curriculum</vt:lpstr>
      <vt:lpstr>The three-dimensional Australian Curriculum</vt:lpstr>
      <vt:lpstr>The three-dimensional Australian Curriculum</vt:lpstr>
      <vt:lpstr>Organisation of Science and changes </vt:lpstr>
      <vt:lpstr>Organisation of Science and changes</vt:lpstr>
      <vt:lpstr>Organisation of Science and changes </vt:lpstr>
      <vt:lpstr>Outline</vt:lpstr>
      <vt:lpstr>Organisation of Science</vt:lpstr>
      <vt:lpstr>Organisation of Science</vt:lpstr>
      <vt:lpstr>Structure of Science: Strands and sub-strands</vt:lpstr>
      <vt:lpstr>Example of strand integration in Year 7</vt:lpstr>
      <vt:lpstr>Organisation of Science</vt:lpstr>
      <vt:lpstr>Key considerations</vt:lpstr>
      <vt:lpstr>Key connections</vt:lpstr>
      <vt:lpstr>General capabilities advice and resources</vt:lpstr>
      <vt:lpstr>Cross-curriculum priorities advice and resources</vt:lpstr>
      <vt:lpstr>Outline</vt:lpstr>
      <vt:lpstr>Organisation of Science</vt:lpstr>
      <vt:lpstr>Science: Achievement standard structure</vt:lpstr>
      <vt:lpstr>Science: Achievement standard structure</vt:lpstr>
      <vt:lpstr>Science: Achievement standard structure</vt:lpstr>
      <vt:lpstr>Achievement standard comparison: Year 9</vt:lpstr>
      <vt:lpstr>Science: Achievement standard structure</vt:lpstr>
      <vt:lpstr>Organisation of Science</vt:lpstr>
      <vt:lpstr>Comparison of AC v8.4 to v9.0 documents</vt:lpstr>
      <vt:lpstr>Changes in content descriptions</vt:lpstr>
      <vt:lpstr>Same/refined content</vt:lpstr>
      <vt:lpstr>Same/refined content</vt:lpstr>
      <vt:lpstr>Removed content</vt:lpstr>
      <vt:lpstr>New content</vt:lpstr>
      <vt:lpstr>Moved content</vt:lpstr>
      <vt:lpstr>Considerations for implementation</vt:lpstr>
      <vt:lpstr>Outline</vt:lpstr>
      <vt:lpstr>Australian Curriculum in Queensland (ACiQ) v9.0 webpages</vt:lpstr>
      <vt:lpstr>The ACiQ v9.0 webpages</vt:lpstr>
      <vt:lpstr>Examples of QCAA Resources</vt:lpstr>
      <vt:lpstr>PowerPoint Presentation</vt:lpstr>
      <vt:lpstr>Contact</vt:lpstr>
      <vt:lpstr>References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background slide colours</dc:title>
  <dc:creator>CMED</dc:creator>
  <cp:lastModifiedBy>James Wilson</cp:lastModifiedBy>
  <cp:revision>113</cp:revision>
  <cp:lastPrinted>2024-06-19T00:04:26Z</cp:lastPrinted>
  <dcterms:created xsi:type="dcterms:W3CDTF">2023-01-02T22:35:45Z</dcterms:created>
  <dcterms:modified xsi:type="dcterms:W3CDTF">2024-09-19T03:14:05Z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