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244" r:id="rId6"/>
  </p:sldMasterIdLst>
  <p:notesMasterIdLst>
    <p:notesMasterId r:id="rId65"/>
  </p:notesMasterIdLst>
  <p:handoutMasterIdLst>
    <p:handoutMasterId r:id="rId66"/>
  </p:handoutMasterIdLst>
  <p:sldIdLst>
    <p:sldId id="3248" r:id="rId7"/>
    <p:sldId id="320" r:id="rId8"/>
    <p:sldId id="4056" r:id="rId9"/>
    <p:sldId id="3480" r:id="rId10"/>
    <p:sldId id="3995" r:id="rId11"/>
    <p:sldId id="3596" r:id="rId12"/>
    <p:sldId id="3598" r:id="rId13"/>
    <p:sldId id="3599" r:id="rId14"/>
    <p:sldId id="3600" r:id="rId15"/>
    <p:sldId id="3622" r:id="rId16"/>
    <p:sldId id="3621" r:id="rId17"/>
    <p:sldId id="3623" r:id="rId18"/>
    <p:sldId id="4003" r:id="rId19"/>
    <p:sldId id="3440" r:id="rId20"/>
    <p:sldId id="3441" r:id="rId21"/>
    <p:sldId id="2571" r:id="rId22"/>
    <p:sldId id="3992" r:id="rId23"/>
    <p:sldId id="3991" r:id="rId24"/>
    <p:sldId id="2572" r:id="rId25"/>
    <p:sldId id="3993" r:id="rId26"/>
    <p:sldId id="3994" r:id="rId27"/>
    <p:sldId id="4004" r:id="rId28"/>
    <p:sldId id="3996" r:id="rId29"/>
    <p:sldId id="3442" r:id="rId30"/>
    <p:sldId id="3977" r:id="rId31"/>
    <p:sldId id="3315" r:id="rId32"/>
    <p:sldId id="3316" r:id="rId33"/>
    <p:sldId id="3322" r:id="rId34"/>
    <p:sldId id="4026" r:id="rId35"/>
    <p:sldId id="3663" r:id="rId36"/>
    <p:sldId id="3328" r:id="rId37"/>
    <p:sldId id="4028" r:id="rId38"/>
    <p:sldId id="4029" r:id="rId39"/>
    <p:sldId id="4062" r:id="rId40"/>
    <p:sldId id="4000" r:id="rId41"/>
    <p:sldId id="3997" r:id="rId42"/>
    <p:sldId id="3481" r:id="rId43"/>
    <p:sldId id="3289" r:id="rId44"/>
    <p:sldId id="4054" r:id="rId45"/>
    <p:sldId id="4051" r:id="rId46"/>
    <p:sldId id="3473" r:id="rId47"/>
    <p:sldId id="3006" r:id="rId48"/>
    <p:sldId id="4038" r:id="rId49"/>
    <p:sldId id="4055" r:id="rId50"/>
    <p:sldId id="4040" r:id="rId51"/>
    <p:sldId id="4041" r:id="rId52"/>
    <p:sldId id="4042" r:id="rId53"/>
    <p:sldId id="4044" r:id="rId54"/>
    <p:sldId id="3998" r:id="rId55"/>
    <p:sldId id="4063" r:id="rId56"/>
    <p:sldId id="4064" r:id="rId57"/>
    <p:sldId id="3587" r:id="rId58"/>
    <p:sldId id="4057" r:id="rId59"/>
    <p:sldId id="3456" r:id="rId60"/>
    <p:sldId id="4058" r:id="rId61"/>
    <p:sldId id="4059" r:id="rId62"/>
    <p:sldId id="4060" r:id="rId63"/>
    <p:sldId id="4061" r:id="rId64"/>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B2CBCC4C-97F8-B3DC-092B-B7F81086C02C}" name="Abigail Twyman" initials="AT" userId="S::Abigail.Twyman@qcaa.qld.edu.au::1ea4a562-6aa1-4c73-b697-9a4558e9d5ca"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2C53ADF-F7EE-AD0B-FB86-2327D8D1A3B3}" name="Bonnie Becker" initials="BB" userId="S::Bonnie.Becker@qcaa.qld.edu.au::100c094b-2a68-4ca6-b126-19655934ac00" providerId="AD"/>
  <p188:author id="{30EB34E2-8CB2-2D3A-A024-E53E92FE93A1}" name="Lindsay Williams" initials="LW" userId="56182f69db810768" providerId="Windows Live"/>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3"/>
    <a:srgbClr val="00B5D1"/>
    <a:srgbClr val="D6E9E3"/>
    <a:srgbClr val="007852"/>
    <a:srgbClr val="99CC33"/>
    <a:srgbClr val="21578A"/>
    <a:srgbClr val="FF66FF"/>
    <a:srgbClr val="90ABC4"/>
    <a:srgbClr val="FFFF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71093" autoAdjust="0"/>
  </p:normalViewPr>
  <p:slideViewPr>
    <p:cSldViewPr snapToGrid="0">
      <p:cViewPr varScale="1">
        <p:scale>
          <a:sx n="107" d="100"/>
          <a:sy n="107" d="100"/>
        </p:scale>
        <p:origin x="1560" y="96"/>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Mathematics</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Introduction to Australian Curriculum v9.0: Mathematics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accent2">
              <a:lumMod val="20000"/>
              <a:lumOff val="80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5"/>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accent2">
              <a:lumMod val="40000"/>
              <a:lumOff val="60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Mathematics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Mathematics </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a:solidFill>
          <a:schemeClr val="accent1"/>
        </a:solidFill>
        <a:ln>
          <a:noFill/>
        </a:ln>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8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8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F26A21"/>
        </a:solidFill>
        <a:ln>
          <a:solidFill>
            <a:srgbClr val="F26A21"/>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Proficiency in mathematics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F26A21"/>
        </a:solidFill>
        <a:ln>
          <a:solidFill>
            <a:srgbClr val="F26A21"/>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Mathematical processes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F26A21"/>
        </a:solidFill>
        <a:ln>
          <a:solidFill>
            <a:srgbClr val="F26A21"/>
          </a:solidFill>
        </a:ln>
      </dgm:spPr>
      <dgm:t>
        <a:bodyPr/>
        <a:lstStyle/>
        <a:p>
          <a:r>
            <a:rPr lang="en-AU" sz="1800" dirty="0">
              <a:latin typeface="Arial" panose="020B0604020202020204" pitchFamily="34" charset="0"/>
              <a:cs typeface="Arial" panose="020B0604020202020204" pitchFamily="34" charset="0"/>
            </a:rPr>
            <a:t>Computation, algorithms and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use of digital tools in mathematics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Protocols for</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engaging</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5" custLinFactNeighborX="-55154">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5">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5">
        <dgm:presLayoutVars>
          <dgm:bulletEnabled val="1"/>
        </dgm:presLayoutVars>
      </dgm:prSet>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5">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5">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F26A21"/>
        </a:solidFill>
        <a:ln>
          <a:solidFill>
            <a:srgbClr val="F26A21"/>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Proficiency in mathematics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chemeClr val="bg1">
            <a:lumMod val="85000"/>
          </a:schemeClr>
        </a:solidFill>
        <a:ln>
          <a:solidFill>
            <a:schemeClr val="bg1">
              <a:lumMod val="85000"/>
            </a:schemeClr>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Mathematical processes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chemeClr val="bg1">
            <a:lumMod val="85000"/>
          </a:schemeClr>
        </a:solidFill>
        <a:ln>
          <a:solidFill>
            <a:schemeClr val="bg1">
              <a:lumMod val="85000"/>
            </a:schemeClr>
          </a:solidFill>
        </a:ln>
      </dgm:spPr>
      <dgm:t>
        <a:bodyPr/>
        <a:lstStyle/>
        <a:p>
          <a:r>
            <a:rPr lang="en-AU" sz="1800" dirty="0">
              <a:latin typeface="Arial" panose="020B0604020202020204" pitchFamily="34" charset="0"/>
              <a:cs typeface="Arial" panose="020B0604020202020204" pitchFamily="34" charset="0"/>
            </a:rPr>
            <a:t>Computation, algorithms and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use of digital tools in mathematics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bg1">
            <a:lumMod val="85000"/>
          </a:schemeClr>
        </a:solidFill>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Protocols for</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engaging</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85000"/>
          </a:schemeClr>
        </a:solidFill>
      </dgm:spPr>
      <dgm:t>
        <a:bodyPr/>
        <a:lstStyle/>
        <a:p>
          <a:r>
            <a:rPr lang="en-AU" sz="1800" dirty="0">
              <a:latin typeface="Arial" panose="020B0604020202020204" pitchFamily="34" charset="0"/>
              <a:cs typeface="Arial" panose="020B0604020202020204" pitchFamily="34" charset="0"/>
            </a:rPr>
            <a:t>Meeting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5" custLinFactNeighborX="-55154">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5">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5">
        <dgm:presLayoutVars>
          <dgm:bulletEnabled val="1"/>
        </dgm:presLayoutVars>
      </dgm:prSet>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5">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5">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chemeClr val="bg1">
            <a:lumMod val="85000"/>
          </a:schemeClr>
        </a:solidFill>
        <a:ln>
          <a:solidFill>
            <a:schemeClr val="bg1">
              <a:lumMod val="85000"/>
            </a:schemeClr>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Proficiency in mathematics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F26A21"/>
        </a:solidFill>
        <a:ln>
          <a:solidFill>
            <a:srgbClr val="F26A21"/>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Mathematical processes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chemeClr val="bg1">
            <a:lumMod val="85000"/>
          </a:schemeClr>
        </a:solidFill>
        <a:ln>
          <a:solidFill>
            <a:schemeClr val="bg1">
              <a:lumMod val="85000"/>
            </a:schemeClr>
          </a:solidFill>
        </a:ln>
      </dgm:spPr>
      <dgm:t>
        <a:bodyPr/>
        <a:lstStyle/>
        <a:p>
          <a:r>
            <a:rPr lang="en-AU" sz="1800" dirty="0">
              <a:latin typeface="Arial" panose="020B0604020202020204" pitchFamily="34" charset="0"/>
              <a:cs typeface="Arial" panose="020B0604020202020204" pitchFamily="34" charset="0"/>
            </a:rPr>
            <a:t>Computation, algorithms and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use of digital tools in mathematics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bg1">
            <a:lumMod val="85000"/>
          </a:schemeClr>
        </a:solidFill>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Protocols for</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engaging</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85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5" custLinFactNeighborX="-55154">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5">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5">
        <dgm:presLayoutVars>
          <dgm:bulletEnabled val="1"/>
        </dgm:presLayoutVars>
      </dgm:prSet>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5">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5">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chemeClr val="bg1">
            <a:lumMod val="85000"/>
          </a:schemeClr>
        </a:solidFill>
        <a:ln>
          <a:solidFill>
            <a:schemeClr val="bg1">
              <a:lumMod val="85000"/>
            </a:schemeClr>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Proficiency in mathematics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chemeClr val="bg1">
            <a:lumMod val="85000"/>
          </a:schemeClr>
        </a:solidFill>
        <a:ln>
          <a:solidFill>
            <a:schemeClr val="bg1">
              <a:lumMod val="85000"/>
            </a:schemeClr>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Mathematical processes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F26A21"/>
        </a:solidFill>
        <a:ln>
          <a:solidFill>
            <a:srgbClr val="F26A21"/>
          </a:solidFill>
        </a:ln>
      </dgm:spPr>
      <dgm:t>
        <a:bodyPr/>
        <a:lstStyle/>
        <a:p>
          <a:r>
            <a:rPr lang="en-AU" sz="1800" dirty="0">
              <a:latin typeface="Arial" panose="020B0604020202020204" pitchFamily="34" charset="0"/>
              <a:cs typeface="Arial" panose="020B0604020202020204" pitchFamily="34" charset="0"/>
            </a:rPr>
            <a:t>Computation, algorithms and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use of digital tools in mathematics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bg1">
            <a:lumMod val="85000"/>
          </a:schemeClr>
        </a:solidFill>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Protocols for</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engaging</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85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5" custLinFactNeighborX="-55154">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5">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5">
        <dgm:presLayoutVars>
          <dgm:bulletEnabled val="1"/>
        </dgm:presLayoutVars>
      </dgm:prSet>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5">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5">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F26A21"/>
        </a:solidFill>
        <a:ln>
          <a:solidFill>
            <a:srgbClr val="F26A21"/>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Learning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F26A21"/>
        </a:solidFill>
        <a:ln>
          <a:solidFill>
            <a:srgbClr val="F26A21"/>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F26A21"/>
        </a:solidFill>
        <a:ln>
          <a:solidFill>
            <a:srgbClr val="F26A21"/>
          </a:solidFill>
        </a:ln>
      </dgm:spPr>
      <dgm:t>
        <a:bodyPr/>
        <a:lstStyle/>
        <a:p>
          <a:r>
            <a:rPr lang="en-AU" sz="180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Introduction to Australian Curriculum v9.0: Mathematics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Mathematics</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Introduction to Australian Curriculum v9.0: Mathematics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Mathematics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Mathematics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Proficiency in mathematics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Mathematical processes</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Computation, algorithms and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use of digital tools in mathematics</a:t>
          </a:r>
        </a:p>
      </dsp:txBody>
      <dsp:txXfrm>
        <a:off x="5471087" y="415542"/>
        <a:ext cx="2486858" cy="1492114"/>
      </dsp:txXfrm>
    </dsp:sp>
    <dsp:sp modelId="{42D3E881-578D-450F-A48E-80156C91C12B}">
      <dsp:nvSpPr>
        <dsp:cNvPr id="0" name=""/>
        <dsp:cNvSpPr/>
      </dsp:nvSpPr>
      <dsp:spPr>
        <a:xfrm>
          <a:off x="1367771" y="2156342"/>
          <a:ext cx="2486858" cy="149211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Protocols for</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engaging</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First Nations Australians</a:t>
          </a:r>
        </a:p>
      </dsp:txBody>
      <dsp:txXfrm>
        <a:off x="1367771" y="2156342"/>
        <a:ext cx="2486858" cy="1492114"/>
      </dsp:txXfrm>
    </dsp:sp>
    <dsp:sp modelId="{D499A672-6A21-44E1-B5BA-AB78CBA4534E}">
      <dsp:nvSpPr>
        <dsp:cNvPr id="0" name=""/>
        <dsp:cNvSpPr/>
      </dsp:nvSpPr>
      <dsp:spPr>
        <a:xfrm>
          <a:off x="4103315" y="2156342"/>
          <a:ext cx="2486858" cy="149211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4103315" y="2156342"/>
        <a:ext cx="2486858" cy="1492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Proficiency in mathematics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chemeClr val="bg1">
            <a:lumMod val="8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Mathematical processes</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chemeClr val="bg1">
            <a:lumMod val="8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Computation, algorithms and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use of digital tools in mathematics</a:t>
          </a:r>
        </a:p>
      </dsp:txBody>
      <dsp:txXfrm>
        <a:off x="5471087" y="415542"/>
        <a:ext cx="2486858" cy="1492114"/>
      </dsp:txXfrm>
    </dsp:sp>
    <dsp:sp modelId="{42D3E881-578D-450F-A48E-80156C91C12B}">
      <dsp:nvSpPr>
        <dsp:cNvPr id="0" name=""/>
        <dsp:cNvSpPr/>
      </dsp:nvSpPr>
      <dsp:spPr>
        <a:xfrm>
          <a:off x="1367771" y="2156342"/>
          <a:ext cx="2486858" cy="149211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Protocols for</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engaging</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First Nations Australians</a:t>
          </a:r>
        </a:p>
      </dsp:txBody>
      <dsp:txXfrm>
        <a:off x="1367771" y="2156342"/>
        <a:ext cx="2486858" cy="1492114"/>
      </dsp:txXfrm>
    </dsp:sp>
    <dsp:sp modelId="{D499A672-6A21-44E1-B5BA-AB78CBA4534E}">
      <dsp:nvSpPr>
        <dsp:cNvPr id="0" name=""/>
        <dsp:cNvSpPr/>
      </dsp:nvSpPr>
      <dsp:spPr>
        <a:xfrm>
          <a:off x="4103315" y="2156342"/>
          <a:ext cx="2486858" cy="149211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Meeting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needs of diverse learners</a:t>
          </a:r>
        </a:p>
      </dsp:txBody>
      <dsp:txXfrm>
        <a:off x="4103315" y="2156342"/>
        <a:ext cx="2486858" cy="1492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chemeClr val="bg1">
            <a:lumMod val="8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Proficiency in mathematics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Mathematical processes</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chemeClr val="bg1">
            <a:lumMod val="8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Computation, algorithms and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use of digital tools in mathematics</a:t>
          </a:r>
        </a:p>
      </dsp:txBody>
      <dsp:txXfrm>
        <a:off x="5471087" y="415542"/>
        <a:ext cx="2486858" cy="1492114"/>
      </dsp:txXfrm>
    </dsp:sp>
    <dsp:sp modelId="{42D3E881-578D-450F-A48E-80156C91C12B}">
      <dsp:nvSpPr>
        <dsp:cNvPr id="0" name=""/>
        <dsp:cNvSpPr/>
      </dsp:nvSpPr>
      <dsp:spPr>
        <a:xfrm>
          <a:off x="1367771" y="2156342"/>
          <a:ext cx="2486858" cy="149211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Protocols for</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engaging</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First Nations Australians</a:t>
          </a:r>
        </a:p>
      </dsp:txBody>
      <dsp:txXfrm>
        <a:off x="1367771" y="2156342"/>
        <a:ext cx="2486858" cy="1492114"/>
      </dsp:txXfrm>
    </dsp:sp>
    <dsp:sp modelId="{D499A672-6A21-44E1-B5BA-AB78CBA4534E}">
      <dsp:nvSpPr>
        <dsp:cNvPr id="0" name=""/>
        <dsp:cNvSpPr/>
      </dsp:nvSpPr>
      <dsp:spPr>
        <a:xfrm>
          <a:off x="4103315" y="2156342"/>
          <a:ext cx="2486858" cy="149211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4103315" y="2156342"/>
        <a:ext cx="2486858" cy="14921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chemeClr val="bg1">
            <a:lumMod val="8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Proficiency in mathematics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chemeClr val="bg1">
            <a:lumMod val="8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Mathematical processes</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Computation, algorithms and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use of digital tools in mathematics</a:t>
          </a:r>
        </a:p>
      </dsp:txBody>
      <dsp:txXfrm>
        <a:off x="5471087" y="415542"/>
        <a:ext cx="2486858" cy="1492114"/>
      </dsp:txXfrm>
    </dsp:sp>
    <dsp:sp modelId="{42D3E881-578D-450F-A48E-80156C91C12B}">
      <dsp:nvSpPr>
        <dsp:cNvPr id="0" name=""/>
        <dsp:cNvSpPr/>
      </dsp:nvSpPr>
      <dsp:spPr>
        <a:xfrm>
          <a:off x="1367771" y="2156342"/>
          <a:ext cx="2486858" cy="149211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Protocols for</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engaging</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First Nations Australians</a:t>
          </a:r>
        </a:p>
      </dsp:txBody>
      <dsp:txXfrm>
        <a:off x="1367771" y="2156342"/>
        <a:ext cx="2486858" cy="1492114"/>
      </dsp:txXfrm>
    </dsp:sp>
    <dsp:sp modelId="{D499A672-6A21-44E1-B5BA-AB78CBA4534E}">
      <dsp:nvSpPr>
        <dsp:cNvPr id="0" name=""/>
        <dsp:cNvSpPr/>
      </dsp:nvSpPr>
      <dsp:spPr>
        <a:xfrm>
          <a:off x="4103315" y="2156342"/>
          <a:ext cx="2486858" cy="149211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4103315" y="2156342"/>
        <a:ext cx="2486858" cy="1492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Learning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rgbClr val="F26A21"/>
        </a:solidFill>
        <a:ln w="12700" cap="flat" cmpd="sng" algn="ctr">
          <a:solidFill>
            <a:srgbClr val="F26A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Introduction to Australian Curriculum v9.0: Mathematics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19/09/2024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19/09/2024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mathematic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v9.australiancurriculum.edu.au/f-10-curriculum/learning-areas/mathematics/year-8_foundation-year_year-1_year-2_year-3_year-4_year-5_year-6_year-7_year-9_year-10?view=quick&amp;detailed-content-descriptions=0&amp;hide-ccp=0&amp;hide-gc=0&amp;side-by-side=1&amp;strands-start-index=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presentation is designed to introduce curriculum leaders and teachers to the Australian Curriculum Version 9.0: Mathematics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This is an overview of the </a:t>
            </a:r>
            <a:r>
              <a:rPr lang="en-US" b="0" dirty="0" err="1">
                <a:latin typeface="Arial" panose="020B0604020202020204" pitchFamily="34" charset="0"/>
                <a:cs typeface="Arial" panose="020B0604020202020204" pitchFamily="34" charset="0"/>
              </a:rPr>
              <a:t>organisation</a:t>
            </a:r>
            <a:r>
              <a:rPr lang="en-US" b="0" dirty="0">
                <a:latin typeface="Arial" panose="020B0604020202020204" pitchFamily="34" charset="0"/>
                <a:cs typeface="Arial" panose="020B0604020202020204" pitchFamily="34" charset="0"/>
              </a:rPr>
              <a:t> of the Australian Curriculum Version 8.4: Mathematics compared with Version 9.0, with the main changes noted. </a:t>
            </a:r>
          </a:p>
          <a:p>
            <a:pPr>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https://v9.australiancurriculum.edu.au/teacher-resources/understand-this-learning-area/mathematics.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5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organisation of the Australian Curriculum in Version 8.4 (represented on the left) is in two parts: </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Understand how the learning area works </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includes the rationale, aims</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key ideas, structure and resources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Learning area curriculum </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including the year level description, the achievement standard, strands and sub-strands, content descriptions, threads and content elaborations.</a:t>
            </a:r>
          </a:p>
          <a:p>
            <a:pPr marL="457200" marR="0" lvl="1"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Image created in house using SmartArt. Adapted from </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https://v9.australiancurriculum.edu.au/teacher-resources/understand-this-learning-area/mathematics.</a:t>
            </a:r>
            <a:endPar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114718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Version 9.0 learning area structure helps teachers organise the teaching and assessment for Mathematics.</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It is organised into two sections:</a:t>
            </a:r>
            <a:r>
              <a:rPr lang="en-AU" i="1"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i="1"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and,</a:t>
            </a:r>
            <a:r>
              <a:rPr lang="en-AU" i="1" dirty="0">
                <a:latin typeface="Arial" panose="020B0604020202020204" pitchFamily="34" charset="0"/>
                <a:cs typeface="Arial" panose="020B0604020202020204" pitchFamily="34" charset="0"/>
              </a:rPr>
              <a:t>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Curriculum elements</a:t>
            </a:r>
            <a:r>
              <a:rPr lang="en-AU" dirty="0">
                <a:latin typeface="Arial" panose="020B0604020202020204" pitchFamily="34" charset="0"/>
                <a:cs typeface="Arial" panose="020B0604020202020204" pitchFamily="34" charset="0"/>
              </a:rPr>
              <a:t>.</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a:t>
            </a: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section provides detail of the intent of the Australian Curriculum v9.0: Mathematics and a snapshot of the structure. In orange are two new sections: key considerations and key connections. </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a:t>
            </a:r>
            <a:r>
              <a:rPr lang="en-AU" i="1" dirty="0">
                <a:latin typeface="Arial" panose="020B0604020202020204" pitchFamily="34" charset="0"/>
                <a:cs typeface="Arial" panose="020B0604020202020204" pitchFamily="34" charset="0"/>
              </a:rPr>
              <a:t> </a:t>
            </a:r>
            <a:r>
              <a:rPr lang="en-AU" b="1" i="0" dirty="0">
                <a:latin typeface="Arial" panose="020B0604020202020204" pitchFamily="34" charset="0"/>
                <a:cs typeface="Arial" panose="020B0604020202020204" pitchFamily="34" charset="0"/>
              </a:rPr>
              <a:t>Curriculum elements </a:t>
            </a:r>
            <a:r>
              <a:rPr lang="en-AU" i="0" dirty="0">
                <a:latin typeface="Arial" panose="020B0604020202020204" pitchFamily="34" charset="0"/>
                <a:cs typeface="Arial" panose="020B0604020202020204" pitchFamily="34" charset="0"/>
              </a:rPr>
              <a:t>section </a:t>
            </a:r>
            <a:r>
              <a:rPr lang="en-AU" dirty="0">
                <a:latin typeface="Arial" panose="020B0604020202020204" pitchFamily="34" charset="0"/>
                <a:cs typeface="Arial" panose="020B0604020202020204" pitchFamily="34" charset="0"/>
              </a:rPr>
              <a:t>shows the elements associated with Mathematics.</a:t>
            </a:r>
          </a:p>
          <a:p>
            <a:pPr marL="628650" marR="0" lvl="1"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https://v9.australiancurriculum.edu.au/teacher-resources/understand-this-learning-area/mathematics.</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09723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1501553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In Mathematics, the introduction in Version 9.0 is one sentence: ‘</a:t>
            </a:r>
            <a:r>
              <a:rPr lang="en-AU" b="0" i="0" u="none" strike="noStrike" dirty="0">
                <a:solidFill>
                  <a:srgbClr val="000000"/>
                </a:solidFill>
                <a:effectLst/>
                <a:latin typeface="Arial" panose="020B0604020202020204" pitchFamily="34" charset="0"/>
                <a:cs typeface="Arial" panose="020B0604020202020204" pitchFamily="34" charset="0"/>
              </a:rPr>
              <a:t>The Australian Curriculum: Mathematics has been developed on the basis that all students will study Mathematics in each year of schooling from Foundation to Year 10</a:t>
            </a:r>
            <a:r>
              <a:rPr lang="en-AU" b="0" dirty="0">
                <a:latin typeface="Arial" panose="020B0604020202020204" pitchFamily="34" charset="0"/>
                <a:cs typeface="Arial" panose="020B0604020202020204" pitchFamily="34" charset="0"/>
              </a:rPr>
              <a:t>.’ (ACARA, 2022,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https://v9.australiancurriculum.edu.au/teacher-resources/understand-this-learning-area/mathematics).</a:t>
            </a:r>
            <a:endParaRPr lang="en-AU"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rationale and aims capture the intent of teaching Mathematics and inform teachers’ planning in a school context. </a:t>
            </a:r>
          </a:p>
          <a:p>
            <a:pPr lvl="0">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https://v9.australiancurriculum.edu.au/teacher-resources/understand-this-learning-area/mathematics</a:t>
            </a:r>
            <a:r>
              <a:rPr lang="en-AU" sz="1200" b="0" i="0" dirty="0">
                <a:solidFill>
                  <a:schemeClr val="tx1"/>
                </a:solidFill>
                <a:effectLst/>
                <a:latin typeface="Arial" panose="020B0604020202020204" pitchFamily="34" charset="0"/>
                <a:cs typeface="Arial" panose="020B0604020202020204" pitchFamily="34" charset="0"/>
              </a:rPr>
              <a:t>.</a:t>
            </a:r>
            <a:endParaRPr lang="en-AU" b="1" dirty="0">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87158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Exploring the structure provides a way for teachers to conceptualise the Australian Curriculum: Mathematics.  </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https://v9.australiancurriculum.edu.au/teacher-resources/understand-this-learning-area/mathematics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413964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effectLst/>
                <a:latin typeface="Arial" panose="020B0604020202020204" pitchFamily="34" charset="0"/>
                <a:cs typeface="Arial" panose="020B0604020202020204" pitchFamily="34" charset="0"/>
              </a:rPr>
              <a:t>On screen is the structure of Version 8.4.</a:t>
            </a:r>
          </a:p>
          <a:p>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Adapted from https://v9.australiancurriculum.edu.au/teacher-resources/understand-this-learning-area/mathematics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637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In Version 8.4 of the Mathematics curriculum, the four proficiency strands of understanding, fluency, problem-solving and reasoning were used as the main </a:t>
            </a:r>
            <a:r>
              <a:rPr lang="en-US" dirty="0" err="1">
                <a:latin typeface="Arial" panose="020B0604020202020204" pitchFamily="34" charset="0"/>
                <a:cs typeface="Arial" panose="020B0604020202020204" pitchFamily="34" charset="0"/>
              </a:rPr>
              <a:t>organising</a:t>
            </a:r>
            <a:r>
              <a:rPr lang="en-US" dirty="0">
                <a:latin typeface="Arial" panose="020B0604020202020204" pitchFamily="34" charset="0"/>
                <a:cs typeface="Arial" panose="020B0604020202020204" pitchFamily="34" charset="0"/>
              </a:rPr>
              <a:t> structure. The proficiencies were signified by the verbs used throughout the curriculum and described the actions students engage in when learning and using the content. The proficiencies were the breadth and depth of mathematical action and were detailed in the year level descriptions.</a:t>
            </a:r>
          </a:p>
          <a:p>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Adapted from https://v9.australiancurriculum.edu.au/teacher-resources/understand-this-learning-area/mathematics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093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Underneath the proficiency strands, were the content strands. The content was </a:t>
            </a:r>
            <a:r>
              <a:rPr lang="en-US" dirty="0" err="1">
                <a:latin typeface="Arial" panose="020B0604020202020204" pitchFamily="34" charset="0"/>
                <a:cs typeface="Arial" panose="020B0604020202020204" pitchFamily="34" charset="0"/>
              </a:rPr>
              <a:t>organised</a:t>
            </a:r>
            <a:r>
              <a:rPr lang="en-US" dirty="0">
                <a:latin typeface="Arial" panose="020B0604020202020204" pitchFamily="34" charset="0"/>
                <a:cs typeface="Arial" panose="020B0604020202020204" pitchFamily="34" charset="0"/>
              </a:rPr>
              <a:t> under three paired strands — Number and algebra; Measurement and geometry; Statistics and probability — and thirteen sub-strands. </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803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Version 9.0, there have been several structural changes specifically to the Mathematical proficiencies and content strand organisation. The changes are indicated in grey with a strikethrough.</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1" dirty="0">
                <a:latin typeface="Arial" panose="020B0604020202020204" pitchFamily="34" charset="0"/>
                <a:cs typeface="Arial" panose="020B0604020202020204" pitchFamily="34" charset="0"/>
              </a:rPr>
              <a:t>Source: </a:t>
            </a:r>
            <a:r>
              <a:rPr lang="en-AU" dirty="0">
                <a:latin typeface="Arial" panose="020B0604020202020204" pitchFamily="34" charset="0"/>
                <a:cs typeface="Arial" panose="020B0604020202020204" pitchFamily="34" charset="0"/>
              </a:rPr>
              <a:t>Adapted from https://v9.australiancurriculum.edu.au/teacher-resources/understand-this-learning-area/mathematics.</a:t>
            </a:r>
          </a:p>
          <a:p>
            <a:endParaRPr lang="en-US"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961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Acknowledgment of Country</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QCAA acknowledges the Traditional Owners and Traditional Custodians of the lands on which we meet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pay our respects to their Elders and their descendants, who continue cultural and spiritual connections to Country, and we extend that respect to Aboriginal people and Torres Strait Islander people here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thank them for sharing their cultures and spiritualities and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 important contribution of this knowledge to our understanding of this place we call home.</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Version 9.0, the proficiency strands of understanding, fluency, problem-solving and reasoning are now ‘key considerations’, which is a new addition to the curriculum (elaborated on later in the presentation).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However, the proficiencies are still </a:t>
            </a:r>
            <a:r>
              <a:rPr lang="en-US" dirty="0">
                <a:latin typeface="Arial" panose="020B0604020202020204" pitchFamily="34" charset="0"/>
                <a:cs typeface="Arial" panose="020B0604020202020204" pitchFamily="34" charset="0"/>
              </a:rPr>
              <a:t>signified by the verbs used throughout the curriculum and </a:t>
            </a:r>
            <a:r>
              <a:rPr lang="en-AU" dirty="0">
                <a:latin typeface="Arial" panose="020B0604020202020204" pitchFamily="34" charset="0"/>
                <a:cs typeface="Arial" panose="020B0604020202020204" pitchFamily="34" charset="0"/>
              </a:rPr>
              <a:t>embedded within the content descriptions and achievement standards.</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dirty="0">
                <a:latin typeface="Arial" panose="020B0604020202020204" pitchFamily="34" charset="0"/>
                <a:cs typeface="Arial" panose="020B0604020202020204" pitchFamily="34" charset="0"/>
              </a:rPr>
              <a:t>Adapted from https://v9.australiancurriculum.edu.au/teacher-resources/understand-this-learning-area/mathematics.</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075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content strands have all been separated so there are now six strands rather than three.  These six strands are Number, Algebra, Measurement, Space, Statistics, and Probability.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dirty="0">
                <a:latin typeface="Arial" panose="020B0604020202020204" pitchFamily="34" charset="0"/>
                <a:cs typeface="Arial" panose="020B0604020202020204" pitchFamily="34" charset="0"/>
              </a:rPr>
              <a:t>Adapted from https://v9.australiancurriculum.edu.au/teacher-resources/understand-this-learning-area/mathematics.</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6349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strand of Measurement and Geometry in Version 8.4 has been split into Measurement and Space. Geometry has been replaced by Space.</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dirty="0">
                <a:latin typeface="Arial" panose="020B0604020202020204" pitchFamily="34" charset="0"/>
                <a:cs typeface="Arial" panose="020B0604020202020204" pitchFamily="34" charset="0"/>
              </a:rPr>
              <a:t>Adapted from https://v9.australiancurriculum.edu.au/teacher-resources/understand-this-learning-area/mathematics.</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759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Version 9.0, the sub-strands have been removed. The content descriptions now sit under each of the six strands.</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dirty="0">
                <a:latin typeface="Arial" panose="020B0604020202020204" pitchFamily="34" charset="0"/>
                <a:cs typeface="Arial" panose="020B0604020202020204" pitchFamily="34" charset="0"/>
              </a:rPr>
              <a:t>Adapted from https://v9.australiancurriculum.edu.au/teacher-resources/understand-this-learning-area/mathematics.</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472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final section of </a:t>
            </a:r>
            <a:r>
              <a:rPr lang="en-AU" b="1" i="0" dirty="0">
                <a:latin typeface="Arial" panose="020B0604020202020204" pitchFamily="34" charset="0"/>
                <a:cs typeface="Arial" panose="020B0604020202020204" pitchFamily="34" charset="0"/>
              </a:rPr>
              <a:t>Understand this learning area </a:t>
            </a:r>
            <a:r>
              <a:rPr lang="en-AU" i="0" dirty="0">
                <a:latin typeface="Arial" panose="020B0604020202020204" pitchFamily="34" charset="0"/>
                <a:cs typeface="Arial" panose="020B0604020202020204" pitchFamily="34" charset="0"/>
              </a:rPr>
              <a:t>includes the key considerations, key connections and resources that </a:t>
            </a:r>
            <a:r>
              <a:rPr lang="en-AU" dirty="0">
                <a:latin typeface="Arial" panose="020B0604020202020204" pitchFamily="34" charset="0"/>
                <a:cs typeface="Arial" panose="020B0604020202020204" pitchFamily="34" charset="0"/>
              </a:rPr>
              <a:t>provide further support and advice for teachers when planning for Version 9.0 in Mathematics.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https://v9.australiancurriculum.edu.au/teacher-resources/understand-this-learning-area/mathematics.</a:t>
            </a: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316245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key considerations is a new section in v9.0 consistent across all learning areas and includes the refined key ideas from v8.4. It helps teachers think about teaching and learning specific to Mathematics.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two key considerations in grey: </a:t>
            </a:r>
            <a:r>
              <a:rPr lang="en-AU" b="1" i="0" dirty="0">
                <a:latin typeface="Arial" panose="020B0604020202020204" pitchFamily="34" charset="0"/>
                <a:cs typeface="Arial" panose="020B0604020202020204" pitchFamily="34" charset="0"/>
              </a:rPr>
              <a:t>Protocols for engaging First Nations Australians </a:t>
            </a:r>
            <a:r>
              <a:rPr lang="en-AU" dirty="0">
                <a:latin typeface="Arial" panose="020B0604020202020204" pitchFamily="34" charset="0"/>
                <a:cs typeface="Arial" panose="020B0604020202020204" pitchFamily="34" charset="0"/>
              </a:rPr>
              <a:t>and </a:t>
            </a:r>
            <a:r>
              <a:rPr lang="en-AU" b="1" i="0" dirty="0">
                <a:latin typeface="Arial" panose="020B0604020202020204" pitchFamily="34" charset="0"/>
                <a:cs typeface="Arial" panose="020B0604020202020204" pitchFamily="34" charset="0"/>
              </a:rPr>
              <a:t>Meeting the needs of diverse learners </a:t>
            </a:r>
            <a:r>
              <a:rPr lang="en-AU" dirty="0">
                <a:latin typeface="Arial" panose="020B0604020202020204" pitchFamily="34" charset="0"/>
                <a:cs typeface="Arial" panose="020B0604020202020204" pitchFamily="34" charset="0"/>
              </a:rPr>
              <a:t>are in all learning areas.</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three key considerations in orange are specific to Mathematics.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Adapted from https://v9.australiancurriculum.edu.au/teacher-resources/understand-this-learning-area/mathematics. Image created in house using SmartArt.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119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Proficiency in mathematics </a:t>
            </a:r>
            <a:r>
              <a:rPr lang="en-US" dirty="0">
                <a:latin typeface="Arial" panose="020B0604020202020204" pitchFamily="34" charset="0"/>
                <a:cs typeface="Arial" panose="020B0604020202020204" pitchFamily="34" charset="0"/>
              </a:rPr>
              <a:t>is the first key consideration. </a:t>
            </a:r>
            <a:endParaRPr lang="en-AU"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Adapted from https://v9.australiancurriculum.edu.au/teacher-resources/understand-this-learning-area/mathematics. Image created in house using SmartArt.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36995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The mathematical proficiencies describe </a:t>
            </a:r>
            <a:r>
              <a:rPr lang="en-US" sz="1200" b="1" i="0" baseline="0" dirty="0">
                <a:latin typeface="Arial" panose="020B0604020202020204" pitchFamily="34" charset="0"/>
                <a:cs typeface="Arial" panose="020B0604020202020204" pitchFamily="34" charset="0"/>
              </a:rPr>
              <a:t>how</a:t>
            </a:r>
            <a:r>
              <a:rPr lang="en-US" sz="1200" b="0" baseline="0" dirty="0">
                <a:latin typeface="Arial" panose="020B0604020202020204" pitchFamily="34" charset="0"/>
                <a:cs typeface="Arial" panose="020B0604020202020204" pitchFamily="34" charset="0"/>
              </a:rPr>
              <a:t> content is explored and developed; that is</a:t>
            </a:r>
            <a:r>
              <a:rPr lang="en-US" sz="1200" b="0" i="1" baseline="0" dirty="0">
                <a:latin typeface="Arial" panose="020B0604020202020204" pitchFamily="34" charset="0"/>
                <a:cs typeface="Arial" panose="020B0604020202020204" pitchFamily="34" charset="0"/>
              </a:rPr>
              <a:t>, </a:t>
            </a:r>
            <a:r>
              <a:rPr lang="en-US" sz="1200" b="1" i="0" baseline="0" dirty="0">
                <a:latin typeface="Arial" panose="020B0604020202020204" pitchFamily="34" charset="0"/>
                <a:cs typeface="Arial" panose="020B0604020202020204" pitchFamily="34" charset="0"/>
              </a:rPr>
              <a:t>the thinking and doing of mathematics </a:t>
            </a:r>
            <a:r>
              <a:rPr lang="en-US" sz="1200" b="0" baseline="0" dirty="0">
                <a:latin typeface="Arial" panose="020B0604020202020204" pitchFamily="34" charset="0"/>
                <a:cs typeface="Arial" panose="020B0604020202020204" pitchFamily="34" charset="0"/>
              </a:rPr>
              <a:t>and how they are enacted within the teaching and learning, and assessment.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The proficiencies </a:t>
            </a:r>
            <a:r>
              <a:rPr lang="en-US" sz="1200" b="0" dirty="0">
                <a:latin typeface="Arial" panose="020B0604020202020204" pitchFamily="34" charset="0"/>
                <a:cs typeface="Arial" panose="020B0604020202020204" pitchFamily="34" charset="0"/>
              </a:rPr>
              <a:t>describe the </a:t>
            </a:r>
            <a:r>
              <a:rPr lang="en-US" sz="1200" b="1" dirty="0">
                <a:latin typeface="Arial" panose="020B0604020202020204" pitchFamily="34" charset="0"/>
                <a:cs typeface="Arial" panose="020B0604020202020204" pitchFamily="34" charset="0"/>
              </a:rPr>
              <a:t>actions</a:t>
            </a:r>
            <a:r>
              <a:rPr lang="en-US" sz="1200" b="0" dirty="0">
                <a:latin typeface="Arial" panose="020B0604020202020204" pitchFamily="34" charset="0"/>
                <a:cs typeface="Arial" panose="020B0604020202020204" pitchFamily="34" charset="0"/>
              </a:rPr>
              <a:t> of students when learning and using the content of the Mathematics</a:t>
            </a:r>
            <a:r>
              <a:rPr lang="en-US" sz="1200" b="0" baseline="0" dirty="0">
                <a:latin typeface="Arial" panose="020B0604020202020204" pitchFamily="34" charset="0"/>
                <a:cs typeface="Arial" panose="020B0604020202020204" pitchFamily="34" charset="0"/>
              </a:rPr>
              <a:t> learning area and are signified by the verbs used in the achievement standard and content descriptions.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The Mathematics curriculum is cumulative and recursive. Just as mathematical concepts build in sophistication across the years of schooling, so do the mathematical proficiencies.</a:t>
            </a:r>
          </a:p>
          <a:p>
            <a:pPr marL="0" indent="0">
              <a:spcBef>
                <a:spcPts val="0"/>
              </a:spcBef>
              <a:buFont typeface="Arial" panose="020B0604020202020204" pitchFamily="34" charset="0"/>
              <a:buNone/>
            </a:pPr>
            <a:endParaRPr lang="en-US" sz="1200" b="0" baseline="0"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US" sz="1200" b="1" baseline="0" dirty="0">
                <a:latin typeface="Arial" panose="020B0604020202020204" pitchFamily="34" charset="0"/>
                <a:cs typeface="Arial" panose="020B0604020202020204" pitchFamily="34" charset="0"/>
              </a:rPr>
              <a:t>Photo source: </a:t>
            </a:r>
            <a:r>
              <a:rPr lang="en-US" sz="1200" b="0" baseline="0" dirty="0">
                <a:latin typeface="Arial" panose="020B0604020202020204" pitchFamily="34" charset="0"/>
                <a:cs typeface="Arial" panose="020B0604020202020204" pitchFamily="34" charset="0"/>
              </a:rPr>
              <a:t>created by Kirsty Morrison (QCAA).</a:t>
            </a:r>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5327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latin typeface="Arial" panose="020B0604020202020204" pitchFamily="34" charset="0"/>
                <a:cs typeface="Arial" panose="020B0604020202020204" pitchFamily="34" charset="0"/>
              </a:rPr>
              <a:t>Mathematical processes </a:t>
            </a:r>
            <a:r>
              <a:rPr lang="en-US" dirty="0">
                <a:latin typeface="Arial" panose="020B0604020202020204" pitchFamily="34" charset="0"/>
                <a:cs typeface="Arial" panose="020B0604020202020204" pitchFamily="34" charset="0"/>
              </a:rPr>
              <a:t>is another new key consideration in Version 9.0.</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Adapted from https://v9.australiancurriculum.edu.au/teacher-resources/understand-this-learning-area/mathematics. Image created in house using SmartArt.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702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Mathematical processes refer to the thinking, reasoning, communicating, problem-solving and investigation process skills involved in working mathematically.</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hlinkClick r:id="rId3"/>
              </a:rPr>
              <a:t>https://v9.australiancurriculum.edu.au/teacher-resources/understand-this-learning-area/mathematics</a:t>
            </a:r>
            <a:r>
              <a:rPr lang="en-AU"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810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Version 9.0 of the Mathematics curriculum outlines four mathematical processes that students use to find solutions to problems.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The mathematical processes of mathematical modelling, computational thinking, statistical investigation, probability experiments and simulations are mathematical problem-solving and investigation processes that students learn to use in mathematics and </a:t>
            </a:r>
            <a:r>
              <a:rPr lang="en-AU" dirty="0">
                <a:latin typeface="Arial" panose="020B0604020202020204" pitchFamily="34" charset="0"/>
                <a:cs typeface="Arial" panose="020B0604020202020204" pitchFamily="34" charset="0"/>
              </a:rPr>
              <a:t>build in </a:t>
            </a:r>
            <a:r>
              <a:rPr lang="en-US" dirty="0">
                <a:latin typeface="Arial" panose="020B0604020202020204" pitchFamily="34" charset="0"/>
                <a:cs typeface="Arial" panose="020B0604020202020204" pitchFamily="34" charset="0"/>
              </a:rPr>
              <a:t>sophistication across the years of schooling.</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Mathematical modelling is introduced in Year 1. Reference to these processes are included in the achievement standards and content descriptions from Year 1 through to Year 10.</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other three processes are introduced in Year 3. R</a:t>
            </a:r>
            <a:r>
              <a:rPr lang="en-US" dirty="0" err="1">
                <a:latin typeface="Arial" panose="020B0604020202020204" pitchFamily="34" charset="0"/>
                <a:cs typeface="Arial" panose="020B0604020202020204" pitchFamily="34" charset="0"/>
              </a:rPr>
              <a:t>eference</a:t>
            </a:r>
            <a:r>
              <a:rPr lang="en-US" dirty="0">
                <a:latin typeface="Arial" panose="020B0604020202020204" pitchFamily="34" charset="0"/>
                <a:cs typeface="Arial" panose="020B0604020202020204" pitchFamily="34" charset="0"/>
              </a:rPr>
              <a:t> to these processes are included in the achievement standards and content descriptions from Year 3 through to Year 10.</a:t>
            </a:r>
            <a:endParaRPr lang="en-AU"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AU" sz="12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800" b="1" dirty="0">
                <a:latin typeface="Arial" panose="020B0604020202020204" pitchFamily="34" charset="0"/>
                <a:cs typeface="Arial" panose="020B0604020202020204" pitchFamily="34" charset="0"/>
              </a:rPr>
              <a:t>Source: </a:t>
            </a:r>
            <a:r>
              <a:rPr lang="en-AU"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v9.australiancurriculum.edu.au/f-10-curriculum/learning-areas/mathematics/year-8_foundation-year_year-1_year-2_year-3_year-4_year-5_year-6_year-7_year-9_year-10?view=quick&amp;detailed-content-descriptions=0&amp;hide-ccp=0&amp;hide-gc=0&amp;side-by-side=1&amp;strands-start-index=0</a:t>
            </a:r>
            <a:endParaRPr lang="en-AU"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Arial" panose="020B0604020202020204" pitchFamily="34" charset="0"/>
              <a:buNone/>
            </a:pPr>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5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The third key consideration is </a:t>
            </a:r>
            <a:r>
              <a:rPr lang="en-US" b="1" i="0" dirty="0">
                <a:latin typeface="Arial" panose="020B0604020202020204" pitchFamily="34" charset="0"/>
                <a:cs typeface="Arial" panose="020B0604020202020204" pitchFamily="34" charset="0"/>
              </a:rPr>
              <a:t>Computation, algorithms and the use of digital tools in mathematics</a:t>
            </a:r>
            <a:r>
              <a:rPr lang="en-US" sz="12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Adapted from https://v9.australiancurriculum.edu.au/teacher-resources/understand-this-learning-area/mathematics. Image created in house using SmartArt.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3022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This consideration has been included as the Mathematics rationale states that the modern world is influenced by ever expanding computational power, digital systems, automation, artificial intelligence, economics and data.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In Version 9.0 of the Mathematics curriculum, therefore, digital tools have been included in some content descriptions and mentioned in the achievement standards from Year 3 onwards to support students in developing this capacity. </a:t>
            </a:r>
          </a:p>
          <a:p>
            <a:pPr marL="0" indent="0">
              <a:buFont typeface="Arial" panose="020B0604020202020204" pitchFamily="34" charset="0"/>
              <a:buNone/>
            </a:pPr>
            <a:r>
              <a:rPr lang="en-US" sz="1800" b="0" i="0" u="none" strike="noStrike" dirty="0">
                <a:solidFill>
                  <a:srgbClr val="000000"/>
                </a:solidFill>
                <a:effectLst/>
                <a:latin typeface="Arial" panose="020B0604020202020204" pitchFamily="34" charset="0"/>
                <a:cs typeface="Arial" panose="020B0604020202020204" pitchFamily="34" charset="0"/>
              </a:rPr>
              <a:t>Additionally, the use of digital tools relates to and addresses elements of the Digital Literacy general capability and includes digital hardware, software, platforms and resources to develop and communicate learning, ideas and information. </a:t>
            </a:r>
            <a:r>
              <a:rPr lang="en-US" sz="1800" b="0" i="0" dirty="0">
                <a:solidFill>
                  <a:srgbClr val="000000"/>
                </a:solidFill>
                <a:effectLst/>
                <a:latin typeface="Arial" panose="020B0604020202020204" pitchFamily="34" charset="0"/>
                <a:cs typeface="Arial" panose="020B0604020202020204" pitchFamily="34" charset="0"/>
              </a:rPr>
              <a:t>​</a:t>
            </a:r>
            <a:endParaRPr lang="en-US" sz="1800" b="0" i="0" dirty="0">
              <a:solidFill>
                <a:srgbClr val="444444"/>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7192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key connections in the curriculum support teachers to integrate Mathematics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This integration can </a:t>
            </a:r>
            <a:r>
              <a:rPr lang="en-AU" dirty="0">
                <a:latin typeface="Arial" panose="020B0604020202020204" pitchFamily="34" charset="0"/>
                <a:cs typeface="Arial" panose="020B0604020202020204" pitchFamily="34" charset="0"/>
              </a:rPr>
              <a:t>enrich and deepen student engagement with learning area content. </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connections should only be considered when they provide appropriate and authentic opportunities to strengthen learning area content.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8100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continua resources are available for the general capabilities: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critical and creative thinking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digital literacy</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ethical understanding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intercultural understanding and,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personal and social capability.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resources can support teaching teams to interrogate connections between the general capabilities and the learning area content in more detail.</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to support</a:t>
            </a:r>
            <a:r>
              <a:rPr lang="en-US" b="0" i="0" dirty="0">
                <a:solidFill>
                  <a:srgbClr val="000000"/>
                </a:solidFill>
                <a:effectLst/>
                <a:latin typeface="Arial" panose="020B0604020202020204" pitchFamily="34" charset="0"/>
                <a:cs typeface="Arial" panose="020B0604020202020204" pitchFamily="34" charset="0"/>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1861632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strike="noStrike" dirty="0">
                <a:latin typeface="Arial" panose="020B0604020202020204" pitchFamily="34" charset="0"/>
                <a:cs typeface="Arial" panose="020B0604020202020204" pitchFamily="34" charset="0"/>
              </a:rPr>
              <a:t>The Mathematics le</a:t>
            </a:r>
            <a:r>
              <a:rPr lang="en-AU" dirty="0">
                <a:latin typeface="Arial" panose="020B0604020202020204" pitchFamily="34" charset="0"/>
                <a:cs typeface="Arial" panose="020B0604020202020204" pitchFamily="34" charset="0"/>
              </a:rPr>
              <a:t>vel description in the </a:t>
            </a:r>
            <a:r>
              <a:rPr lang="en-AU" b="1" i="0" dirty="0">
                <a:latin typeface="Arial" panose="020B0604020202020204" pitchFamily="34" charset="0"/>
                <a:cs typeface="Arial" panose="020B0604020202020204" pitchFamily="34" charset="0"/>
              </a:rPr>
              <a:t>Curriculum elements </a:t>
            </a:r>
            <a:r>
              <a:rPr lang="en-AU" dirty="0">
                <a:latin typeface="Arial" panose="020B0604020202020204" pitchFamily="34" charset="0"/>
                <a:cs typeface="Arial" panose="020B0604020202020204" pitchFamily="34" charset="0"/>
              </a:rPr>
              <a:t>section provides a high-level overview of the learning students should experience each year. </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In Queensland, the achievement standard represents </a:t>
            </a:r>
            <a:r>
              <a:rPr lang="en-AU" b="0" dirty="0">
                <a:latin typeface="Arial" panose="020B0604020202020204" pitchFamily="34" charset="0"/>
                <a:cs typeface="Arial" panose="020B0604020202020204" pitchFamily="34" charset="0"/>
              </a:rPr>
              <a:t>the C standard </a:t>
            </a:r>
            <a:r>
              <a:rPr lang="en-AU" dirty="0">
                <a:latin typeface="Arial" panose="020B0604020202020204" pitchFamily="34" charset="0"/>
                <a:cs typeface="Arial" panose="020B0604020202020204" pitchFamily="34" charset="0"/>
              </a:rPr>
              <a:t>(or equivalent).</a:t>
            </a:r>
          </a:p>
          <a:p>
            <a:pPr marL="0" indent="0">
              <a:buFont typeface="Arial" panose="020B0604020202020204" pitchFamily="34" charset="0"/>
              <a:buNone/>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https://v9.australiancurriculum.edu.au/teacher-resources/understand-this-learning-area/mathematics.</a:t>
            </a:r>
            <a:endParaRPr lang="en-AU" b="0" dirty="0">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3901199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spc="-20" dirty="0">
                <a:latin typeface="Arial" panose="020B0604020202020204" pitchFamily="34" charset="0"/>
                <a:cs typeface="Arial" panose="020B0604020202020204" pitchFamily="34" charset="0"/>
              </a:rPr>
              <a:t>The level description provides an overview of the learning that students should experience in each year and echoes the rationale and aims of the Mathematics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spc="-20" dirty="0">
                <a:latin typeface="Arial" panose="020B0604020202020204" pitchFamily="34" charset="0"/>
                <a:cs typeface="Arial" panose="020B0604020202020204" pitchFamily="34" charset="0"/>
              </a:rPr>
              <a:t>On the screen is the opening level description paragraph that is consistent from Prep to Year 10. </a:t>
            </a:r>
          </a:p>
          <a:p>
            <a:pPr marL="0" lvl="0" indent="0">
              <a:buFont typeface="Arial" panose="020B0604020202020204" pitchFamily="34" charset="0"/>
              <a:buNone/>
            </a:pPr>
            <a:r>
              <a:rPr lang="en-US" sz="1200" spc="-20" dirty="0">
                <a:latin typeface="Arial" panose="020B0604020202020204" pitchFamily="34" charset="0"/>
                <a:cs typeface="Arial" panose="020B0604020202020204" pitchFamily="34" charset="0"/>
              </a:rPr>
              <a:t>The level description includes a sentence relating to the key consideration of proficiency in mathematics.</a:t>
            </a:r>
          </a:p>
          <a:p>
            <a:pPr marL="0" lvl="0" indent="0">
              <a:buFont typeface="Arial" panose="020B0604020202020204" pitchFamily="34" charset="0"/>
              <a:buNone/>
            </a:pPr>
            <a:r>
              <a:rPr lang="en-US" sz="1200" spc="-20" dirty="0">
                <a:latin typeface="Arial" panose="020B0604020202020204" pitchFamily="34" charset="0"/>
                <a:cs typeface="Arial" panose="020B0604020202020204" pitchFamily="34" charset="0"/>
              </a:rPr>
              <a:t>Each level description from Prep to Year 10 identifies the importance of proficiency in mathematics and the need for students to respond to familiar and unfamiliar situations. This language has been included in the QCAA standards elaborations. Refer to the QCAA website for more information about the use of the standards elaborations in Mathematics.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spc="-2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spc="-20" dirty="0">
                <a:latin typeface="Arial" panose="020B0604020202020204" pitchFamily="34" charset="0"/>
                <a:cs typeface="Arial" panose="020B0604020202020204" pitchFamily="34" charset="0"/>
              </a:rPr>
              <a:t>Source: </a:t>
            </a:r>
            <a:r>
              <a:rPr lang="en-US" sz="1200" spc="-20" dirty="0">
                <a:latin typeface="Arial" panose="020B0604020202020204" pitchFamily="34" charset="0"/>
                <a:cs typeface="Arial" panose="020B0604020202020204" pitchFamily="34" charset="0"/>
              </a:rPr>
              <a:t>https://v9.australiancurriculum.edu.au/teacher-resources/understand-this-learning-area/mathematics.</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457200" lvl="1" indent="0">
              <a:buFont typeface="Calibri" panose="020F050202020403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0114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organisation of the achievement standard in Version 9.0 has been revised.</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achievement standard is structured in a three-paragraph structure, sequenced in the order of how the content strands appear in the curriculum</a:t>
            </a:r>
            <a:r>
              <a:rPr lang="en-US" dirty="0">
                <a:latin typeface="Arial" panose="020B0604020202020204" pitchFamily="34" charset="0"/>
                <a:cs typeface="Arial" panose="020B0604020202020204" pitchFamily="34" charset="0"/>
              </a:rPr>
              <a:t>:</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one for Number and algebra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one for Measurement and space, and</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one for Statistics and probability.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714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730813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On the screen is the Year 8 achievement standard. </a:t>
            </a:r>
            <a:r>
              <a:rPr lang="en-AU" b="0" dirty="0">
                <a:latin typeface="Arial" panose="020B0604020202020204" pitchFamily="34" charset="0"/>
                <a:cs typeface="Arial" panose="020B0604020202020204" pitchFamily="34" charset="0"/>
              </a:rPr>
              <a:t>The Version 9.0 achievement standard is sequenced</a:t>
            </a:r>
            <a:r>
              <a:rPr lang="en-US" b="0" dirty="0">
                <a:latin typeface="Arial" panose="020B0604020202020204" pitchFamily="34" charset="0"/>
                <a:cs typeface="Arial" panose="020B0604020202020204" pitchFamily="34" charset="0"/>
              </a:rPr>
              <a:t> in the same order that content strands appear in the curriculum. </a:t>
            </a: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In the first paragraph Number content is first, then Algebra content.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In the second paragraph Measurement content is</a:t>
            </a:r>
            <a:r>
              <a:rPr lang="en-AU" b="0" dirty="0">
                <a:latin typeface="Arial" panose="020B0604020202020204" pitchFamily="34" charset="0"/>
                <a:cs typeface="Arial" panose="020B0604020202020204" pitchFamily="34" charset="0"/>
              </a:rPr>
              <a:t> at the top of the paragraph, followed by Space content. </a:t>
            </a: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And finally, in the third paragraph, Statistics content</a:t>
            </a:r>
            <a:r>
              <a:rPr lang="en-AU" b="0" dirty="0">
                <a:latin typeface="Arial" panose="020B0604020202020204" pitchFamily="34" charset="0"/>
                <a:cs typeface="Arial" panose="020B0604020202020204" pitchFamily="34" charset="0"/>
              </a:rPr>
              <a:t> is first, then Probability content.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457200" lvl="1" indent="0">
              <a:buFont typeface="Calibri" panose="020F0502020204030204" pitchFamily="34" charset="0"/>
              <a:buNone/>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403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final section of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provides further information regarding </a:t>
            </a:r>
            <a:r>
              <a:rPr lang="en-AU" b="0" dirty="0">
                <a:latin typeface="Arial" panose="020B0604020202020204" pitchFamily="34" charset="0"/>
                <a:cs typeface="Arial" panose="020B0604020202020204" pitchFamily="34" charset="0"/>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Content descriptions specify the knowledge, understanding and skills that students learn and that teachers are expected to teach. The content elaborations provide optional examples of how to teach the content descriptions.</a:t>
            </a:r>
          </a:p>
          <a:p>
            <a:pPr>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https://v9.australiancurriculum.edu.au/teacher-resources/understand-this-learning-area/mathematics.</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1810312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aseline="0" dirty="0">
                <a:latin typeface="Arial" panose="020B0604020202020204" pitchFamily="34" charset="0"/>
                <a:cs typeface="Arial" panose="020B0604020202020204" pitchFamily="34" charset="0"/>
              </a:rPr>
              <a:t>This slide represents content in Version 9.0 of Mathematics.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aseline="0" dirty="0">
                <a:latin typeface="Arial" panose="020B0604020202020204" pitchFamily="34" charset="0"/>
                <a:cs typeface="Arial" panose="020B0604020202020204" pitchFamily="34" charset="0"/>
              </a:rPr>
              <a:t>The mustard-yellow section shows the notable inclusions to the Version 9.0 Mathematics curriculum including new specific concepts like 3D coordinates in Year 8, logarithmic scales and networks in Year 10, as well as the new mathematical processes.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aseline="0" dirty="0">
                <a:latin typeface="Arial" panose="020B0604020202020204" pitchFamily="34" charset="0"/>
                <a:cs typeface="Arial" panose="020B0604020202020204" pitchFamily="34" charset="0"/>
              </a:rPr>
              <a:t>The red section shows the removal of seasons and probability in the early years, and the orange section shows the content from Version 8.4 that has been redefined.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latin typeface="Arial" panose="020B0604020202020204" pitchFamily="34" charset="0"/>
                <a:cs typeface="Arial" panose="020B0604020202020204" pitchFamily="34" charset="0"/>
              </a:rPr>
              <a:t>All content descriptions that were in the sub-strand of Money and financial mathematics except one in Year 3, </a:t>
            </a:r>
            <a:r>
              <a:rPr lang="en-US" b="0" i="0" baseline="0" dirty="0">
                <a:solidFill>
                  <a:srgbClr val="000000"/>
                </a:solidFill>
                <a:effectLst/>
                <a:latin typeface="Arial" panose="020B0604020202020204" pitchFamily="34" charset="0"/>
                <a:cs typeface="Arial" panose="020B0604020202020204" pitchFamily="34" charset="0"/>
              </a:rPr>
              <a:t>can be found as a</a:t>
            </a:r>
            <a:r>
              <a:rPr lang="en-US" b="0" i="0" dirty="0">
                <a:solidFill>
                  <a:srgbClr val="000000"/>
                </a:solidFill>
                <a:effectLst/>
                <a:latin typeface="Arial" panose="020B0604020202020204" pitchFamily="34" charset="0"/>
                <a:cs typeface="Arial" panose="020B0604020202020204" pitchFamily="34" charset="0"/>
              </a:rPr>
              <a:t> context to solve practical problems relating to the process of mathematical modelling.</a:t>
            </a:r>
            <a:endParaRPr lang="en-AU"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aseline="0" dirty="0">
                <a:latin typeface="Arial" panose="020B0604020202020204" pitchFamily="34" charset="0"/>
                <a:cs typeface="Arial" panose="020B0604020202020204" pitchFamily="34" charset="0"/>
              </a:rPr>
              <a:t>The grey section shows </a:t>
            </a:r>
            <a:r>
              <a:rPr lang="en-AU" b="1" u="none" baseline="0" dirty="0">
                <a:latin typeface="Arial" panose="020B0604020202020204" pitchFamily="34" charset="0"/>
                <a:cs typeface="Arial" panose="020B0604020202020204" pitchFamily="34" charset="0"/>
              </a:rPr>
              <a:t>some</a:t>
            </a:r>
            <a:r>
              <a:rPr lang="en-AU" baseline="0" dirty="0">
                <a:latin typeface="Arial" panose="020B0604020202020204" pitchFamily="34" charset="0"/>
                <a:cs typeface="Arial" panose="020B0604020202020204" pitchFamily="34" charset="0"/>
              </a:rPr>
              <a:t> of the main content that has been moved and re-sequenced across the curriculum.</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CACD6-FC6D-48AB-9FD0-7EE69514B77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123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comparison documents show in detail the changes to the content descriptions for Mathematics.</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 key is used to show the changes from Version 8.4 to Version 9.0.</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Examples from the Year 9 Mathematics curriculum will be used to show the changes. </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771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content description or part of a content description has been removed from Version 8.4 and no longer appears in Version 9.0, it has been highlighted in red.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example, in v9.0 there is no specific mention of ‘simple interest’ in any content description or achievement standard. A</a:t>
            </a:r>
            <a:r>
              <a:rPr lang="en-US" dirty="0" err="1">
                <a:latin typeface="Arial" panose="020B0604020202020204" pitchFamily="34" charset="0"/>
                <a:cs typeface="Arial" panose="020B0604020202020204" pitchFamily="34" charset="0"/>
              </a:rPr>
              <a:t>ll</a:t>
            </a:r>
            <a:r>
              <a:rPr lang="en-US" dirty="0">
                <a:latin typeface="Arial" panose="020B0604020202020204" pitchFamily="34" charset="0"/>
                <a:cs typeface="Arial" panose="020B0604020202020204" pitchFamily="34" charset="0"/>
              </a:rPr>
              <a:t> content descriptions that were in the sub-strand of Money and financial mathematics in v8.4, can be found as a context to solve practical problems relating to the process of mathematical modelling.</a:t>
            </a:r>
            <a:endParaRPr lang="en-AU"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3797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new content description has been added to Version 9.0, it has been highlighted in green.</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3734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content description has moved year levels from Version 8.4 to Version 9.0, it has been highlighted in blue. There is also a bold note to indicate the year level from which it has moved. Similarly, if a content description has moved to another strand, there is a bold note to indicate the strand to which it has moved. </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1378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mathematics comparison documents also include an advice section — </a:t>
            </a:r>
            <a:r>
              <a:rPr lang="en-US" b="1" i="0" dirty="0">
                <a:latin typeface="Arial" panose="020B0604020202020204" pitchFamily="34" charset="0"/>
                <a:cs typeface="Arial" panose="020B0604020202020204" pitchFamily="34" charset="0"/>
              </a:rPr>
              <a:t>Consideration for planning for the first year of implementation  </a:t>
            </a:r>
            <a:r>
              <a:rPr lang="en-US" b="0" i="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highlighting the content changes between Version 8.4 and Version 9.0 that may influence the sequence of students’ learning. </a:t>
            </a:r>
            <a:r>
              <a:rPr lang="en-AU" b="0" i="0" dirty="0">
                <a:solidFill>
                  <a:srgbClr val="000000"/>
                </a:solidFill>
                <a:effectLst/>
                <a:latin typeface="Arial" panose="020B0604020202020204" pitchFamily="34" charset="0"/>
                <a:cs typeface="Arial" panose="020B0604020202020204" pitchFamily="34" charset="0"/>
              </a:rPr>
              <a:t>In the first year of implementation, content movement will mean that some students will be impacted by where the content has moved to.</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Think of this as the gaps caused by content being moved to a lower year level or the overlaps caused by content being moved to the next year level.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Gaps and overlaps will appear during the transition from v8.4 to v9.0.</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solidFill>
                  <a:srgbClr val="3F3F3F"/>
                </a:solidFill>
                <a:effectLst/>
                <a:latin typeface="Arial" panose="020B0604020202020204" pitchFamily="34" charset="0"/>
                <a:cs typeface="Arial" panose="020B0604020202020204" pitchFamily="34" charset="0"/>
              </a:rPr>
              <a:t>The snip on screen shows the final section of the resource comparing v8.4 and v9.0. This section will help you plan for possible gaps in student learning during the first year of implementation.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3071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49</a:t>
            </a:fld>
            <a:endParaRPr lang="en-AU"/>
          </a:p>
        </p:txBody>
      </p:sp>
    </p:spTree>
    <p:extLst>
      <p:ext uri="{BB962C8B-B14F-4D97-AF65-F5344CB8AC3E}">
        <p14:creationId xmlns:p14="http://schemas.microsoft.com/office/powerpoint/2010/main" val="337060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46498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Teachers can access advice and resources for their learning area and/or subject, </a:t>
            </a:r>
            <a:r>
              <a:rPr lang="en-AU" b="0" dirty="0">
                <a:latin typeface="Arial" panose="020B0604020202020204" pitchFamily="34" charset="0"/>
                <a:cs typeface="Arial" panose="020B0604020202020204" pitchFamily="34" charset="0"/>
              </a:rPr>
              <a:t>or</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general capabilities, and the cross-curriculum priorities.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is a snapshot of some of the Mathematics resources. These resources have been hyperlinked in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27882-60DA-76AA-E05B-CCA9DA1AD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6ABBF-E392-51ED-32AB-A108F38B9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7A1C4-D0E3-C75B-5011-9A7048EC2638}"/>
              </a:ext>
            </a:extLst>
          </p:cNvPr>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1F8348-E35D-39B6-D0B6-C8ED9B4A4C9B}"/>
              </a:ext>
            </a:extLst>
          </p:cNvPr>
          <p:cNvSpPr>
            <a:spLocks noGrp="1"/>
          </p:cNvSpPr>
          <p:nvPr>
            <p:ph type="sldNum" sz="quarter" idx="5"/>
          </p:nvPr>
        </p:nvSpPr>
        <p:spPr/>
        <p:txBody>
          <a:bodyPr/>
          <a:lstStyle/>
          <a:p>
            <a:pPr>
              <a:defRPr/>
            </a:pPr>
            <a:fld id="{7DC8D554-20BD-45E3-8F8F-C854CD9EEC52}" type="slidenum">
              <a:rPr lang="en-AU" smtClean="0"/>
              <a:pPr>
                <a:defRPr/>
              </a:pPr>
              <a:t>53</a:t>
            </a:fld>
            <a:endParaRPr lang="en-AU"/>
          </a:p>
        </p:txBody>
      </p:sp>
    </p:spTree>
    <p:extLst>
      <p:ext uri="{BB962C8B-B14F-4D97-AF65-F5344CB8AC3E}">
        <p14:creationId xmlns:p14="http://schemas.microsoft.com/office/powerpoint/2010/main" val="3623182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cs typeface="Arial" panose="020B0604020202020204" pitchFamily="34" charset="0"/>
              </a:rPr>
              <a:t>If you have any queries regarding Australian Curriculum v9.0: Mathematics, please contact the K–10 Curriculum and Assessment Branch.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55</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56</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57</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58</a:t>
            </a:fld>
            <a:endParaRPr lang="en-AU"/>
          </a:p>
        </p:txBody>
      </p:sp>
    </p:spTree>
    <p:extLst>
      <p:ext uri="{BB962C8B-B14F-4D97-AF65-F5344CB8AC3E}">
        <p14:creationId xmlns:p14="http://schemas.microsoft.com/office/powerpoint/2010/main" val="30043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cs typeface="Arial" panose="020B0604020202020204" pitchFamily="34" charset="0"/>
              </a:rPr>
              <a:t>In the Australian Curriculum Version 9.0, </a:t>
            </a:r>
            <a:r>
              <a:rPr lang="en-AU" sz="1200" b="0" dirty="0">
                <a:latin typeface="Arial" panose="020B0604020202020204" pitchFamily="34" charset="0"/>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Australian Curriculum consists of eight learning areas. Mathematics is indicated in orange.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dirty="0">
                <a:latin typeface="Arial" panose="020B0604020202020204" pitchFamily="34" charset="0"/>
                <a:cs typeface="Arial" panose="020B0604020202020204" pitchFamily="34" charset="0"/>
                <a:hlinkClick r:id="rId3"/>
              </a:rPr>
              <a:t>www.//v9.australiancurriculum.edu.au/help/website-tour</a:t>
            </a:r>
            <a:r>
              <a:rPr lang="en-AU" sz="1200" dirty="0">
                <a:latin typeface="Arial" panose="020B0604020202020204" pitchFamily="34" charset="0"/>
                <a:cs typeface="Arial" panose="020B0604020202020204" pitchFamily="34" charset="0"/>
              </a:rPr>
              <a:t> (time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Numeracy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Digital 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Critical and creative thinking</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Personal and social capability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Intercultural understanding,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The Information, Communications and Technologies (ICT) </a:t>
            </a:r>
            <a:r>
              <a:rPr lang="en-US" sz="1200" b="0" dirty="0">
                <a:effectLst/>
                <a:latin typeface="Arial" panose="020B0604020202020204" pitchFamily="34" charset="0"/>
                <a:cs typeface="Arial" panose="020B0604020202020204" pitchFamily="34" charset="0"/>
              </a:rPr>
              <a:t>g</a:t>
            </a:r>
            <a:r>
              <a:rPr lang="en-US" sz="1200" dirty="0">
                <a:effectLst/>
                <a:latin typeface="Arial" panose="020B0604020202020204" pitchFamily="34" charset="0"/>
                <a:cs typeface="Arial" panose="020B0604020202020204" pitchFamily="34" charset="0"/>
              </a:rPr>
              <a:t>eneral capability in v8.4 has been renamed Digital literacy in v9.0 </a:t>
            </a:r>
            <a:r>
              <a:rPr lang="en-AU" sz="1200" b="0" dirty="0">
                <a:latin typeface="Arial" panose="020B0604020202020204" pitchFamily="34" charset="0"/>
                <a:cs typeface="Arial" panose="020B0604020202020204"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remaining general capabilities have had refinements to elements, sub-elements and continua. </a:t>
            </a:r>
          </a:p>
          <a:p>
            <a:pPr>
              <a:spcBef>
                <a:spcPts val="0"/>
              </a:spcBef>
              <a:spcAft>
                <a:spcPts val="0"/>
              </a:spcAft>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Aboriginal and Torres Strait Islander Histories and Cultures</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Asia and Australia’s engagement with Asia,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Sustainability. </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hyperlink" Target="https://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1.jpeg"/><Relationship Id="rId10" Type="http://schemas.openxmlformats.org/officeDocument/2006/relationships/image" Target="../media/image14.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7204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8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35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8168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08388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625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420548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340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069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19158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12689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424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2822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879133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7.sv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6"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6">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Graphic 4" descr="Sticker of ACiQ v9.0">
            <a:extLst>
              <a:ext uri="{FF2B5EF4-FFF2-40B4-BE49-F238E27FC236}">
                <a16:creationId xmlns:a16="http://schemas.microsoft.com/office/drawing/2014/main" id="{F2564622-AC8A-354D-613F-9752497F714D}"/>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94890855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mathematic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mathematic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pn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hyperlink" Target="https://v9.australiancurriculum.edu.au/help/website-tou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mathematic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www.qcaa.qld.edu.au/downloads/aciqv9/mathematics/curriculum/ac9_maths_yr9_comp.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s://www.qcaa.qld.edu.au/p-10/aciq"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s://www.qcaa.qld.edu.au/p-10/aciq/version-9/p10-planning-app" TargetMode="External"/><Relationship Id="rId5" Type="http://schemas.openxmlformats.org/officeDocument/2006/relationships/hyperlink" Target="https://www.qcaa.qld.edu.au/p-10/aciq/version-9/learning-areas/p-10-mathematics/p-10-mathematics-assessment-resources" TargetMode="External"/><Relationship Id="rId4" Type="http://schemas.openxmlformats.org/officeDocument/2006/relationships/hyperlink" Target="https://www.qcaa.qld.edu.au/p-10/aciq/version-9/learning-areas/p-10-mathematics/p-10-mathematics-planning-resource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www.qcaa.qld.edu.au/"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hyperlink" Target="http://www.qcaa.qld.edu.au/copyright"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p:txBody>
          <a:bodyPr>
            <a:noAutofit/>
          </a:bodyPr>
          <a:lstStyle/>
          <a:p>
            <a:r>
              <a:rPr lang="en-AU" sz="2000" dirty="0"/>
              <a:t>Australian Curriculum v9.0: </a:t>
            </a:r>
            <a:r>
              <a:rPr lang="en-AU" dirty="0"/>
              <a:t>Mathematics</a:t>
            </a:r>
            <a:r>
              <a:rPr lang="en-AU" sz="2000" b="1" dirty="0"/>
              <a:t> </a:t>
            </a:r>
            <a:r>
              <a:rPr lang="en-AU" sz="2000" dirty="0"/>
              <a:t>— </a:t>
            </a:r>
            <a:r>
              <a:rPr lang="en-AU" sz="1800" dirty="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p:txBody>
          <a:bodyPr/>
          <a:lstStyle/>
          <a:p>
            <a:r>
              <a:rPr lang="en-US" dirty="0"/>
              <a:t>240872</a:t>
            </a:r>
            <a:endParaRPr lang="en-AU" dirty="0"/>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07641"/>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accent3"/>
                  </a:solidFill>
                  <a:latin typeface="Arial"/>
                  <a:cs typeface="Arial"/>
                </a:rPr>
                <a:t>Key considerations </a:t>
              </a:r>
              <a:endParaRPr lang="en-AU" sz="1100" b="1" dirty="0">
                <a:solidFill>
                  <a:schemeClr val="accent3"/>
                </a:solidFill>
                <a:cs typeface="Arial"/>
              </a:endParaRPr>
            </a:p>
            <a:p>
              <a:pPr marL="252000" indent="-252000">
                <a:buFont typeface="Arial" panose="020B0604020202020204" pitchFamily="34" charset="0"/>
                <a:buChar char="•"/>
              </a:pPr>
              <a:r>
                <a:rPr lang="en-AU" sz="1100" b="1" dirty="0">
                  <a:solidFill>
                    <a:schemeClr val="accent3"/>
                  </a:solidFill>
                  <a:latin typeface="Arial"/>
                  <a:cs typeface="Arial"/>
                </a:rPr>
                <a:t>Key connections </a:t>
              </a:r>
              <a:endParaRPr lang="en-AU" sz="1100" b="1" dirty="0">
                <a:solidFill>
                  <a:schemeClr val="accent3"/>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07641"/>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E8D9AA46-CCA6-6E85-A578-C7C898E31AD6}"/>
              </a:ext>
            </a:extLst>
          </p:cNvPr>
          <p:cNvSpPr>
            <a:spLocks noGrp="1"/>
          </p:cNvSpPr>
          <p:nvPr>
            <p:ph type="title"/>
          </p:nvPr>
        </p:nvSpPr>
        <p:spPr/>
        <p:txBody>
          <a:bodyPr>
            <a:normAutofit/>
          </a:bodyPr>
          <a:lstStyle/>
          <a:p>
            <a:r>
              <a:rPr lang="en-US" dirty="0" err="1"/>
              <a:t>Organisation</a:t>
            </a:r>
            <a:r>
              <a:rPr lang="en-US" dirty="0"/>
              <a:t> of Mathematics and changes </a:t>
            </a:r>
            <a:endParaRPr lang="en-AU" dirty="0"/>
          </a:p>
        </p:txBody>
      </p:sp>
    </p:spTree>
    <p:extLst>
      <p:ext uri="{BB962C8B-B14F-4D97-AF65-F5344CB8AC3E}">
        <p14:creationId xmlns:p14="http://schemas.microsoft.com/office/powerpoint/2010/main" val="8797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07641"/>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chemeClr val="bg1">
                <a:lumMod val="50000"/>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lumMod val="85000"/>
                    </a:schemeClr>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07641"/>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solidFill>
              <a:schemeClr val="bg1">
                <a:alpha val="40000"/>
              </a:schemeClr>
            </a:solid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EA0CCFED-8164-510E-28DC-E335A10A3DD5}"/>
              </a:ext>
            </a:extLst>
          </p:cNvPr>
          <p:cNvSpPr>
            <a:spLocks noGrp="1"/>
          </p:cNvSpPr>
          <p:nvPr>
            <p:ph type="title"/>
          </p:nvPr>
        </p:nvSpPr>
        <p:spPr/>
        <p:txBody>
          <a:bodyPr>
            <a:normAutofit/>
          </a:bodyPr>
          <a:lstStyle/>
          <a:p>
            <a:r>
              <a:rPr lang="en-US" dirty="0" err="1"/>
              <a:t>Organisation</a:t>
            </a:r>
            <a:r>
              <a:rPr lang="en-US" dirty="0"/>
              <a:t> of Mathematics and changes</a:t>
            </a:r>
            <a:endParaRPr lang="en-AU" dirty="0"/>
          </a:p>
        </p:txBody>
      </p:sp>
    </p:spTree>
    <p:extLst>
      <p:ext uri="{BB962C8B-B14F-4D97-AF65-F5344CB8AC3E}">
        <p14:creationId xmlns:p14="http://schemas.microsoft.com/office/powerpoint/2010/main" val="161571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07641"/>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accent3"/>
                  </a:solidFill>
                  <a:latin typeface="Arial"/>
                  <a:cs typeface="Arial"/>
                </a:rPr>
                <a:t>Key considerations </a:t>
              </a:r>
              <a:endParaRPr lang="en-AU" sz="1100" b="1" dirty="0">
                <a:solidFill>
                  <a:schemeClr val="accent3"/>
                </a:solidFill>
                <a:cs typeface="Arial"/>
              </a:endParaRPr>
            </a:p>
            <a:p>
              <a:pPr marL="252000" indent="-252000">
                <a:buFont typeface="Arial" panose="020B0604020202020204" pitchFamily="34" charset="0"/>
                <a:buChar char="•"/>
              </a:pPr>
              <a:r>
                <a:rPr lang="en-AU" sz="1100" b="1" dirty="0">
                  <a:solidFill>
                    <a:schemeClr val="accent3"/>
                  </a:solidFill>
                  <a:latin typeface="Arial"/>
                  <a:cs typeface="Arial"/>
                </a:rPr>
                <a:t>Key connections </a:t>
              </a:r>
              <a:endParaRPr lang="en-AU" sz="1100" b="1" dirty="0">
                <a:solidFill>
                  <a:schemeClr val="accent3"/>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07641"/>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Understand how the learning area works</a:t>
              </a:r>
            </a:p>
            <a:p>
              <a:pPr marL="252000" indent="-252000">
                <a:buFont typeface="Arial" panose="020B0604020202020204" pitchFamily="34" charset="0"/>
                <a:buChar char="•"/>
              </a:pPr>
              <a:r>
                <a:rPr lang="en-AU" sz="1100" dirty="0">
                  <a:solidFill>
                    <a:schemeClr val="bg1">
                      <a:lumMod val="85000"/>
                    </a:schemeClr>
                  </a:solidFill>
                </a:rPr>
                <a:t>Rationale</a:t>
              </a:r>
            </a:p>
            <a:p>
              <a:pPr marL="252000" indent="-252000">
                <a:buFont typeface="Arial" panose="020B0604020202020204" pitchFamily="34" charset="0"/>
                <a:buChar char="•"/>
              </a:pPr>
              <a:r>
                <a:rPr lang="en-AU" sz="1100" dirty="0">
                  <a:solidFill>
                    <a:schemeClr val="bg1">
                      <a:lumMod val="85000"/>
                    </a:schemeClr>
                  </a:solidFill>
                </a:rPr>
                <a:t>Aims</a:t>
              </a:r>
            </a:p>
            <a:p>
              <a:pPr marL="252000" indent="-252000">
                <a:buFont typeface="Arial" panose="020B0604020202020204" pitchFamily="34" charset="0"/>
                <a:buChar char="•"/>
              </a:pPr>
              <a:r>
                <a:rPr lang="en-AU" sz="1100" strike="sngStrike" dirty="0">
                  <a:solidFill>
                    <a:schemeClr val="bg1">
                      <a:lumMod val="85000"/>
                    </a:schemeClr>
                  </a:solidFill>
                </a:rPr>
                <a:t>Key ideas</a:t>
              </a:r>
            </a:p>
            <a:p>
              <a:pPr marL="252000" indent="-252000">
                <a:buFont typeface="Arial" panose="020B0604020202020204" pitchFamily="34" charset="0"/>
                <a:buChar char="•"/>
              </a:pPr>
              <a:r>
                <a:rPr lang="en-AU" sz="1100" dirty="0">
                  <a:solidFill>
                    <a:schemeClr val="bg1">
                      <a:lumMod val="85000"/>
                    </a:schemeClr>
                  </a:solidFill>
                </a:rPr>
                <a:t>Structure</a:t>
              </a:r>
            </a:p>
            <a:p>
              <a:pPr marL="252000" indent="-252000">
                <a:buFont typeface="Arial" panose="020B0604020202020204" pitchFamily="34" charset="0"/>
                <a:buChar char="•"/>
              </a:pPr>
              <a:r>
                <a:rPr lang="en-AU" sz="1100" dirty="0">
                  <a:solidFill>
                    <a:schemeClr val="bg1">
                      <a:lumMod val="85000"/>
                    </a:schemeClr>
                  </a:solidFill>
                </a:rPr>
                <a:t>Resources (learning area specific)</a:t>
              </a:r>
              <a:endParaRPr lang="en-AU" sz="1100" b="1" dirty="0">
                <a:solidFill>
                  <a:schemeClr val="bg1">
                    <a:lumMod val="85000"/>
                  </a:schemeClr>
                </a:solidFill>
              </a:endParaRPr>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Learning area curriculum</a:t>
              </a:r>
            </a:p>
            <a:p>
              <a:pPr marL="252000" indent="-252000">
                <a:buFont typeface="Arial" panose="020B0604020202020204" pitchFamily="34" charset="0"/>
                <a:buChar char="•"/>
              </a:pPr>
              <a:r>
                <a:rPr lang="en-AU" sz="1100" strike="sngStrike" dirty="0">
                  <a:solidFill>
                    <a:schemeClr val="bg1">
                      <a:lumMod val="85000"/>
                    </a:schemeClr>
                  </a:solidFill>
                </a:rPr>
                <a:t>Year</a:t>
              </a:r>
              <a:r>
                <a:rPr lang="en-AU" sz="1100" dirty="0">
                  <a:solidFill>
                    <a:schemeClr val="bg1">
                      <a:lumMod val="85000"/>
                    </a:schemeClr>
                  </a:solidFill>
                </a:rPr>
                <a:t> level description</a:t>
              </a:r>
            </a:p>
            <a:p>
              <a:pPr marL="252000" indent="-252000">
                <a:buFont typeface="Arial" panose="020B0604020202020204" pitchFamily="34" charset="0"/>
                <a:buChar char="•"/>
              </a:pPr>
              <a:r>
                <a:rPr lang="en-AU" sz="1100" dirty="0">
                  <a:solidFill>
                    <a:schemeClr val="bg1">
                      <a:lumMod val="85000"/>
                    </a:schemeClr>
                  </a:solidFill>
                </a:rPr>
                <a:t>Achievement standard</a:t>
              </a:r>
            </a:p>
            <a:p>
              <a:pPr marL="252000" indent="-252000">
                <a:buFont typeface="Arial" panose="020B0604020202020204" pitchFamily="34" charset="0"/>
                <a:buChar char="•"/>
              </a:pPr>
              <a:r>
                <a:rPr lang="en-AU" sz="1100" dirty="0">
                  <a:solidFill>
                    <a:schemeClr val="bg1">
                      <a:lumMod val="85000"/>
                    </a:schemeClr>
                  </a:solidFill>
                </a:rPr>
                <a:t>Strands and sub-strands</a:t>
              </a:r>
            </a:p>
            <a:p>
              <a:pPr marL="252000" indent="-252000">
                <a:buFont typeface="Arial" panose="020B0604020202020204" pitchFamily="34" charset="0"/>
                <a:buChar char="•"/>
              </a:pPr>
              <a:r>
                <a:rPr lang="en-AU" sz="1100" dirty="0">
                  <a:solidFill>
                    <a:schemeClr val="bg1">
                      <a:lumMod val="85000"/>
                    </a:schemeClr>
                  </a:solidFill>
                </a:rPr>
                <a:t>Content descriptions</a:t>
              </a:r>
            </a:p>
            <a:p>
              <a:pPr marL="252000" indent="-252000">
                <a:buFont typeface="Arial" panose="020B0604020202020204" pitchFamily="34" charset="0"/>
                <a:buChar char="•"/>
              </a:pPr>
              <a:r>
                <a:rPr lang="en-AU" sz="1100" strike="sngStrike" dirty="0">
                  <a:solidFill>
                    <a:schemeClr val="bg1">
                      <a:lumMod val="85000"/>
                    </a:schemeClr>
                  </a:solidFill>
                </a:rPr>
                <a:t>Threads (learning area specific)</a:t>
              </a:r>
            </a:p>
            <a:p>
              <a:pPr marL="252000" indent="-252000">
                <a:buFont typeface="Arial" panose="020B0604020202020204" pitchFamily="34" charset="0"/>
                <a:buChar char="•"/>
              </a:pPr>
              <a:r>
                <a:rPr lang="en-AU" sz="1100" dirty="0">
                  <a:solidFill>
                    <a:schemeClr val="bg1">
                      <a:lumMod val="85000"/>
                    </a:schemeClr>
                  </a:solidFill>
                </a:rPr>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50142"/>
            </a:xfrm>
            <a:prstGeom prst="rect">
              <a:avLst/>
            </a:prstGeom>
            <a:solidFill>
              <a:schemeClr val="bg1">
                <a:lumMod val="50000"/>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lumMod val="85000"/>
                    </a:schemeClr>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F3B3B9A0-829B-86AC-A418-3F5D44B1F01F}"/>
              </a:ext>
            </a:extLst>
          </p:cNvPr>
          <p:cNvSpPr>
            <a:spLocks noGrp="1"/>
          </p:cNvSpPr>
          <p:nvPr>
            <p:ph type="title"/>
          </p:nvPr>
        </p:nvSpPr>
        <p:spPr/>
        <p:txBody>
          <a:bodyPr>
            <a:normAutofit/>
          </a:bodyPr>
          <a:lstStyle/>
          <a:p>
            <a:r>
              <a:rPr lang="en-US" dirty="0" err="1"/>
              <a:t>Organisation</a:t>
            </a:r>
            <a:r>
              <a:rPr lang="en-US" dirty="0"/>
              <a:t> of Mathematics and changes </a:t>
            </a:r>
            <a:endParaRPr lang="en-AU" dirty="0"/>
          </a:p>
        </p:txBody>
      </p:sp>
    </p:spTree>
    <p:extLst>
      <p:ext uri="{BB962C8B-B14F-4D97-AF65-F5344CB8AC3E}">
        <p14:creationId xmlns:p14="http://schemas.microsoft.com/office/powerpoint/2010/main" val="54818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11049743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79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604030"/>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chemeClr val="accent3">
                <a:alpha val="4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197486" y="1302634"/>
            <a:ext cx="2749028" cy="769441"/>
          </a:xfrm>
          <a:prstGeom prst="rect">
            <a:avLst/>
          </a:prstGeom>
          <a:solidFill>
            <a:schemeClr val="accent3"/>
          </a:solidFill>
          <a:ln w="12700">
            <a:solidFill>
              <a:schemeClr val="accent3"/>
            </a:solid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Introduction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3" name="Title 2">
            <a:extLst>
              <a:ext uri="{FF2B5EF4-FFF2-40B4-BE49-F238E27FC236}">
                <a16:creationId xmlns:a16="http://schemas.microsoft.com/office/drawing/2014/main" id="{EEB76292-E5F9-130E-3E94-F17793479C8B}"/>
              </a:ext>
            </a:extLst>
          </p:cNvPr>
          <p:cNvSpPr>
            <a:spLocks noGrp="1"/>
          </p:cNvSpPr>
          <p:nvPr>
            <p:ph type="title"/>
          </p:nvPr>
        </p:nvSpPr>
        <p:spPr/>
        <p:txBody>
          <a:bodyPr>
            <a:normAutofit/>
          </a:bodyPr>
          <a:lstStyle/>
          <a:p>
            <a:r>
              <a:rPr lang="en-AU" dirty="0"/>
              <a:t>Organisation of Mathematics</a:t>
            </a:r>
          </a:p>
        </p:txBody>
      </p:sp>
    </p:spTree>
    <p:extLst>
      <p:ext uri="{BB962C8B-B14F-4D97-AF65-F5344CB8AC3E}">
        <p14:creationId xmlns:p14="http://schemas.microsoft.com/office/powerpoint/2010/main" val="23508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604030"/>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chemeClr val="accent3">
                <a:alpha val="4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197486" y="2030530"/>
            <a:ext cx="2749028" cy="261610"/>
          </a:xfrm>
          <a:prstGeom prst="rect">
            <a:avLst/>
          </a:prstGeom>
          <a:solidFill>
            <a:schemeClr val="accent3"/>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Structure</a:t>
            </a:r>
          </a:p>
        </p:txBody>
      </p:sp>
      <p:sp>
        <p:nvSpPr>
          <p:cNvPr id="3" name="Title 2">
            <a:extLst>
              <a:ext uri="{FF2B5EF4-FFF2-40B4-BE49-F238E27FC236}">
                <a16:creationId xmlns:a16="http://schemas.microsoft.com/office/drawing/2014/main" id="{8F1B2748-9E40-49BD-EFA3-55F2A783C150}"/>
              </a:ext>
            </a:extLst>
          </p:cNvPr>
          <p:cNvSpPr>
            <a:spLocks noGrp="1"/>
          </p:cNvSpPr>
          <p:nvPr>
            <p:ph type="title"/>
          </p:nvPr>
        </p:nvSpPr>
        <p:spPr/>
        <p:txBody>
          <a:bodyPr>
            <a:normAutofit/>
          </a:bodyPr>
          <a:lstStyle/>
          <a:p>
            <a:r>
              <a:rPr lang="en-AU" dirty="0"/>
              <a:t>Organisation of Mathematics</a:t>
            </a:r>
          </a:p>
        </p:txBody>
      </p:sp>
    </p:spTree>
    <p:extLst>
      <p:ext uri="{BB962C8B-B14F-4D97-AF65-F5344CB8AC3E}">
        <p14:creationId xmlns:p14="http://schemas.microsoft.com/office/powerpoint/2010/main" val="34672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7025" y="780618"/>
          <a:ext cx="8495508" cy="3588936"/>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gridSpan="3">
                  <a:txBody>
                    <a:bodyPr/>
                    <a:lstStyle/>
                    <a:p>
                      <a:pPr algn="ctr"/>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8572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tx1"/>
                          </a:solidFill>
                          <a:effectLst/>
                          <a:latin typeface="Arial" panose="020B0604020202020204" pitchFamily="34" charset="0"/>
                          <a:cs typeface="Arial" panose="020B0604020202020204" pitchFamily="34" charset="0"/>
                        </a:rPr>
                        <a:t>Proficiency strands: Understanding, fluency, problem-solving, reasoning </a:t>
                      </a:r>
                      <a:endParaRPr lang="en-AU" sz="1400" b="1" i="0">
                        <a:solidFill>
                          <a:schemeClr val="tx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02892">
                <a:tc>
                  <a:txBody>
                    <a:bodyPr/>
                    <a:lstStyle/>
                    <a:p>
                      <a:pPr algn="ctr" rtl="0" fontAlgn="base"/>
                      <a:r>
                        <a:rPr lang="en-AU" sz="1400" b="1" i="0">
                          <a:solidFill>
                            <a:schemeClr val="tx1"/>
                          </a:solidFill>
                          <a:effectLst/>
                          <a:latin typeface="Arial" panose="020B0604020202020204" pitchFamily="34" charset="0"/>
                          <a:cs typeface="Arial" panose="020B0604020202020204" pitchFamily="34" charset="0"/>
                        </a:rPr>
                        <a:t>Number and</a:t>
                      </a:r>
                    </a:p>
                    <a:p>
                      <a:pPr algn="ctr" rtl="0" fontAlgn="base"/>
                      <a:r>
                        <a:rPr lang="en-AU" sz="1400" b="1" i="0">
                          <a:solidFill>
                            <a:schemeClr val="tx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noStrike">
                          <a:solidFill>
                            <a:schemeClr val="tx1"/>
                          </a:solidFill>
                          <a:effectLst/>
                          <a:latin typeface="Arial" panose="020B0604020202020204" pitchFamily="34" charset="0"/>
                          <a:cs typeface="Arial" panose="020B0604020202020204" pitchFamily="34" charset="0"/>
                        </a:rPr>
                        <a:t>Measurement and geometry </a:t>
                      </a:r>
                    </a:p>
                    <a:p>
                      <a:pPr algn="ctr"/>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a:solidFill>
                            <a:schemeClr val="tx1"/>
                          </a:solidFill>
                          <a:effectLst/>
                          <a:latin typeface="Arial" panose="020B0604020202020204" pitchFamily="34" charset="0"/>
                          <a:cs typeface="Arial" panose="020B0604020202020204" pitchFamily="34" charset="0"/>
                        </a:rPr>
                        <a:t>Statistics and probability </a:t>
                      </a:r>
                    </a:p>
                    <a:p>
                      <a:pPr algn="ctr"/>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08610">
                <a:tc>
                  <a:txBody>
                    <a:bodyPr/>
                    <a:lstStyle/>
                    <a:p>
                      <a:pPr algn="l" rtl="0" fontAlgn="base"/>
                      <a:r>
                        <a:rPr lang="en-AU" sz="1400" b="0" i="0" strike="noStrike" dirty="0">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34321081"/>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dirty="0">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9231226"/>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46493795"/>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6947680"/>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5884521"/>
                  </a:ext>
                </a:extLst>
              </a:tr>
            </a:tbl>
          </a:graphicData>
        </a:graphic>
      </p:graphicFrame>
    </p:spTree>
    <p:extLst>
      <p:ext uri="{BB962C8B-B14F-4D97-AF65-F5344CB8AC3E}">
        <p14:creationId xmlns:p14="http://schemas.microsoft.com/office/powerpoint/2010/main" val="8090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7025" y="780618"/>
          <a:ext cx="8495508" cy="3588936"/>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gridSpan="3">
                  <a:txBody>
                    <a:bodyPr/>
                    <a:lstStyle/>
                    <a:p>
                      <a:pPr algn="ctr"/>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8572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tx1"/>
                          </a:solidFill>
                          <a:effectLst/>
                          <a:latin typeface="Arial" panose="020B0604020202020204" pitchFamily="34" charset="0"/>
                          <a:cs typeface="Arial" panose="020B0604020202020204" pitchFamily="34" charset="0"/>
                        </a:rPr>
                        <a:t>Proficiency strands: Understanding, fluency, problem-solving, reasoning </a:t>
                      </a:r>
                      <a:endParaRPr lang="en-AU" sz="1400" b="1" i="0">
                        <a:solidFill>
                          <a:schemeClr val="tx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02892">
                <a:tc>
                  <a:txBody>
                    <a:bodyPr/>
                    <a:lstStyle/>
                    <a:p>
                      <a:pPr algn="ctr" rtl="0" fontAlgn="base"/>
                      <a:r>
                        <a:rPr lang="en-AU" sz="1400" b="1" i="0">
                          <a:solidFill>
                            <a:schemeClr val="tx1"/>
                          </a:solidFill>
                          <a:effectLst/>
                          <a:latin typeface="Arial" panose="020B0604020202020204" pitchFamily="34" charset="0"/>
                          <a:cs typeface="Arial" panose="020B0604020202020204" pitchFamily="34" charset="0"/>
                        </a:rPr>
                        <a:t>Number and</a:t>
                      </a:r>
                    </a:p>
                    <a:p>
                      <a:pPr algn="ctr" rtl="0" fontAlgn="base"/>
                      <a:r>
                        <a:rPr lang="en-AU" sz="1400" b="1" i="0">
                          <a:solidFill>
                            <a:schemeClr val="tx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noStrike">
                          <a:solidFill>
                            <a:schemeClr val="tx1"/>
                          </a:solidFill>
                          <a:effectLst/>
                          <a:latin typeface="Arial" panose="020B0604020202020204" pitchFamily="34" charset="0"/>
                          <a:cs typeface="Arial" panose="020B0604020202020204" pitchFamily="34" charset="0"/>
                        </a:rPr>
                        <a:t>Measurement and geometry </a:t>
                      </a:r>
                    </a:p>
                    <a:p>
                      <a:pPr algn="ctr"/>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a:solidFill>
                            <a:schemeClr val="tx1"/>
                          </a:solidFill>
                          <a:effectLst/>
                          <a:latin typeface="Arial" panose="020B0604020202020204" pitchFamily="34" charset="0"/>
                          <a:cs typeface="Arial" panose="020B0604020202020204" pitchFamily="34" charset="0"/>
                        </a:rPr>
                        <a:t>Statistics and probability </a:t>
                      </a:r>
                    </a:p>
                    <a:p>
                      <a:pPr algn="ctr"/>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34321081"/>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9231226"/>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46493795"/>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6947680"/>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5884521"/>
                  </a:ext>
                </a:extLst>
              </a:tr>
            </a:tbl>
          </a:graphicData>
        </a:graphic>
      </p:graphicFrame>
      <p:sp>
        <p:nvSpPr>
          <p:cNvPr id="2" name="Rectangle 1">
            <a:extLst>
              <a:ext uri="{FF2B5EF4-FFF2-40B4-BE49-F238E27FC236}">
                <a16:creationId xmlns:a16="http://schemas.microsoft.com/office/drawing/2014/main" id="{E9CE13FA-75D3-91C3-C8A2-367B4B5B2538}"/>
              </a:ext>
            </a:extLst>
          </p:cNvPr>
          <p:cNvSpPr/>
          <p:nvPr/>
        </p:nvSpPr>
        <p:spPr>
          <a:xfrm>
            <a:off x="195309" y="1349407"/>
            <a:ext cx="8735627" cy="3013475"/>
          </a:xfrm>
          <a:prstGeom prst="rect">
            <a:avLst/>
          </a:prstGeom>
          <a:solidFill>
            <a:schemeClr val="bg1">
              <a:alpha val="7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10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7025" y="780618"/>
          <a:ext cx="8495508" cy="3588936"/>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gridSpan="3">
                  <a:txBody>
                    <a:bodyPr/>
                    <a:lstStyle/>
                    <a:p>
                      <a:pPr algn="ctr"/>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8572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chemeClr val="tx1"/>
                          </a:solidFill>
                          <a:effectLst/>
                          <a:latin typeface="Arial" panose="020B0604020202020204" pitchFamily="34" charset="0"/>
                          <a:cs typeface="Arial" panose="020B0604020202020204" pitchFamily="34" charset="0"/>
                        </a:rPr>
                        <a:t>Proficiency strands: Understanding, fluency, problem-solving, reasoning </a:t>
                      </a:r>
                      <a:endParaRPr lang="en-AU" sz="1400" b="1" i="0">
                        <a:solidFill>
                          <a:schemeClr val="tx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02892">
                <a:tc>
                  <a:txBody>
                    <a:bodyPr/>
                    <a:lstStyle/>
                    <a:p>
                      <a:pPr algn="ctr" rtl="0" fontAlgn="base"/>
                      <a:r>
                        <a:rPr lang="en-AU" sz="1400" b="1" i="0">
                          <a:solidFill>
                            <a:schemeClr val="tx1"/>
                          </a:solidFill>
                          <a:effectLst/>
                          <a:latin typeface="Arial" panose="020B0604020202020204" pitchFamily="34" charset="0"/>
                          <a:cs typeface="Arial" panose="020B0604020202020204" pitchFamily="34" charset="0"/>
                        </a:rPr>
                        <a:t>Number and</a:t>
                      </a:r>
                    </a:p>
                    <a:p>
                      <a:pPr algn="ctr" rtl="0" fontAlgn="base"/>
                      <a:r>
                        <a:rPr lang="en-AU" sz="1400" b="1" i="0">
                          <a:solidFill>
                            <a:schemeClr val="tx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noStrike">
                          <a:solidFill>
                            <a:schemeClr val="tx1"/>
                          </a:solidFill>
                          <a:effectLst/>
                          <a:latin typeface="Arial" panose="020B0604020202020204" pitchFamily="34" charset="0"/>
                          <a:cs typeface="Arial" panose="020B0604020202020204" pitchFamily="34" charset="0"/>
                        </a:rPr>
                        <a:t>Measurement and geometry </a:t>
                      </a:r>
                    </a:p>
                    <a:p>
                      <a:pPr algn="ctr"/>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a:solidFill>
                            <a:schemeClr val="tx1"/>
                          </a:solidFill>
                          <a:effectLst/>
                          <a:latin typeface="Arial" panose="020B0604020202020204" pitchFamily="34" charset="0"/>
                          <a:cs typeface="Arial" panose="020B0604020202020204" pitchFamily="34" charset="0"/>
                        </a:rPr>
                        <a:t>Statistics and probability </a:t>
                      </a:r>
                    </a:p>
                    <a:p>
                      <a:pPr algn="ctr"/>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34321081"/>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9231226"/>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46493795"/>
                  </a:ext>
                </a:extLst>
              </a:tr>
              <a:tr h="308610">
                <a:tc>
                  <a:txBody>
                    <a:bodyPr/>
                    <a:lstStyle/>
                    <a:p>
                      <a:pPr algn="l" rtl="0" fontAlgn="base"/>
                      <a:r>
                        <a:rPr lang="en-AU" sz="1400" b="0" i="0" strike="noStrike">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l" rtl="0" fontAlgn="base"/>
                      <a:r>
                        <a:rPr lang="en-AU" sz="1400" b="0" i="0" strike="noStrike">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6947680"/>
                  </a:ext>
                </a:extLst>
              </a:tr>
              <a:tr h="525780">
                <a:tc>
                  <a:txBody>
                    <a:bodyPr/>
                    <a:lstStyle/>
                    <a:p>
                      <a:pPr algn="l" rtl="0" fontAlgn="base"/>
                      <a:r>
                        <a:rPr lang="en-AU" sz="1400" b="0" i="0" strike="noStrike">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5884521"/>
                  </a:ext>
                </a:extLst>
              </a:tr>
            </a:tbl>
          </a:graphicData>
        </a:graphic>
      </p:graphicFrame>
      <p:sp>
        <p:nvSpPr>
          <p:cNvPr id="2" name="Rectangle 1">
            <a:extLst>
              <a:ext uri="{FF2B5EF4-FFF2-40B4-BE49-F238E27FC236}">
                <a16:creationId xmlns:a16="http://schemas.microsoft.com/office/drawing/2014/main" id="{914736AB-E864-D2EF-A12B-7F2DE9099AC3}"/>
              </a:ext>
            </a:extLst>
          </p:cNvPr>
          <p:cNvSpPr/>
          <p:nvPr/>
        </p:nvSpPr>
        <p:spPr>
          <a:xfrm>
            <a:off x="204186" y="1091954"/>
            <a:ext cx="8735627" cy="248574"/>
          </a:xfrm>
          <a:prstGeom prst="rect">
            <a:avLst/>
          </a:prstGeom>
          <a:solidFill>
            <a:schemeClr val="bg1">
              <a:alpha val="7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614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438706275"/>
              </p:ext>
            </p:extLst>
          </p:nvPr>
        </p:nvGraphicFramePr>
        <p:xfrm>
          <a:off x="327024" y="728662"/>
          <a:ext cx="8495508" cy="3897546"/>
        </p:xfrm>
        <a:graphic>
          <a:graphicData uri="http://schemas.openxmlformats.org/drawingml/2006/table">
            <a:tbl>
              <a:tblPr firstRow="1" bandRow="1">
                <a:tableStyleId>{17292A2E-F333-43FB-9621-5CBBE7FDCDCB}</a:tableStyleId>
              </a:tblPr>
              <a:tblGrid>
                <a:gridCol w="1415918">
                  <a:extLst>
                    <a:ext uri="{9D8B030D-6E8A-4147-A177-3AD203B41FA5}">
                      <a16:colId xmlns:a16="http://schemas.microsoft.com/office/drawing/2014/main" val="20000"/>
                    </a:ext>
                  </a:extLst>
                </a:gridCol>
                <a:gridCol w="1415918">
                  <a:extLst>
                    <a:ext uri="{9D8B030D-6E8A-4147-A177-3AD203B41FA5}">
                      <a16:colId xmlns:a16="http://schemas.microsoft.com/office/drawing/2014/main" val="3400013296"/>
                    </a:ext>
                  </a:extLst>
                </a:gridCol>
                <a:gridCol w="1415918">
                  <a:extLst>
                    <a:ext uri="{9D8B030D-6E8A-4147-A177-3AD203B41FA5}">
                      <a16:colId xmlns:a16="http://schemas.microsoft.com/office/drawing/2014/main" val="20001"/>
                    </a:ext>
                  </a:extLst>
                </a:gridCol>
                <a:gridCol w="1415918">
                  <a:extLst>
                    <a:ext uri="{9D8B030D-6E8A-4147-A177-3AD203B41FA5}">
                      <a16:colId xmlns:a16="http://schemas.microsoft.com/office/drawing/2014/main" val="836718849"/>
                    </a:ext>
                  </a:extLst>
                </a:gridCol>
                <a:gridCol w="1415918">
                  <a:extLst>
                    <a:ext uri="{9D8B030D-6E8A-4147-A177-3AD203B41FA5}">
                      <a16:colId xmlns:a16="http://schemas.microsoft.com/office/drawing/2014/main" val="20002"/>
                    </a:ext>
                  </a:extLst>
                </a:gridCol>
                <a:gridCol w="1415918">
                  <a:extLst>
                    <a:ext uri="{9D8B030D-6E8A-4147-A177-3AD203B41FA5}">
                      <a16:colId xmlns:a16="http://schemas.microsoft.com/office/drawing/2014/main" val="289672"/>
                    </a:ext>
                  </a:extLst>
                </a:gridCol>
              </a:tblGrid>
              <a:tr h="297152">
                <a:tc gridSpan="6">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extLst>
                  <a:ext uri="{0D108BD9-81ED-4DB2-BD59-A6C34878D82A}">
                    <a16:rowId xmlns:a16="http://schemas.microsoft.com/office/drawing/2014/main" val="10000"/>
                  </a:ext>
                </a:extLst>
              </a:tr>
              <a:tr h="2857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strike="sngStrike">
                          <a:solidFill>
                            <a:schemeClr val="accent1"/>
                          </a:solidFill>
                          <a:effectLst/>
                          <a:latin typeface="Arial" panose="020B0604020202020204" pitchFamily="34" charset="0"/>
                          <a:cs typeface="Arial" panose="020B0604020202020204" pitchFamily="34" charset="0"/>
                        </a:rPr>
                        <a:t>Proficiency strands: Understanding, fluency, problem-solving, reasoning </a:t>
                      </a:r>
                      <a:endParaRPr lang="en-AU" sz="1400" b="1" i="0" strike="sngStrike">
                        <a:solidFill>
                          <a:schemeClr val="accent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1"/>
                  </a:ext>
                </a:extLst>
              </a:tr>
              <a:tr h="502892">
                <a:tc gridSpan="2">
                  <a:txBody>
                    <a:bodyPr/>
                    <a:lstStyle/>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Number and</a:t>
                      </a:r>
                    </a:p>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Measurement and geometry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Statistics and probability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2"/>
                  </a:ext>
                </a:extLst>
              </a:tr>
              <a:tr h="308610">
                <a:tc>
                  <a:txBody>
                    <a:bodyPr/>
                    <a:lstStyle/>
                    <a:p>
                      <a:pPr algn="ctr" rtl="0" fontAlgn="base"/>
                      <a:r>
                        <a:rPr lang="en-AU" sz="1400" b="1" i="0" strike="noStrike">
                          <a:effectLst/>
                          <a:latin typeface="Arial" panose="020B0604020202020204" pitchFamily="34" charset="0"/>
                          <a:cs typeface="Arial" panose="020B0604020202020204" pitchFamily="34" charset="0"/>
                        </a:rPr>
                        <a:t>Number</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Algebra</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Measurement</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Space</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Statistics</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Probability</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4321081"/>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156944821"/>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3"/>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2359231226"/>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4246493795"/>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696947680"/>
                  </a:ext>
                </a:extLst>
              </a:tr>
              <a:tr h="525780">
                <a:tc gridSpan="2">
                  <a:txBody>
                    <a:bodyPr/>
                    <a:lstStyle/>
                    <a:p>
                      <a:pPr algn="l" rtl="0" fontAlgn="base"/>
                      <a:r>
                        <a:rPr lang="en-AU" sz="1400" b="0" i="0" strike="sngStrike" dirty="0">
                          <a:solidFill>
                            <a:schemeClr val="accent1"/>
                          </a:solidFill>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905884521"/>
                  </a:ext>
                </a:extLst>
              </a:tr>
            </a:tbl>
          </a:graphicData>
        </a:graphic>
      </p:graphicFrame>
    </p:spTree>
    <p:extLst>
      <p:ext uri="{BB962C8B-B14F-4D97-AF65-F5344CB8AC3E}">
        <p14:creationId xmlns:p14="http://schemas.microsoft.com/office/powerpoint/2010/main" val="49000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2483731850"/>
              </p:ext>
            </p:extLst>
          </p:nvPr>
        </p:nvGraphicFramePr>
        <p:xfrm>
          <a:off x="327024" y="720349"/>
          <a:ext cx="8495508" cy="3897546"/>
        </p:xfrm>
        <a:graphic>
          <a:graphicData uri="http://schemas.openxmlformats.org/drawingml/2006/table">
            <a:tbl>
              <a:tblPr firstRow="1" bandRow="1">
                <a:tableStyleId>{17292A2E-F333-43FB-9621-5CBBE7FDCDCB}</a:tableStyleId>
              </a:tblPr>
              <a:tblGrid>
                <a:gridCol w="1415918">
                  <a:extLst>
                    <a:ext uri="{9D8B030D-6E8A-4147-A177-3AD203B41FA5}">
                      <a16:colId xmlns:a16="http://schemas.microsoft.com/office/drawing/2014/main" val="20000"/>
                    </a:ext>
                  </a:extLst>
                </a:gridCol>
                <a:gridCol w="1415918">
                  <a:extLst>
                    <a:ext uri="{9D8B030D-6E8A-4147-A177-3AD203B41FA5}">
                      <a16:colId xmlns:a16="http://schemas.microsoft.com/office/drawing/2014/main" val="3400013296"/>
                    </a:ext>
                  </a:extLst>
                </a:gridCol>
                <a:gridCol w="1415918">
                  <a:extLst>
                    <a:ext uri="{9D8B030D-6E8A-4147-A177-3AD203B41FA5}">
                      <a16:colId xmlns:a16="http://schemas.microsoft.com/office/drawing/2014/main" val="20001"/>
                    </a:ext>
                  </a:extLst>
                </a:gridCol>
                <a:gridCol w="1415918">
                  <a:extLst>
                    <a:ext uri="{9D8B030D-6E8A-4147-A177-3AD203B41FA5}">
                      <a16:colId xmlns:a16="http://schemas.microsoft.com/office/drawing/2014/main" val="836718849"/>
                    </a:ext>
                  </a:extLst>
                </a:gridCol>
                <a:gridCol w="1415918">
                  <a:extLst>
                    <a:ext uri="{9D8B030D-6E8A-4147-A177-3AD203B41FA5}">
                      <a16:colId xmlns:a16="http://schemas.microsoft.com/office/drawing/2014/main" val="20002"/>
                    </a:ext>
                  </a:extLst>
                </a:gridCol>
                <a:gridCol w="1415918">
                  <a:extLst>
                    <a:ext uri="{9D8B030D-6E8A-4147-A177-3AD203B41FA5}">
                      <a16:colId xmlns:a16="http://schemas.microsoft.com/office/drawing/2014/main" val="289672"/>
                    </a:ext>
                  </a:extLst>
                </a:gridCol>
              </a:tblGrid>
              <a:tr h="297152">
                <a:tc gridSpan="6">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extLst>
                  <a:ext uri="{0D108BD9-81ED-4DB2-BD59-A6C34878D82A}">
                    <a16:rowId xmlns:a16="http://schemas.microsoft.com/office/drawing/2014/main" val="10000"/>
                  </a:ext>
                </a:extLst>
              </a:tr>
              <a:tr h="2857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strike="sngStrike">
                          <a:solidFill>
                            <a:schemeClr val="accent1"/>
                          </a:solidFill>
                          <a:effectLst/>
                          <a:latin typeface="Arial" panose="020B0604020202020204" pitchFamily="34" charset="0"/>
                          <a:cs typeface="Arial" panose="020B0604020202020204" pitchFamily="34" charset="0"/>
                        </a:rPr>
                        <a:t>Proficiency strands: Understanding, fluency, problem-solving, reasoning </a:t>
                      </a:r>
                      <a:endParaRPr lang="en-AU" sz="1400" b="1" i="0" strike="sngStrike">
                        <a:solidFill>
                          <a:schemeClr val="accent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1"/>
                  </a:ext>
                </a:extLst>
              </a:tr>
              <a:tr h="502892">
                <a:tc gridSpan="2">
                  <a:txBody>
                    <a:bodyPr/>
                    <a:lstStyle/>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Number and</a:t>
                      </a:r>
                    </a:p>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Measurement and geometry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Statistics and probability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2"/>
                  </a:ext>
                </a:extLst>
              </a:tr>
              <a:tr h="308610">
                <a:tc>
                  <a:txBody>
                    <a:bodyPr/>
                    <a:lstStyle/>
                    <a:p>
                      <a:pPr algn="ctr" rtl="0" fontAlgn="base"/>
                      <a:r>
                        <a:rPr lang="en-AU" sz="1400" b="1" i="0" strike="noStrike">
                          <a:effectLst/>
                          <a:latin typeface="Arial" panose="020B0604020202020204" pitchFamily="34" charset="0"/>
                          <a:cs typeface="Arial" panose="020B0604020202020204" pitchFamily="34" charset="0"/>
                        </a:rPr>
                        <a:t>Number</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Algebra</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Measurement</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Space</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Statistics</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Probability</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4321081"/>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156944821"/>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3"/>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2359231226"/>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4246493795"/>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696947680"/>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905884521"/>
                  </a:ext>
                </a:extLst>
              </a:tr>
            </a:tbl>
          </a:graphicData>
        </a:graphic>
      </p:graphicFrame>
      <p:sp>
        <p:nvSpPr>
          <p:cNvPr id="2" name="Rectangle 1">
            <a:extLst>
              <a:ext uri="{FF2B5EF4-FFF2-40B4-BE49-F238E27FC236}">
                <a16:creationId xmlns:a16="http://schemas.microsoft.com/office/drawing/2014/main" id="{7A9F95A7-B8DC-339C-4498-A68E8FCAAF1C}"/>
              </a:ext>
            </a:extLst>
          </p:cNvPr>
          <p:cNvSpPr/>
          <p:nvPr/>
        </p:nvSpPr>
        <p:spPr>
          <a:xfrm>
            <a:off x="204186" y="1296704"/>
            <a:ext cx="8735627" cy="3321191"/>
          </a:xfrm>
          <a:prstGeom prst="rect">
            <a:avLst/>
          </a:prstGeom>
          <a:solidFill>
            <a:schemeClr val="bg1">
              <a:alpha val="7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59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195367448"/>
              </p:ext>
            </p:extLst>
          </p:nvPr>
        </p:nvGraphicFramePr>
        <p:xfrm>
          <a:off x="327024" y="720349"/>
          <a:ext cx="8495508" cy="3897546"/>
        </p:xfrm>
        <a:graphic>
          <a:graphicData uri="http://schemas.openxmlformats.org/drawingml/2006/table">
            <a:tbl>
              <a:tblPr firstRow="1" bandRow="1">
                <a:tableStyleId>{17292A2E-F333-43FB-9621-5CBBE7FDCDCB}</a:tableStyleId>
              </a:tblPr>
              <a:tblGrid>
                <a:gridCol w="1415918">
                  <a:extLst>
                    <a:ext uri="{9D8B030D-6E8A-4147-A177-3AD203B41FA5}">
                      <a16:colId xmlns:a16="http://schemas.microsoft.com/office/drawing/2014/main" val="20000"/>
                    </a:ext>
                  </a:extLst>
                </a:gridCol>
                <a:gridCol w="1415918">
                  <a:extLst>
                    <a:ext uri="{9D8B030D-6E8A-4147-A177-3AD203B41FA5}">
                      <a16:colId xmlns:a16="http://schemas.microsoft.com/office/drawing/2014/main" val="3400013296"/>
                    </a:ext>
                  </a:extLst>
                </a:gridCol>
                <a:gridCol w="1415918">
                  <a:extLst>
                    <a:ext uri="{9D8B030D-6E8A-4147-A177-3AD203B41FA5}">
                      <a16:colId xmlns:a16="http://schemas.microsoft.com/office/drawing/2014/main" val="20001"/>
                    </a:ext>
                  </a:extLst>
                </a:gridCol>
                <a:gridCol w="1415918">
                  <a:extLst>
                    <a:ext uri="{9D8B030D-6E8A-4147-A177-3AD203B41FA5}">
                      <a16:colId xmlns:a16="http://schemas.microsoft.com/office/drawing/2014/main" val="836718849"/>
                    </a:ext>
                  </a:extLst>
                </a:gridCol>
                <a:gridCol w="1415918">
                  <a:extLst>
                    <a:ext uri="{9D8B030D-6E8A-4147-A177-3AD203B41FA5}">
                      <a16:colId xmlns:a16="http://schemas.microsoft.com/office/drawing/2014/main" val="20002"/>
                    </a:ext>
                  </a:extLst>
                </a:gridCol>
                <a:gridCol w="1415918">
                  <a:extLst>
                    <a:ext uri="{9D8B030D-6E8A-4147-A177-3AD203B41FA5}">
                      <a16:colId xmlns:a16="http://schemas.microsoft.com/office/drawing/2014/main" val="289672"/>
                    </a:ext>
                  </a:extLst>
                </a:gridCol>
              </a:tblGrid>
              <a:tr h="297152">
                <a:tc gridSpan="6">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extLst>
                  <a:ext uri="{0D108BD9-81ED-4DB2-BD59-A6C34878D82A}">
                    <a16:rowId xmlns:a16="http://schemas.microsoft.com/office/drawing/2014/main" val="10000"/>
                  </a:ext>
                </a:extLst>
              </a:tr>
              <a:tr h="2857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strike="sngStrike">
                          <a:solidFill>
                            <a:schemeClr val="accent1"/>
                          </a:solidFill>
                          <a:effectLst/>
                          <a:latin typeface="Arial" panose="020B0604020202020204" pitchFamily="34" charset="0"/>
                          <a:cs typeface="Arial" panose="020B0604020202020204" pitchFamily="34" charset="0"/>
                        </a:rPr>
                        <a:t>Proficiency strands: Understanding, fluency, problem-solving, reasoning </a:t>
                      </a:r>
                      <a:endParaRPr lang="en-AU" sz="1400" b="1" i="0" strike="sngStrike">
                        <a:solidFill>
                          <a:schemeClr val="accent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1"/>
                  </a:ext>
                </a:extLst>
              </a:tr>
              <a:tr h="502892">
                <a:tc gridSpan="2">
                  <a:txBody>
                    <a:bodyPr/>
                    <a:lstStyle/>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Number and</a:t>
                      </a:r>
                    </a:p>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Measurement and geometry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Statistics and probability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2"/>
                  </a:ext>
                </a:extLst>
              </a:tr>
              <a:tr h="308610">
                <a:tc>
                  <a:txBody>
                    <a:bodyPr/>
                    <a:lstStyle/>
                    <a:p>
                      <a:pPr algn="ctr" rtl="0" fontAlgn="base"/>
                      <a:r>
                        <a:rPr lang="en-AU" sz="1400" b="1" i="0" strike="noStrike">
                          <a:effectLst/>
                          <a:latin typeface="Arial" panose="020B0604020202020204" pitchFamily="34" charset="0"/>
                          <a:cs typeface="Arial" panose="020B0604020202020204" pitchFamily="34" charset="0"/>
                        </a:rPr>
                        <a:t>Number</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Algebra</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Measurement</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Space</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Statistics</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Probability</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4321081"/>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156944821"/>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3"/>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2359231226"/>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4246493795"/>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696947680"/>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905884521"/>
                  </a:ext>
                </a:extLst>
              </a:tr>
            </a:tbl>
          </a:graphicData>
        </a:graphic>
      </p:graphicFrame>
      <p:sp>
        <p:nvSpPr>
          <p:cNvPr id="2" name="Rectangle 1">
            <a:extLst>
              <a:ext uri="{FF2B5EF4-FFF2-40B4-BE49-F238E27FC236}">
                <a16:creationId xmlns:a16="http://schemas.microsoft.com/office/drawing/2014/main" id="{143820F7-6D2B-9627-B41E-0246C625C164}"/>
              </a:ext>
            </a:extLst>
          </p:cNvPr>
          <p:cNvSpPr/>
          <p:nvPr/>
        </p:nvSpPr>
        <p:spPr>
          <a:xfrm>
            <a:off x="195309" y="2131205"/>
            <a:ext cx="8735627" cy="2486689"/>
          </a:xfrm>
          <a:prstGeom prst="rect">
            <a:avLst/>
          </a:prstGeom>
          <a:solidFill>
            <a:schemeClr val="bg1">
              <a:alpha val="7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55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602709839"/>
              </p:ext>
            </p:extLst>
          </p:nvPr>
        </p:nvGraphicFramePr>
        <p:xfrm>
          <a:off x="327024" y="720349"/>
          <a:ext cx="8495508" cy="3897546"/>
        </p:xfrm>
        <a:graphic>
          <a:graphicData uri="http://schemas.openxmlformats.org/drawingml/2006/table">
            <a:tbl>
              <a:tblPr firstRow="1" bandRow="1">
                <a:tableStyleId>{17292A2E-F333-43FB-9621-5CBBE7FDCDCB}</a:tableStyleId>
              </a:tblPr>
              <a:tblGrid>
                <a:gridCol w="1415918">
                  <a:extLst>
                    <a:ext uri="{9D8B030D-6E8A-4147-A177-3AD203B41FA5}">
                      <a16:colId xmlns:a16="http://schemas.microsoft.com/office/drawing/2014/main" val="20000"/>
                    </a:ext>
                  </a:extLst>
                </a:gridCol>
                <a:gridCol w="1415918">
                  <a:extLst>
                    <a:ext uri="{9D8B030D-6E8A-4147-A177-3AD203B41FA5}">
                      <a16:colId xmlns:a16="http://schemas.microsoft.com/office/drawing/2014/main" val="3400013296"/>
                    </a:ext>
                  </a:extLst>
                </a:gridCol>
                <a:gridCol w="1415918">
                  <a:extLst>
                    <a:ext uri="{9D8B030D-6E8A-4147-A177-3AD203B41FA5}">
                      <a16:colId xmlns:a16="http://schemas.microsoft.com/office/drawing/2014/main" val="20001"/>
                    </a:ext>
                  </a:extLst>
                </a:gridCol>
                <a:gridCol w="1415918">
                  <a:extLst>
                    <a:ext uri="{9D8B030D-6E8A-4147-A177-3AD203B41FA5}">
                      <a16:colId xmlns:a16="http://schemas.microsoft.com/office/drawing/2014/main" val="836718849"/>
                    </a:ext>
                  </a:extLst>
                </a:gridCol>
                <a:gridCol w="1415918">
                  <a:extLst>
                    <a:ext uri="{9D8B030D-6E8A-4147-A177-3AD203B41FA5}">
                      <a16:colId xmlns:a16="http://schemas.microsoft.com/office/drawing/2014/main" val="20002"/>
                    </a:ext>
                  </a:extLst>
                </a:gridCol>
                <a:gridCol w="1415918">
                  <a:extLst>
                    <a:ext uri="{9D8B030D-6E8A-4147-A177-3AD203B41FA5}">
                      <a16:colId xmlns:a16="http://schemas.microsoft.com/office/drawing/2014/main" val="289672"/>
                    </a:ext>
                  </a:extLst>
                </a:gridCol>
              </a:tblGrid>
              <a:tr h="297152">
                <a:tc gridSpan="6">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extLst>
                  <a:ext uri="{0D108BD9-81ED-4DB2-BD59-A6C34878D82A}">
                    <a16:rowId xmlns:a16="http://schemas.microsoft.com/office/drawing/2014/main" val="10000"/>
                  </a:ext>
                </a:extLst>
              </a:tr>
              <a:tr h="2857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strike="sngStrike">
                          <a:solidFill>
                            <a:schemeClr val="accent1"/>
                          </a:solidFill>
                          <a:effectLst/>
                          <a:latin typeface="Arial" panose="020B0604020202020204" pitchFamily="34" charset="0"/>
                          <a:cs typeface="Arial" panose="020B0604020202020204" pitchFamily="34" charset="0"/>
                        </a:rPr>
                        <a:t>Proficiency strands: Understanding, fluency, problem-solving, reasoning </a:t>
                      </a:r>
                      <a:endParaRPr lang="en-AU" sz="1400" b="1" i="0" strike="sngStrike">
                        <a:solidFill>
                          <a:schemeClr val="accent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1"/>
                  </a:ext>
                </a:extLst>
              </a:tr>
              <a:tr h="502892">
                <a:tc gridSpan="2">
                  <a:txBody>
                    <a:bodyPr/>
                    <a:lstStyle/>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Number and</a:t>
                      </a:r>
                    </a:p>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dirty="0">
                          <a:solidFill>
                            <a:schemeClr val="accent1"/>
                          </a:solidFill>
                          <a:effectLst/>
                          <a:latin typeface="Arial" panose="020B0604020202020204" pitchFamily="34" charset="0"/>
                          <a:cs typeface="Arial" panose="020B0604020202020204" pitchFamily="34" charset="0"/>
                        </a:rPr>
                        <a:t>Measurement and geometry </a:t>
                      </a:r>
                    </a:p>
                    <a:p>
                      <a:pPr algn="ctr"/>
                      <a:endParaRPr lang="en-AU" sz="1400" strike="sngStrike" dirty="0">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Statistics and probability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2"/>
                  </a:ext>
                </a:extLst>
              </a:tr>
              <a:tr h="308610">
                <a:tc>
                  <a:txBody>
                    <a:bodyPr/>
                    <a:lstStyle/>
                    <a:p>
                      <a:pPr algn="ctr" rtl="0" fontAlgn="base"/>
                      <a:r>
                        <a:rPr lang="en-AU" sz="1400" b="1" i="0" strike="noStrike">
                          <a:effectLst/>
                          <a:latin typeface="Arial" panose="020B0604020202020204" pitchFamily="34" charset="0"/>
                          <a:cs typeface="Arial" panose="020B0604020202020204" pitchFamily="34" charset="0"/>
                        </a:rPr>
                        <a:t>Number</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Algebra</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Measurement</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dirty="0">
                          <a:solidFill>
                            <a:schemeClr val="bg2"/>
                          </a:solidFill>
                          <a:effectLst/>
                          <a:latin typeface="Arial" panose="020B0604020202020204" pitchFamily="34" charset="0"/>
                          <a:cs typeface="Arial" panose="020B0604020202020204" pitchFamily="34" charset="0"/>
                        </a:rPr>
                        <a:t>Space</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Statistics</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Probability</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4321081"/>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156944821"/>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3"/>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2359231226"/>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4246493795"/>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696947680"/>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905884521"/>
                  </a:ext>
                </a:extLst>
              </a:tr>
            </a:tbl>
          </a:graphicData>
        </a:graphic>
      </p:graphicFrame>
      <p:sp>
        <p:nvSpPr>
          <p:cNvPr id="2" name="Rectangle 1">
            <a:extLst>
              <a:ext uri="{FF2B5EF4-FFF2-40B4-BE49-F238E27FC236}">
                <a16:creationId xmlns:a16="http://schemas.microsoft.com/office/drawing/2014/main" id="{A4ABA388-D840-F0DE-F613-6C11021B8968}"/>
              </a:ext>
            </a:extLst>
          </p:cNvPr>
          <p:cNvSpPr/>
          <p:nvPr/>
        </p:nvSpPr>
        <p:spPr>
          <a:xfrm>
            <a:off x="195309" y="2131205"/>
            <a:ext cx="8735627" cy="2486689"/>
          </a:xfrm>
          <a:prstGeom prst="rect">
            <a:avLst/>
          </a:prstGeom>
          <a:solidFill>
            <a:schemeClr val="bg1">
              <a:alpha val="72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8A6770E-4303-C6BD-7230-EE0EB6859E50}"/>
              </a:ext>
            </a:extLst>
          </p:cNvPr>
          <p:cNvSpPr/>
          <p:nvPr/>
        </p:nvSpPr>
        <p:spPr>
          <a:xfrm>
            <a:off x="4572000" y="1793854"/>
            <a:ext cx="1420427" cy="337350"/>
          </a:xfrm>
          <a:prstGeom prst="rect">
            <a:avLst/>
          </a:prstGeom>
          <a:noFill/>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21578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0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Structure of Mathematics: Strands and sub-strands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251882208"/>
              </p:ext>
            </p:extLst>
          </p:nvPr>
        </p:nvGraphicFramePr>
        <p:xfrm>
          <a:off x="327024" y="728662"/>
          <a:ext cx="8495508" cy="3897546"/>
        </p:xfrm>
        <a:graphic>
          <a:graphicData uri="http://schemas.openxmlformats.org/drawingml/2006/table">
            <a:tbl>
              <a:tblPr firstRow="1" bandRow="1">
                <a:tableStyleId>{17292A2E-F333-43FB-9621-5CBBE7FDCDCB}</a:tableStyleId>
              </a:tblPr>
              <a:tblGrid>
                <a:gridCol w="1415918">
                  <a:extLst>
                    <a:ext uri="{9D8B030D-6E8A-4147-A177-3AD203B41FA5}">
                      <a16:colId xmlns:a16="http://schemas.microsoft.com/office/drawing/2014/main" val="20000"/>
                    </a:ext>
                  </a:extLst>
                </a:gridCol>
                <a:gridCol w="1415918">
                  <a:extLst>
                    <a:ext uri="{9D8B030D-6E8A-4147-A177-3AD203B41FA5}">
                      <a16:colId xmlns:a16="http://schemas.microsoft.com/office/drawing/2014/main" val="3400013296"/>
                    </a:ext>
                  </a:extLst>
                </a:gridCol>
                <a:gridCol w="1415918">
                  <a:extLst>
                    <a:ext uri="{9D8B030D-6E8A-4147-A177-3AD203B41FA5}">
                      <a16:colId xmlns:a16="http://schemas.microsoft.com/office/drawing/2014/main" val="20001"/>
                    </a:ext>
                  </a:extLst>
                </a:gridCol>
                <a:gridCol w="1415918">
                  <a:extLst>
                    <a:ext uri="{9D8B030D-6E8A-4147-A177-3AD203B41FA5}">
                      <a16:colId xmlns:a16="http://schemas.microsoft.com/office/drawing/2014/main" val="836718849"/>
                    </a:ext>
                  </a:extLst>
                </a:gridCol>
                <a:gridCol w="1415918">
                  <a:extLst>
                    <a:ext uri="{9D8B030D-6E8A-4147-A177-3AD203B41FA5}">
                      <a16:colId xmlns:a16="http://schemas.microsoft.com/office/drawing/2014/main" val="20002"/>
                    </a:ext>
                  </a:extLst>
                </a:gridCol>
                <a:gridCol w="1415918">
                  <a:extLst>
                    <a:ext uri="{9D8B030D-6E8A-4147-A177-3AD203B41FA5}">
                      <a16:colId xmlns:a16="http://schemas.microsoft.com/office/drawing/2014/main" val="289672"/>
                    </a:ext>
                  </a:extLst>
                </a:gridCol>
              </a:tblGrid>
              <a:tr h="297152">
                <a:tc gridSpan="6">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r>
                        <a:rPr lang="en-AU" sz="1500">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endParaRPr lang="en-AU" sz="150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extLst>
                  <a:ext uri="{0D108BD9-81ED-4DB2-BD59-A6C34878D82A}">
                    <a16:rowId xmlns:a16="http://schemas.microsoft.com/office/drawing/2014/main" val="10000"/>
                  </a:ext>
                </a:extLst>
              </a:tr>
              <a:tr h="2857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strike="sngStrike">
                          <a:solidFill>
                            <a:schemeClr val="accent1"/>
                          </a:solidFill>
                          <a:effectLst/>
                          <a:latin typeface="Arial" panose="020B0604020202020204" pitchFamily="34" charset="0"/>
                          <a:cs typeface="Arial" panose="020B0604020202020204" pitchFamily="34" charset="0"/>
                        </a:rPr>
                        <a:t>Proficiency strands: Understanding, fluency, problem-solving, reasoning </a:t>
                      </a:r>
                      <a:endParaRPr lang="en-AU" sz="1400" b="1" i="0" strike="sngStrike">
                        <a:solidFill>
                          <a:schemeClr val="accent1"/>
                        </a:solidFill>
                        <a:effectLst/>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pPr algn="ctr"/>
                      <a:endParaRPr lang="en-AU" sz="1400" b="1">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1"/>
                  </a:ext>
                </a:extLst>
              </a:tr>
              <a:tr h="502892">
                <a:tc gridSpan="2">
                  <a:txBody>
                    <a:bodyPr/>
                    <a:lstStyle/>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Number and</a:t>
                      </a:r>
                    </a:p>
                    <a:p>
                      <a:pPr algn="ctr" rtl="0" fontAlgn="base"/>
                      <a:r>
                        <a:rPr lang="en-AU" sz="1400" b="1" i="0" strike="sngStrike">
                          <a:solidFill>
                            <a:schemeClr val="accent1"/>
                          </a:solidFill>
                          <a:effectLst/>
                          <a:latin typeface="Arial" panose="020B0604020202020204" pitchFamily="34" charset="0"/>
                          <a:cs typeface="Arial" panose="020B0604020202020204" pitchFamily="34" charset="0"/>
                        </a:rPr>
                        <a:t>algebra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Measurement and geometry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0" strike="sngStrike">
                          <a:solidFill>
                            <a:schemeClr val="accent1"/>
                          </a:solidFill>
                          <a:effectLst/>
                          <a:latin typeface="Arial" panose="020B0604020202020204" pitchFamily="34" charset="0"/>
                          <a:cs typeface="Arial" panose="020B0604020202020204" pitchFamily="34" charset="0"/>
                        </a:rPr>
                        <a:t>Statistics and probability </a:t>
                      </a:r>
                    </a:p>
                    <a:p>
                      <a:pPr algn="ctr"/>
                      <a:endParaRPr lang="en-AU" sz="1400" strike="sngStrike">
                        <a:solidFill>
                          <a:schemeClr val="accent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0002"/>
                  </a:ext>
                </a:extLst>
              </a:tr>
              <a:tr h="308610">
                <a:tc>
                  <a:txBody>
                    <a:bodyPr/>
                    <a:lstStyle/>
                    <a:p>
                      <a:pPr algn="ctr" rtl="0" fontAlgn="base"/>
                      <a:r>
                        <a:rPr lang="en-AU" sz="1400" b="1" i="0" strike="noStrike">
                          <a:effectLst/>
                          <a:latin typeface="Arial" panose="020B0604020202020204" pitchFamily="34" charset="0"/>
                          <a:cs typeface="Arial" panose="020B0604020202020204" pitchFamily="34" charset="0"/>
                        </a:rPr>
                        <a:t>Number</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Algebra</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Measurement</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Space</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Statistics</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AU" sz="1400" b="1" i="0" strike="noStrike">
                          <a:effectLst/>
                          <a:latin typeface="Arial" panose="020B0604020202020204" pitchFamily="34" charset="0"/>
                          <a:cs typeface="Arial" panose="020B0604020202020204" pitchFamily="34" charset="0"/>
                        </a:rPr>
                        <a:t>Probability</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4321081"/>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Number and place value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Using units of measurement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Chance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156944821"/>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Fractions and decimals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Shape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Data representation and interpretation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3"/>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Real numbers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Geometric reasoning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strike="noStrike">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2359231226"/>
                  </a:ext>
                </a:extLst>
              </a:tr>
              <a:tr h="52578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Money and financial mathematics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Location and transformation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4246493795"/>
                  </a:ext>
                </a:extLst>
              </a:tr>
              <a:tr h="308610">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Patterns and algebra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pPr algn="l" rtl="0" fontAlgn="base"/>
                      <a:r>
                        <a:rPr lang="en-AU" sz="1400" b="0" i="0" strike="sngStrike">
                          <a:solidFill>
                            <a:schemeClr val="accent1"/>
                          </a:solidFill>
                          <a:effectLst/>
                          <a:latin typeface="Arial" panose="020B0604020202020204" pitchFamily="34" charset="0"/>
                          <a:cs typeface="Arial" panose="020B0604020202020204" pitchFamily="34" charset="0"/>
                        </a:rPr>
                        <a:t>Trigonometry and Pythagoras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hMerge="1">
                  <a:txBody>
                    <a:bodyPr/>
                    <a:lstStyle/>
                    <a:p>
                      <a:endParaRPr lang="en-AU"/>
                    </a:p>
                  </a:txBody>
                  <a:tcPr/>
                </a:tc>
                <a:tc gridSpan="2">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696947680"/>
                  </a:ext>
                </a:extLst>
              </a:tr>
              <a:tr h="525780">
                <a:tc gridSpan="2">
                  <a:txBody>
                    <a:bodyPr/>
                    <a:lstStyle/>
                    <a:p>
                      <a:pPr algn="l" rtl="0" fontAlgn="base"/>
                      <a:r>
                        <a:rPr lang="en-AU" sz="1400" b="0" i="0" strike="sngStrike" dirty="0">
                          <a:solidFill>
                            <a:schemeClr val="accent1"/>
                          </a:solidFill>
                          <a:effectLst/>
                          <a:latin typeface="Arial" panose="020B0604020202020204" pitchFamily="34" charset="0"/>
                          <a:cs typeface="Arial" panose="020B0604020202020204" pitchFamily="34" charset="0"/>
                        </a:rPr>
                        <a:t>Linear and non-linear relationships </a:t>
                      </a: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tc>
                <a:tc gridSpan="2">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gridSpan="2">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extLst>
                  <a:ext uri="{0D108BD9-81ED-4DB2-BD59-A6C34878D82A}">
                    <a16:rowId xmlns:a16="http://schemas.microsoft.com/office/drawing/2014/main" val="1905884521"/>
                  </a:ext>
                </a:extLst>
              </a:tr>
            </a:tbl>
          </a:graphicData>
        </a:graphic>
      </p:graphicFrame>
    </p:spTree>
    <p:extLst>
      <p:ext uri="{BB962C8B-B14F-4D97-AF65-F5344CB8AC3E}">
        <p14:creationId xmlns:p14="http://schemas.microsoft.com/office/powerpoint/2010/main" val="115774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3" name="Group 2">
            <a:extLst>
              <a:ext uri="{FF2B5EF4-FFF2-40B4-BE49-F238E27FC236}">
                <a16:creationId xmlns:a16="http://schemas.microsoft.com/office/drawing/2014/main" id="{42D6E8C3-2085-48F2-C6A6-B03FB7C1D803}"/>
              </a:ext>
            </a:extLst>
          </p:cNvPr>
          <p:cNvGrpSpPr/>
          <p:nvPr/>
        </p:nvGrpSpPr>
        <p:grpSpPr>
          <a:xfrm>
            <a:off x="3254568" y="612343"/>
            <a:ext cx="2634864" cy="4097158"/>
            <a:chOff x="466019" y="558049"/>
            <a:chExt cx="2634864" cy="4097158"/>
          </a:xfrm>
        </p:grpSpPr>
        <p:sp>
          <p:nvSpPr>
            <p:cNvPr id="6" name="TextBox 5">
              <a:extLst>
                <a:ext uri="{FF2B5EF4-FFF2-40B4-BE49-F238E27FC236}">
                  <a16:creationId xmlns:a16="http://schemas.microsoft.com/office/drawing/2014/main" id="{3FD723A2-8AB1-DF53-BD94-40DF5C2BAFCB}"/>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9" name="TextBox 8">
              <a:extLst>
                <a:ext uri="{FF2B5EF4-FFF2-40B4-BE49-F238E27FC236}">
                  <a16:creationId xmlns:a16="http://schemas.microsoft.com/office/drawing/2014/main" id="{D2E8F0E7-46E4-733E-46CC-D491AF52A2AB}"/>
                </a:ext>
              </a:extLst>
            </p:cNvPr>
            <p:cNvSpPr txBox="1"/>
            <p:nvPr/>
          </p:nvSpPr>
          <p:spPr>
            <a:xfrm>
              <a:off x="466019" y="986941"/>
              <a:ext cx="2634864" cy="2085186"/>
            </a:xfrm>
            <a:prstGeom prst="rect">
              <a:avLst/>
            </a:prstGeom>
            <a:solidFill>
              <a:schemeClr val="accent3">
                <a:alpha val="4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b="1" dirty="0">
                  <a:solidFill>
                    <a:schemeClr val="bg1"/>
                  </a:solidFill>
                  <a:latin typeface="Arial"/>
                  <a:cs typeface="Arial"/>
                </a:rPr>
                <a:t>Resources</a:t>
              </a:r>
            </a:p>
          </p:txBody>
        </p:sp>
        <p:sp>
          <p:nvSpPr>
            <p:cNvPr id="10" name="TextBox 9">
              <a:extLst>
                <a:ext uri="{FF2B5EF4-FFF2-40B4-BE49-F238E27FC236}">
                  <a16:creationId xmlns:a16="http://schemas.microsoft.com/office/drawing/2014/main" id="{27C951BB-B649-FD9B-5172-3CB5EC7A4660}"/>
                </a:ext>
              </a:extLst>
            </p:cNvPr>
            <p:cNvSpPr txBox="1"/>
            <p:nvPr/>
          </p:nvSpPr>
          <p:spPr>
            <a:xfrm>
              <a:off x="893279" y="558049"/>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12" name="TextBox 11">
            <a:extLst>
              <a:ext uri="{FF2B5EF4-FFF2-40B4-BE49-F238E27FC236}">
                <a16:creationId xmlns:a16="http://schemas.microsoft.com/office/drawing/2014/main" id="{DDBC1FC6-824C-DA49-9C2E-17AFDA90B31B}"/>
              </a:ext>
            </a:extLst>
          </p:cNvPr>
          <p:cNvSpPr txBox="1"/>
          <p:nvPr/>
        </p:nvSpPr>
        <p:spPr>
          <a:xfrm>
            <a:off x="3183703" y="2356980"/>
            <a:ext cx="2776594" cy="769441"/>
          </a:xfrm>
          <a:prstGeom prst="rect">
            <a:avLst/>
          </a:prstGeom>
          <a:solidFill>
            <a:schemeClr val="accent3"/>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Key considerations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chemeClr val="bg1"/>
                </a:solidFill>
                <a:latin typeface="Arial"/>
                <a:cs typeface="Arial"/>
              </a:rPr>
              <a:t>Resources</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itle 1">
            <a:extLst>
              <a:ext uri="{FF2B5EF4-FFF2-40B4-BE49-F238E27FC236}">
                <a16:creationId xmlns:a16="http://schemas.microsoft.com/office/drawing/2014/main" id="{A20D63F0-13A5-1EA9-3E32-8D79092DB707}"/>
              </a:ext>
            </a:extLst>
          </p:cNvPr>
          <p:cNvSpPr>
            <a:spLocks noGrp="1"/>
          </p:cNvSpPr>
          <p:nvPr>
            <p:ph type="title"/>
          </p:nvPr>
        </p:nvSpPr>
        <p:spPr/>
        <p:txBody>
          <a:bodyPr>
            <a:normAutofit/>
          </a:bodyPr>
          <a:lstStyle/>
          <a:p>
            <a:r>
              <a:rPr lang="en-AU" dirty="0"/>
              <a:t>Organisation of Mathematics</a:t>
            </a:r>
          </a:p>
        </p:txBody>
      </p:sp>
    </p:spTree>
    <p:extLst>
      <p:ext uri="{BB962C8B-B14F-4D97-AF65-F5344CB8AC3E}">
        <p14:creationId xmlns:p14="http://schemas.microsoft.com/office/powerpoint/2010/main" val="13958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dirty="0"/>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2833998594"/>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4615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dirty="0"/>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1385105109"/>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274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3498-DC11-5F44-74BE-73958A13A85A}"/>
              </a:ext>
            </a:extLst>
          </p:cNvPr>
          <p:cNvSpPr>
            <a:spLocks noGrp="1"/>
          </p:cNvSpPr>
          <p:nvPr>
            <p:ph type="title"/>
          </p:nvPr>
        </p:nvSpPr>
        <p:spPr/>
        <p:txBody>
          <a:bodyPr/>
          <a:lstStyle/>
          <a:p>
            <a:r>
              <a:rPr lang="en-AU"/>
              <a:t>Proficiency in mathematics</a:t>
            </a:r>
          </a:p>
        </p:txBody>
      </p:sp>
      <p:sp>
        <p:nvSpPr>
          <p:cNvPr id="6" name="TextBox 5"/>
          <p:cNvSpPr txBox="1"/>
          <p:nvPr/>
        </p:nvSpPr>
        <p:spPr>
          <a:xfrm>
            <a:off x="223516" y="659674"/>
            <a:ext cx="6547987"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The proficiencies describe the actions that students </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can engage in when learning and using the content. </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The proficiencies are: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Understanding</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Fluency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Problem-solving</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Reasoning.</a:t>
            </a:r>
          </a:p>
        </p:txBody>
      </p:sp>
      <p:pic>
        <p:nvPicPr>
          <p:cNvPr id="3" name="Picture 2">
            <a:extLst>
              <a:ext uri="{FF2B5EF4-FFF2-40B4-BE49-F238E27FC236}">
                <a16:creationId xmlns:a16="http://schemas.microsoft.com/office/drawing/2014/main" id="{62DF9700-0681-B0DE-43AC-265BE710AF25}"/>
              </a:ext>
            </a:extLst>
          </p:cNvPr>
          <p:cNvPicPr>
            <a:picLocks noChangeAspect="1"/>
          </p:cNvPicPr>
          <p:nvPr/>
        </p:nvPicPr>
        <p:blipFill>
          <a:blip r:embed="rId3"/>
          <a:stretch>
            <a:fillRect/>
          </a:stretch>
        </p:blipFill>
        <p:spPr>
          <a:xfrm>
            <a:off x="3492500" y="1384675"/>
            <a:ext cx="4648726" cy="3099151"/>
          </a:xfrm>
          <a:prstGeom prst="rect">
            <a:avLst/>
          </a:prstGeom>
        </p:spPr>
      </p:pic>
      <p:grpSp>
        <p:nvGrpSpPr>
          <p:cNvPr id="4" name="Group 3">
            <a:extLst>
              <a:ext uri="{FF2B5EF4-FFF2-40B4-BE49-F238E27FC236}">
                <a16:creationId xmlns:a16="http://schemas.microsoft.com/office/drawing/2014/main" id="{5884ECDC-F2B2-7E84-0F30-05DC27FF45D2}"/>
              </a:ext>
            </a:extLst>
          </p:cNvPr>
          <p:cNvGrpSpPr/>
          <p:nvPr/>
        </p:nvGrpSpPr>
        <p:grpSpPr>
          <a:xfrm>
            <a:off x="7166919" y="454637"/>
            <a:ext cx="1753565" cy="838583"/>
            <a:chOff x="0" y="415542"/>
            <a:chExt cx="2486858" cy="1492114"/>
          </a:xfrm>
        </p:grpSpPr>
        <p:sp>
          <p:nvSpPr>
            <p:cNvPr id="5" name="Rectangle 4">
              <a:extLst>
                <a:ext uri="{FF2B5EF4-FFF2-40B4-BE49-F238E27FC236}">
                  <a16:creationId xmlns:a16="http://schemas.microsoft.com/office/drawing/2014/main" id="{C66CEE8C-F779-D2CF-D061-B1ED43A8FE6D}"/>
                </a:ext>
              </a:extLst>
            </p:cNvPr>
            <p:cNvSpPr/>
            <p:nvPr/>
          </p:nvSpPr>
          <p:spPr>
            <a:xfrm>
              <a:off x="0" y="415542"/>
              <a:ext cx="2486858" cy="1492114"/>
            </a:xfrm>
            <a:prstGeom prst="rect">
              <a:avLst/>
            </a:prstGeom>
            <a:solidFill>
              <a:srgbClr val="F26A21"/>
            </a:solidFill>
            <a:ln>
              <a:solidFill>
                <a:srgbClr val="F26A2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F712ACC-D946-E44A-8505-6E1CD927EB32}"/>
                </a:ext>
              </a:extLst>
            </p:cNvPr>
            <p:cNvSpPr txBox="1"/>
            <p:nvPr/>
          </p:nvSpPr>
          <p:spPr>
            <a:xfrm>
              <a:off x="0" y="415542"/>
              <a:ext cx="2486858" cy="14921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Proficiency in mathematics</a:t>
              </a:r>
            </a:p>
          </p:txBody>
        </p:sp>
      </p:grpSp>
    </p:spTree>
    <p:extLst>
      <p:ext uri="{BB962C8B-B14F-4D97-AF65-F5344CB8AC3E}">
        <p14:creationId xmlns:p14="http://schemas.microsoft.com/office/powerpoint/2010/main" val="4071039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dirty="0"/>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1861553000"/>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654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F887-7711-C299-1A42-49BC0B6BACEF}"/>
              </a:ext>
            </a:extLst>
          </p:cNvPr>
          <p:cNvSpPr>
            <a:spLocks noGrp="1"/>
          </p:cNvSpPr>
          <p:nvPr>
            <p:ph type="title"/>
          </p:nvPr>
        </p:nvSpPr>
        <p:spPr/>
        <p:txBody>
          <a:bodyPr/>
          <a:lstStyle/>
          <a:p>
            <a:r>
              <a:rPr lang="en-AU"/>
              <a:t>Mathematical processes</a:t>
            </a:r>
          </a:p>
        </p:txBody>
      </p:sp>
      <p:sp>
        <p:nvSpPr>
          <p:cNvPr id="3" name="Content Placeholder 2">
            <a:extLst>
              <a:ext uri="{FF2B5EF4-FFF2-40B4-BE49-F238E27FC236}">
                <a16:creationId xmlns:a16="http://schemas.microsoft.com/office/drawing/2014/main" id="{C7145F7C-7C81-A222-5636-F6956FCA23A1}"/>
              </a:ext>
            </a:extLst>
          </p:cNvPr>
          <p:cNvSpPr>
            <a:spLocks noGrp="1"/>
          </p:cNvSpPr>
          <p:nvPr>
            <p:ph idx="1"/>
          </p:nvPr>
        </p:nvSpPr>
        <p:spPr>
          <a:xfrm>
            <a:off x="327026" y="771550"/>
            <a:ext cx="6522662" cy="3708000"/>
          </a:xfrm>
        </p:spPr>
        <p:txBody>
          <a:bodyPr>
            <a:normAutofit/>
          </a:bodyPr>
          <a:lstStyle/>
          <a:p>
            <a:r>
              <a:rPr lang="en-US" dirty="0"/>
              <a:t>Mathematical processes refer to the thinking, reasoning, communicating, problem-solving and investigation process skills involved in working mathematically.</a:t>
            </a:r>
            <a:endParaRPr lang="en-AU" dirty="0"/>
          </a:p>
        </p:txBody>
      </p:sp>
      <p:sp>
        <p:nvSpPr>
          <p:cNvPr id="4" name="Text Placeholder 3">
            <a:extLst>
              <a:ext uri="{FF2B5EF4-FFF2-40B4-BE49-F238E27FC236}">
                <a16:creationId xmlns:a16="http://schemas.microsoft.com/office/drawing/2014/main" id="{9129B2ED-441C-515C-6098-C6E83470CC0A}"/>
              </a:ext>
            </a:extLst>
          </p:cNvPr>
          <p:cNvSpPr>
            <a:spLocks noGrp="1"/>
          </p:cNvSpPr>
          <p:nvPr>
            <p:ph type="body" sz="quarter" idx="4294967295"/>
          </p:nvPr>
        </p:nvSpPr>
        <p:spPr>
          <a:xfrm>
            <a:off x="320974" y="4310063"/>
            <a:ext cx="8175325" cy="206375"/>
          </a:xfrm>
        </p:spPr>
        <p:txBody>
          <a:bodyPr>
            <a:normAutofit fontScale="70000" lnSpcReduction="20000"/>
          </a:bodyPr>
          <a:lstStyle/>
          <a:p>
            <a:r>
              <a:rPr lang="en-AU" dirty="0">
                <a:hlinkClick r:id="rId3"/>
              </a:rPr>
              <a:t>https://v9.australiancurriculum.edu.au/teacher-resources/understand-this-learning-area/mathematics</a:t>
            </a:r>
            <a:r>
              <a:rPr lang="en-AU" dirty="0"/>
              <a:t> </a:t>
            </a:r>
          </a:p>
        </p:txBody>
      </p:sp>
      <p:grpSp>
        <p:nvGrpSpPr>
          <p:cNvPr id="5" name="Group 4">
            <a:extLst>
              <a:ext uri="{FF2B5EF4-FFF2-40B4-BE49-F238E27FC236}">
                <a16:creationId xmlns:a16="http://schemas.microsoft.com/office/drawing/2014/main" id="{96438543-7BF8-8BB5-5E0E-9785A8F73A9D}"/>
              </a:ext>
            </a:extLst>
          </p:cNvPr>
          <p:cNvGrpSpPr/>
          <p:nvPr/>
        </p:nvGrpSpPr>
        <p:grpSpPr>
          <a:xfrm>
            <a:off x="7166919" y="427554"/>
            <a:ext cx="1747696" cy="838583"/>
            <a:chOff x="2735543" y="373345"/>
            <a:chExt cx="2486858" cy="1534311"/>
          </a:xfrm>
        </p:grpSpPr>
        <p:sp>
          <p:nvSpPr>
            <p:cNvPr id="6" name="Rectangle 5">
              <a:extLst>
                <a:ext uri="{FF2B5EF4-FFF2-40B4-BE49-F238E27FC236}">
                  <a16:creationId xmlns:a16="http://schemas.microsoft.com/office/drawing/2014/main" id="{34909C66-9F80-7EAD-0015-DDB3052FA891}"/>
                </a:ext>
              </a:extLst>
            </p:cNvPr>
            <p:cNvSpPr/>
            <p:nvPr/>
          </p:nvSpPr>
          <p:spPr>
            <a:xfrm>
              <a:off x="2735543" y="415542"/>
              <a:ext cx="2486858" cy="1492114"/>
            </a:xfrm>
            <a:prstGeom prst="rect">
              <a:avLst/>
            </a:prstGeom>
            <a:solidFill>
              <a:srgbClr val="F26A21"/>
            </a:solidFill>
            <a:ln>
              <a:solidFill>
                <a:srgbClr val="F26A2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14DBEA5-6945-903E-846F-C110839B0BF7}"/>
                </a:ext>
              </a:extLst>
            </p:cNvPr>
            <p:cNvSpPr txBox="1"/>
            <p:nvPr/>
          </p:nvSpPr>
          <p:spPr>
            <a:xfrm>
              <a:off x="2735543" y="373345"/>
              <a:ext cx="2486858" cy="14921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Mathematical processes</a:t>
              </a:r>
            </a:p>
          </p:txBody>
        </p:sp>
      </p:grpSp>
    </p:spTree>
    <p:extLst>
      <p:ext uri="{BB962C8B-B14F-4D97-AF65-F5344CB8AC3E}">
        <p14:creationId xmlns:p14="http://schemas.microsoft.com/office/powerpoint/2010/main" val="408751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355511" cy="3708000"/>
          </a:xfrm>
        </p:spPr>
        <p:txBody>
          <a:bodyPr/>
          <a:lstStyle/>
          <a:p>
            <a:r>
              <a:rPr lang="en-AU" b="1" dirty="0"/>
              <a:t>Learning goal</a:t>
            </a:r>
          </a:p>
          <a:p>
            <a:r>
              <a:rPr lang="en-AU" dirty="0"/>
              <a:t>Understand the implications of changes in the Years 7–10 Australian Curriculum from v8.4 to v9.0: Mathematics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8" y="771525"/>
            <a:ext cx="3999835"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a:t>
            </a:r>
            <a:br>
              <a:rPr lang="en-AU" dirty="0">
                <a:effectLst/>
                <a:ea typeface="Calibri" panose="020F0502020204030204" pitchFamily="34" charset="0"/>
              </a:rPr>
            </a:br>
            <a:r>
              <a:rPr lang="en-AU" dirty="0">
                <a:effectLst/>
                <a:ea typeface="Calibri" panose="020F0502020204030204" pitchFamily="34" charset="0"/>
              </a:rPr>
              <a:t>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Mathematics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0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3498-DC11-5F44-74BE-73958A13A85A}"/>
              </a:ext>
            </a:extLst>
          </p:cNvPr>
          <p:cNvSpPr>
            <a:spLocks noGrp="1"/>
          </p:cNvSpPr>
          <p:nvPr>
            <p:ph type="title"/>
          </p:nvPr>
        </p:nvSpPr>
        <p:spPr/>
        <p:txBody>
          <a:bodyPr/>
          <a:lstStyle/>
          <a:p>
            <a:r>
              <a:rPr lang="en-AU"/>
              <a:t>Mathematical processes</a:t>
            </a:r>
          </a:p>
        </p:txBody>
      </p:sp>
      <p:sp>
        <p:nvSpPr>
          <p:cNvPr id="3" name="TextBox 2">
            <a:extLst>
              <a:ext uri="{FF2B5EF4-FFF2-40B4-BE49-F238E27FC236}">
                <a16:creationId xmlns:a16="http://schemas.microsoft.com/office/drawing/2014/main" id="{8DA1E408-CD48-3D14-F8CC-09B94C231970}"/>
              </a:ext>
            </a:extLst>
          </p:cNvPr>
          <p:cNvSpPr txBox="1"/>
          <p:nvPr/>
        </p:nvSpPr>
        <p:spPr>
          <a:xfrm>
            <a:off x="320975" y="634637"/>
            <a:ext cx="7074124" cy="33239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The processes describe different ways students can work mathematically to solve problems. The mathematical processes are: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mathematical modelling (Year 1 onwards)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computational thinking (Year 3 onwards)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statistical investigation (Year 3 onwards)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probability experiments and simulations (Year 3 onwards).</a:t>
            </a:r>
            <a:endParaRPr kumimoji="0" lang="en-AU" sz="2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4" name="Group 3">
            <a:extLst>
              <a:ext uri="{FF2B5EF4-FFF2-40B4-BE49-F238E27FC236}">
                <a16:creationId xmlns:a16="http://schemas.microsoft.com/office/drawing/2014/main" id="{B614D4AB-86BF-E578-DC34-0ACE934C300C}"/>
              </a:ext>
            </a:extLst>
          </p:cNvPr>
          <p:cNvGrpSpPr/>
          <p:nvPr/>
        </p:nvGrpSpPr>
        <p:grpSpPr>
          <a:xfrm>
            <a:off x="7166919" y="427554"/>
            <a:ext cx="1747696" cy="838583"/>
            <a:chOff x="2735543" y="373345"/>
            <a:chExt cx="2486858" cy="1534311"/>
          </a:xfrm>
        </p:grpSpPr>
        <p:sp>
          <p:nvSpPr>
            <p:cNvPr id="5" name="Rectangle 4">
              <a:extLst>
                <a:ext uri="{FF2B5EF4-FFF2-40B4-BE49-F238E27FC236}">
                  <a16:creationId xmlns:a16="http://schemas.microsoft.com/office/drawing/2014/main" id="{42F37F0E-AE24-5909-8D8D-84CCA64A4483}"/>
                </a:ext>
              </a:extLst>
            </p:cNvPr>
            <p:cNvSpPr/>
            <p:nvPr/>
          </p:nvSpPr>
          <p:spPr>
            <a:xfrm>
              <a:off x="2735543" y="415542"/>
              <a:ext cx="2486858" cy="1492114"/>
            </a:xfrm>
            <a:prstGeom prst="rect">
              <a:avLst/>
            </a:prstGeom>
            <a:solidFill>
              <a:srgbClr val="F26A21"/>
            </a:solidFill>
            <a:ln>
              <a:solidFill>
                <a:srgbClr val="F26A2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B0C275B-69E0-2CC9-CFE3-D67460A89B70}"/>
                </a:ext>
              </a:extLst>
            </p:cNvPr>
            <p:cNvSpPr txBox="1"/>
            <p:nvPr/>
          </p:nvSpPr>
          <p:spPr>
            <a:xfrm>
              <a:off x="2735543" y="373345"/>
              <a:ext cx="2486858" cy="14921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Mathematical processes</a:t>
              </a:r>
            </a:p>
          </p:txBody>
        </p:sp>
      </p:grpSp>
    </p:spTree>
    <p:extLst>
      <p:ext uri="{BB962C8B-B14F-4D97-AF65-F5344CB8AC3E}">
        <p14:creationId xmlns:p14="http://schemas.microsoft.com/office/powerpoint/2010/main" val="3546657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dirty="0"/>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19390717"/>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236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F887-7711-C299-1A42-49BC0B6BACEF}"/>
              </a:ext>
            </a:extLst>
          </p:cNvPr>
          <p:cNvSpPr>
            <a:spLocks noGrp="1"/>
          </p:cNvSpPr>
          <p:nvPr>
            <p:ph type="title"/>
          </p:nvPr>
        </p:nvSpPr>
        <p:spPr/>
        <p:txBody>
          <a:bodyPr>
            <a:normAutofit fontScale="90000"/>
          </a:bodyPr>
          <a:lstStyle/>
          <a:p>
            <a:r>
              <a:rPr lang="en-US" dirty="0"/>
              <a:t>Computation, algorithms and the use of digital </a:t>
            </a:r>
            <a:br>
              <a:rPr lang="en-US" dirty="0"/>
            </a:br>
            <a:r>
              <a:rPr lang="en-US" dirty="0"/>
              <a:t>tools in mathematics</a:t>
            </a:r>
            <a:endParaRPr lang="en-AU" dirty="0"/>
          </a:p>
        </p:txBody>
      </p:sp>
      <p:sp>
        <p:nvSpPr>
          <p:cNvPr id="3" name="Content Placeholder 2">
            <a:extLst>
              <a:ext uri="{FF2B5EF4-FFF2-40B4-BE49-F238E27FC236}">
                <a16:creationId xmlns:a16="http://schemas.microsoft.com/office/drawing/2014/main" id="{C7145F7C-7C81-A222-5636-F6956FCA23A1}"/>
              </a:ext>
            </a:extLst>
          </p:cNvPr>
          <p:cNvSpPr>
            <a:spLocks noGrp="1"/>
          </p:cNvSpPr>
          <p:nvPr>
            <p:ph idx="1"/>
          </p:nvPr>
        </p:nvSpPr>
        <p:spPr>
          <a:xfrm>
            <a:off x="327025" y="1030778"/>
            <a:ext cx="6397971" cy="3448772"/>
          </a:xfrm>
        </p:spPr>
        <p:txBody>
          <a:bodyPr>
            <a:normAutofit/>
          </a:bodyPr>
          <a:lstStyle/>
          <a:p>
            <a:r>
              <a:rPr lang="en-US" b="0" i="0" dirty="0">
                <a:solidFill>
                  <a:srgbClr val="000000"/>
                </a:solidFill>
                <a:effectLst/>
              </a:rPr>
              <a:t>The capacity to purposefully select and effectively use the functionality of a digital device, platform, software or digital resource is a key aspect of computational thinking in the Mathematics curriculum. </a:t>
            </a:r>
          </a:p>
          <a:p>
            <a:endParaRPr lang="en-US" dirty="0">
              <a:solidFill>
                <a:srgbClr val="000000"/>
              </a:solidFill>
            </a:endParaRPr>
          </a:p>
          <a:p>
            <a:r>
              <a:rPr lang="en-US" b="0" i="0" dirty="0">
                <a:solidFill>
                  <a:srgbClr val="000000"/>
                </a:solidFill>
                <a:effectLst/>
              </a:rPr>
              <a:t>Digital tools can be used effectively to learn and apply mathematics in and across all of the strands.</a:t>
            </a:r>
            <a:endParaRPr lang="en-AU" dirty="0"/>
          </a:p>
        </p:txBody>
      </p:sp>
      <p:sp>
        <p:nvSpPr>
          <p:cNvPr id="4" name="Text Placeholder 3">
            <a:extLst>
              <a:ext uri="{FF2B5EF4-FFF2-40B4-BE49-F238E27FC236}">
                <a16:creationId xmlns:a16="http://schemas.microsoft.com/office/drawing/2014/main" id="{9129B2ED-441C-515C-6098-C6E83470CC0A}"/>
              </a:ext>
            </a:extLst>
          </p:cNvPr>
          <p:cNvSpPr>
            <a:spLocks noGrp="1"/>
          </p:cNvSpPr>
          <p:nvPr>
            <p:ph type="body" sz="quarter" idx="4294967295"/>
          </p:nvPr>
        </p:nvSpPr>
        <p:spPr>
          <a:xfrm>
            <a:off x="327024" y="4310063"/>
            <a:ext cx="8169275" cy="206375"/>
          </a:xfrm>
        </p:spPr>
        <p:txBody>
          <a:bodyPr>
            <a:normAutofit fontScale="70000" lnSpcReduction="20000"/>
          </a:bodyPr>
          <a:lstStyle/>
          <a:p>
            <a:r>
              <a:rPr lang="en-AU" dirty="0">
                <a:hlinkClick r:id="rId3"/>
              </a:rPr>
              <a:t>https://v9.australiancurriculum.edu.au/teacher-resources/understand-this-learning-area/mathematics</a:t>
            </a:r>
            <a:r>
              <a:rPr lang="en-AU" dirty="0"/>
              <a:t> </a:t>
            </a:r>
          </a:p>
        </p:txBody>
      </p:sp>
      <p:grpSp>
        <p:nvGrpSpPr>
          <p:cNvPr id="5" name="Group 4">
            <a:extLst>
              <a:ext uri="{FF2B5EF4-FFF2-40B4-BE49-F238E27FC236}">
                <a16:creationId xmlns:a16="http://schemas.microsoft.com/office/drawing/2014/main" id="{97785570-90A2-3161-5AA1-2C700DFAB986}"/>
              </a:ext>
            </a:extLst>
          </p:cNvPr>
          <p:cNvGrpSpPr/>
          <p:nvPr/>
        </p:nvGrpSpPr>
        <p:grpSpPr>
          <a:xfrm>
            <a:off x="7175797" y="557950"/>
            <a:ext cx="1747696" cy="1004046"/>
            <a:chOff x="5471087" y="415542"/>
            <a:chExt cx="2486858" cy="1492114"/>
          </a:xfrm>
        </p:grpSpPr>
        <p:sp>
          <p:nvSpPr>
            <p:cNvPr id="6" name="Rectangle 5">
              <a:extLst>
                <a:ext uri="{FF2B5EF4-FFF2-40B4-BE49-F238E27FC236}">
                  <a16:creationId xmlns:a16="http://schemas.microsoft.com/office/drawing/2014/main" id="{958A6CBE-985D-4BDC-06A7-A51D3B122302}"/>
                </a:ext>
              </a:extLst>
            </p:cNvPr>
            <p:cNvSpPr/>
            <p:nvPr/>
          </p:nvSpPr>
          <p:spPr>
            <a:xfrm>
              <a:off x="5471087" y="415542"/>
              <a:ext cx="2486858" cy="1492114"/>
            </a:xfrm>
            <a:prstGeom prst="rect">
              <a:avLst/>
            </a:prstGeom>
            <a:solidFill>
              <a:srgbClr val="F26A21"/>
            </a:solidFill>
            <a:ln>
              <a:solidFill>
                <a:srgbClr val="F26A2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326E7FA-23A6-1F43-8913-7EEB6741C687}"/>
                </a:ext>
              </a:extLst>
            </p:cNvPr>
            <p:cNvSpPr txBox="1"/>
            <p:nvPr/>
          </p:nvSpPr>
          <p:spPr>
            <a:xfrm>
              <a:off x="5471087" y="415542"/>
              <a:ext cx="2486858" cy="14921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Computation, algorithms and the use of digital tools in mathematics</a:t>
              </a:r>
            </a:p>
          </p:txBody>
        </p:sp>
      </p:grpSp>
    </p:spTree>
    <p:extLst>
      <p:ext uri="{BB962C8B-B14F-4D97-AF65-F5344CB8AC3E}">
        <p14:creationId xmlns:p14="http://schemas.microsoft.com/office/powerpoint/2010/main" val="1200752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dirty="0"/>
              <a:t>Key connections</a:t>
            </a:r>
          </a:p>
        </p:txBody>
      </p:sp>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3"/>
          <a:stretch/>
        </p:blipFill>
        <p:spPr>
          <a:xfrm>
            <a:off x="2625755" y="771525"/>
            <a:ext cx="6056475" cy="3708400"/>
          </a:xfrm>
          <a:prstGeom prst="rect">
            <a:avLst/>
          </a:prstGeom>
          <a:ln>
            <a:noFill/>
          </a:ln>
          <a:effectLst/>
        </p:spPr>
      </p:pic>
      <p:graphicFrame>
        <p:nvGraphicFramePr>
          <p:cNvPr id="7" name="Diagram 6">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4139203018"/>
              </p:ext>
            </p:extLst>
          </p:nvPr>
        </p:nvGraphicFramePr>
        <p:xfrm>
          <a:off x="327025" y="785037"/>
          <a:ext cx="3162984" cy="3682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ACARA, </a:t>
            </a: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www.v9.australiancurriculum.edu.au/help/website-tour</a:t>
            </a: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237034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dirty="0"/>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12275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37049" y="869567"/>
            <a:ext cx="2332653" cy="3305880"/>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353" y="869567"/>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80620046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34637"/>
            <a:ext cx="2634864" cy="4097158"/>
            <a:chOff x="3254568" y="537526"/>
            <a:chExt cx="2634864" cy="4097158"/>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37526"/>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chemeClr val="accent3">
                  <a:alpha val="2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450675"/>
            <a:ext cx="2749028" cy="515526"/>
          </a:xfrm>
          <a:prstGeom prst="rect">
            <a:avLst/>
          </a:prstGeom>
          <a:solidFill>
            <a:schemeClr val="accent3"/>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Achievement standard</a:t>
            </a:r>
          </a:p>
        </p:txBody>
      </p:sp>
      <p:sp>
        <p:nvSpPr>
          <p:cNvPr id="9" name="Title 8">
            <a:extLst>
              <a:ext uri="{FF2B5EF4-FFF2-40B4-BE49-F238E27FC236}">
                <a16:creationId xmlns:a16="http://schemas.microsoft.com/office/drawing/2014/main" id="{BF04CE0C-1032-1E46-1704-536218F35846}"/>
              </a:ext>
            </a:extLst>
          </p:cNvPr>
          <p:cNvSpPr>
            <a:spLocks noGrp="1"/>
          </p:cNvSpPr>
          <p:nvPr>
            <p:ph type="title"/>
          </p:nvPr>
        </p:nvSpPr>
        <p:spPr/>
        <p:txBody>
          <a:bodyPr>
            <a:normAutofit/>
          </a:bodyPr>
          <a:lstStyle/>
          <a:p>
            <a:r>
              <a:rPr lang="en-AU" dirty="0"/>
              <a:t>Organisation of Mathematics</a:t>
            </a:r>
          </a:p>
        </p:txBody>
      </p:sp>
    </p:spTree>
    <p:extLst>
      <p:ext uri="{BB962C8B-B14F-4D97-AF65-F5344CB8AC3E}">
        <p14:creationId xmlns:p14="http://schemas.microsoft.com/office/powerpoint/2010/main" val="37407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7681-BFB3-4D4A-A5E2-2CA19512BF17}"/>
              </a:ext>
            </a:extLst>
          </p:cNvPr>
          <p:cNvSpPr>
            <a:spLocks noGrp="1"/>
          </p:cNvSpPr>
          <p:nvPr>
            <p:ph type="title"/>
          </p:nvPr>
        </p:nvSpPr>
        <p:spPr/>
        <p:txBody>
          <a:bodyPr/>
          <a:lstStyle/>
          <a:p>
            <a:r>
              <a:rPr lang="en-AU" dirty="0"/>
              <a:t>Mathematics: Level descriptions</a:t>
            </a:r>
          </a:p>
        </p:txBody>
      </p:sp>
      <p:sp>
        <p:nvSpPr>
          <p:cNvPr id="6" name="TextBox 5">
            <a:extLst>
              <a:ext uri="{FF2B5EF4-FFF2-40B4-BE49-F238E27FC236}">
                <a16:creationId xmlns:a16="http://schemas.microsoft.com/office/drawing/2014/main" id="{656191ED-CE85-0276-17E8-C6FDC24A14F3}"/>
              </a:ext>
            </a:extLst>
          </p:cNvPr>
          <p:cNvSpPr txBox="1"/>
          <p:nvPr/>
        </p:nvSpPr>
        <p:spPr>
          <a:xfrm>
            <a:off x="320975" y="803283"/>
            <a:ext cx="8356681"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Year ____, learning in Mathematics builds on each student’s prior learning and experiences. Students engage in a range of approaches to learning and doing mathematics that develop their understanding of and fluency with concepts, procedures and processes by making connections, reasoning, problem-solving and practice. </a:t>
            </a:r>
            <a:r>
              <a:rPr kumimoji="0" lang="en-US" sz="18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Proficiency in mathematics enables students to respond to familiar and unfamiliar situations by employing mathematical strategies to make informed decisions and solve problems efficiently.</a:t>
            </a:r>
          </a:p>
        </p:txBody>
      </p:sp>
      <p:sp>
        <p:nvSpPr>
          <p:cNvPr id="4" name="TextBox 3">
            <a:extLst>
              <a:ext uri="{FF2B5EF4-FFF2-40B4-BE49-F238E27FC236}">
                <a16:creationId xmlns:a16="http://schemas.microsoft.com/office/drawing/2014/main" id="{AFFB4257-4D4D-3128-5277-BEBB5BB5F675}"/>
              </a:ext>
            </a:extLst>
          </p:cNvPr>
          <p:cNvSpPr txBox="1"/>
          <p:nvPr/>
        </p:nvSpPr>
        <p:spPr>
          <a:xfrm>
            <a:off x="320975" y="4217106"/>
            <a:ext cx="8502050" cy="246221"/>
          </a:xfrm>
          <a:prstGeom prst="rect">
            <a:avLst/>
          </a:prstGeom>
          <a:noFill/>
        </p:spPr>
        <p:txBody>
          <a:bodyPr wrap="square">
            <a:spAutoFit/>
          </a:bodyPr>
          <a:lstStyle/>
          <a:p>
            <a:r>
              <a:rPr lang="en-AU" sz="1000" dirty="0">
                <a:hlinkClick r:id="rId3"/>
              </a:rPr>
              <a:t>https://v9.australiancurriculum.edu.au/teacher-resources/understand-this-learning-area/mathematics</a:t>
            </a:r>
            <a:r>
              <a:rPr lang="en-AU" sz="1000" dirty="0"/>
              <a:t> </a:t>
            </a:r>
          </a:p>
        </p:txBody>
      </p:sp>
    </p:spTree>
    <p:extLst>
      <p:ext uri="{BB962C8B-B14F-4D97-AF65-F5344CB8AC3E}">
        <p14:creationId xmlns:p14="http://schemas.microsoft.com/office/powerpoint/2010/main" val="1619017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dirty="0"/>
              <a:t>Mathematics: Achievement standard structure</a:t>
            </a:r>
          </a:p>
        </p:txBody>
      </p:sp>
      <p:graphicFrame>
        <p:nvGraphicFramePr>
          <p:cNvPr id="8" name="Content Placeholder 3">
            <a:extLst>
              <a:ext uri="{FF2B5EF4-FFF2-40B4-BE49-F238E27FC236}">
                <a16:creationId xmlns:a16="http://schemas.microsoft.com/office/drawing/2014/main" id="{1B58A214-79B4-E9A8-87DB-638E0FEC5A77}"/>
              </a:ext>
            </a:extLst>
          </p:cNvPr>
          <p:cNvGraphicFramePr>
            <a:graphicFrameLocks/>
          </p:cNvGraphicFramePr>
          <p:nvPr/>
        </p:nvGraphicFramePr>
        <p:xfrm>
          <a:off x="359693" y="769331"/>
          <a:ext cx="8424614" cy="1508648"/>
        </p:xfrm>
        <a:graphic>
          <a:graphicData uri="http://schemas.openxmlformats.org/drawingml/2006/table">
            <a:tbl>
              <a:tblPr firstRow="1" bandRow="1">
                <a:tableStyleId>{17292A2E-F333-43FB-9621-5CBBE7FDCDCB}</a:tableStyleId>
              </a:tblPr>
              <a:tblGrid>
                <a:gridCol w="4212307">
                  <a:extLst>
                    <a:ext uri="{9D8B030D-6E8A-4147-A177-3AD203B41FA5}">
                      <a16:colId xmlns:a16="http://schemas.microsoft.com/office/drawing/2014/main" val="20000"/>
                    </a:ext>
                  </a:extLst>
                </a:gridCol>
                <a:gridCol w="4212307">
                  <a:extLst>
                    <a:ext uri="{9D8B030D-6E8A-4147-A177-3AD203B41FA5}">
                      <a16:colId xmlns:a16="http://schemas.microsoft.com/office/drawing/2014/main" val="20001"/>
                    </a:ext>
                  </a:extLst>
                </a:gridCol>
              </a:tblGrid>
              <a:tr h="377162">
                <a:tc>
                  <a:txBody>
                    <a:bodyPr/>
                    <a:lstStyle/>
                    <a:p>
                      <a:pPr algn="ctr"/>
                      <a:r>
                        <a:rPr lang="en-AU" sz="2000" dirty="0">
                          <a:solidFill>
                            <a:schemeClr val="bg1">
                              <a:lumMod val="85000"/>
                            </a:schemeClr>
                          </a:solidFill>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ctr"/>
                      <a:r>
                        <a:rPr lang="en-AU" sz="20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77162">
                <a:tc>
                  <a:txBody>
                    <a:bodyPr/>
                    <a:lstStyle/>
                    <a:p>
                      <a:r>
                        <a:rPr lang="en-AU" sz="2000">
                          <a:solidFill>
                            <a:schemeClr val="bg1">
                              <a:lumMod val="75000"/>
                            </a:schemeClr>
                          </a:solidFill>
                          <a:latin typeface="Arial" panose="020B0604020202020204" pitchFamily="34" charset="0"/>
                          <a:cs typeface="Arial" panose="020B0604020202020204" pitchFamily="34" charset="0"/>
                        </a:rPr>
                        <a:t>Understanding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Number and algebra</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377162">
                <a:tc>
                  <a:txBody>
                    <a:bodyPr/>
                    <a:lstStyle/>
                    <a:p>
                      <a:r>
                        <a:rPr lang="en-AU" sz="2000">
                          <a:solidFill>
                            <a:schemeClr val="bg1">
                              <a:lumMod val="75000"/>
                            </a:schemeClr>
                          </a:solidFill>
                          <a:latin typeface="Arial" panose="020B0604020202020204" pitchFamily="34" charset="0"/>
                          <a:cs typeface="Arial" panose="020B0604020202020204" pitchFamily="34" charset="0"/>
                        </a:rPr>
                        <a:t>Skills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Measurement and space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77162">
                <a:tc>
                  <a:txBody>
                    <a:bodyPr/>
                    <a:lstStyle/>
                    <a:p>
                      <a:endParaRPr lang="en-AU" sz="20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Statistics and probability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C3AA2FA1-B0E9-5B49-EFA8-C82AD61A844D}"/>
              </a:ext>
            </a:extLst>
          </p:cNvPr>
          <p:cNvSpPr txBox="1"/>
          <p:nvPr/>
        </p:nvSpPr>
        <p:spPr>
          <a:xfrm>
            <a:off x="769835" y="1592900"/>
            <a:ext cx="3312046" cy="400110"/>
          </a:xfrm>
          <a:prstGeom prst="rect">
            <a:avLst/>
          </a:prstGeom>
          <a:solidFill>
            <a:srgbClr val="F26A21"/>
          </a:solidFill>
          <a:ln w="63500">
            <a:solidFill>
              <a:srgbClr val="F26A2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Arial" charset="0"/>
                <a:ea typeface="+mn-ea"/>
                <a:cs typeface="+mn-cs"/>
              </a:rPr>
              <a:t>Three paragraphs</a:t>
            </a:r>
          </a:p>
        </p:txBody>
      </p:sp>
      <p:cxnSp>
        <p:nvCxnSpPr>
          <p:cNvPr id="10" name="Straight Arrow Connector 9">
            <a:extLst>
              <a:ext uri="{FF2B5EF4-FFF2-40B4-BE49-F238E27FC236}">
                <a16:creationId xmlns:a16="http://schemas.microsoft.com/office/drawing/2014/main" id="{85A482BF-D4C3-32F6-6F10-CCB05D86F850}"/>
              </a:ext>
            </a:extLst>
          </p:cNvPr>
          <p:cNvCxnSpPr>
            <a:cxnSpLocks/>
            <a:stCxn id="9" idx="3"/>
          </p:cNvCxnSpPr>
          <p:nvPr/>
        </p:nvCxnSpPr>
        <p:spPr bwMode="auto">
          <a:xfrm flipV="1">
            <a:off x="4081881" y="1502815"/>
            <a:ext cx="569320" cy="290140"/>
          </a:xfrm>
          <a:prstGeom prst="straightConnector1">
            <a:avLst/>
          </a:prstGeom>
          <a:noFill/>
          <a:ln w="63500" cap="flat" cmpd="sng" algn="ctr">
            <a:solidFill>
              <a:srgbClr val="F26A2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2B1817D8-FE1F-50EE-8868-213EDAE1390F}"/>
              </a:ext>
            </a:extLst>
          </p:cNvPr>
          <p:cNvCxnSpPr>
            <a:cxnSpLocks/>
          </p:cNvCxnSpPr>
          <p:nvPr/>
        </p:nvCxnSpPr>
        <p:spPr bwMode="auto">
          <a:xfrm>
            <a:off x="4081881" y="1792956"/>
            <a:ext cx="569320" cy="16413"/>
          </a:xfrm>
          <a:prstGeom prst="straightConnector1">
            <a:avLst/>
          </a:prstGeom>
          <a:noFill/>
          <a:ln w="63500" cap="flat" cmpd="sng" algn="ctr">
            <a:solidFill>
              <a:srgbClr val="F26A2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5A72CEFE-B9AC-0D27-DE35-A94AF86828DD}"/>
              </a:ext>
            </a:extLst>
          </p:cNvPr>
          <p:cNvCxnSpPr>
            <a:cxnSpLocks/>
          </p:cNvCxnSpPr>
          <p:nvPr/>
        </p:nvCxnSpPr>
        <p:spPr bwMode="auto">
          <a:xfrm>
            <a:off x="4081881" y="1809369"/>
            <a:ext cx="569320" cy="297556"/>
          </a:xfrm>
          <a:prstGeom prst="straightConnector1">
            <a:avLst/>
          </a:prstGeom>
          <a:noFill/>
          <a:ln w="63500" cap="flat" cmpd="sng" algn="ctr">
            <a:solidFill>
              <a:srgbClr val="F26A2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7505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09390765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079-6901-4CD5-9951-D7837BD8954D}"/>
              </a:ext>
            </a:extLst>
          </p:cNvPr>
          <p:cNvSpPr>
            <a:spLocks noGrp="1"/>
          </p:cNvSpPr>
          <p:nvPr>
            <p:ph type="title"/>
          </p:nvPr>
        </p:nvSpPr>
        <p:spPr/>
        <p:txBody>
          <a:bodyPr/>
          <a:lstStyle/>
          <a:p>
            <a:r>
              <a:rPr lang="en-AU" dirty="0">
                <a:latin typeface="Arial"/>
                <a:cs typeface="Arial"/>
              </a:rPr>
              <a:t>Mathematics: Achievement standard structure</a:t>
            </a:r>
          </a:p>
        </p:txBody>
      </p:sp>
      <p:sp>
        <p:nvSpPr>
          <p:cNvPr id="8" name="TextBox 7">
            <a:extLst>
              <a:ext uri="{FF2B5EF4-FFF2-40B4-BE49-F238E27FC236}">
                <a16:creationId xmlns:a16="http://schemas.microsoft.com/office/drawing/2014/main" id="{FB6A2AD2-499A-707F-A4C7-3A44B20D8033}"/>
              </a:ext>
            </a:extLst>
          </p:cNvPr>
          <p:cNvSpPr txBox="1"/>
          <p:nvPr/>
        </p:nvSpPr>
        <p:spPr>
          <a:xfrm>
            <a:off x="246652" y="736726"/>
            <a:ext cx="7480028" cy="3970318"/>
          </a:xfrm>
          <a:prstGeom prst="rect">
            <a:avLst/>
          </a:prstGeom>
          <a:noFill/>
          <a:ln>
            <a:solidFill>
              <a:schemeClr val="bg1">
                <a:lumMod val="75000"/>
              </a:schemeClr>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highlight>
                  <a:srgbClr val="F4AF7B"/>
                </a:highlight>
                <a:uLnTx/>
                <a:uFillTx/>
                <a:latin typeface="Arial" charset="0"/>
                <a:ea typeface="+mn-ea"/>
                <a:cs typeface="+mn-cs"/>
              </a:rPr>
              <a:t>By the end of Year 8, students recognise irrational numbers and terminating or recurring decimals. They apply the exponent laws to calculations with numbers involving positive integer exponents. Students solve problems involving the 4 operations with integers and positive rational numbers. They use mathematical modelling to solve practical problems involving ratios, percentages and rates in measurement and financial contexts.</a:t>
            </a:r>
            <a:r>
              <a:rPr kumimoji="0" lang="en-US" sz="105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050" b="0" i="0" u="none" strike="noStrike" kern="1200" cap="none" spc="0" normalizeH="0" baseline="0" noProof="0" dirty="0">
                <a:ln>
                  <a:noFill/>
                </a:ln>
                <a:solidFill>
                  <a:srgbClr val="000000"/>
                </a:solidFill>
                <a:effectLst/>
                <a:highlight>
                  <a:srgbClr val="D6E9E3"/>
                </a:highlight>
                <a:uLnTx/>
                <a:uFillTx/>
                <a:latin typeface="Arial" charset="0"/>
                <a:ea typeface="+mn-ea"/>
                <a:cs typeface="+mn-cs"/>
              </a:rPr>
              <a:t>Students apply algebraic properties to rearrange, expand and factorise linear expressions. They graph linear relations and solve linear equations with rational solutions and one-variable inequalities, graphically and algebraically. Students use mathematical modelling to solve problems using linear relations, interpreting and reviewing the model in context. They make and test conjectures involving linear relations using digital tools.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highlight>
                <a:srgbClr val="F4AF7B"/>
              </a:highligh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highlight>
                  <a:srgbClr val="F8D3D0"/>
                </a:highlight>
                <a:uLnTx/>
                <a:uFillTx/>
                <a:latin typeface="Arial" charset="0"/>
                <a:ea typeface="+mn-ea"/>
                <a:cs typeface="+mn-cs"/>
              </a:rPr>
              <a:t>Students use appropriate metric units when solving measurement problems involving the perimeter and area of composite shapes, and volume of right prisms. They use Pythagoras’ theorem to solve measurement problems involving unknown lengths of right-angle triangles. Students use formulas to solve problems involving the area and circumference of circles. They solve problems of duration involving 12- and 24-hour cycles across multiple time zones.</a:t>
            </a:r>
            <a:r>
              <a:rPr kumimoji="0" lang="en-US" sz="105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050" b="0" i="0" u="none" strike="noStrike" kern="1200" cap="none" spc="0" normalizeH="0" baseline="0" noProof="0" dirty="0">
                <a:ln>
                  <a:noFill/>
                </a:ln>
                <a:solidFill>
                  <a:srgbClr val="000000"/>
                </a:solidFill>
                <a:effectLst/>
                <a:highlight>
                  <a:srgbClr val="D6EBAD"/>
                </a:highlight>
                <a:uLnTx/>
                <a:uFillTx/>
                <a:latin typeface="Arial" charset="0"/>
                <a:ea typeface="+mn-ea"/>
                <a:cs typeface="+mn-cs"/>
              </a:rPr>
              <a:t>Students use 3 dimensions to locate and describe position. They identify conditions for congruency and similarity in shapes and create and test algorithms designed to test for congruency and similarity. Students apply the properties of quadrilaterals to solve problems.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highlight>
                <a:srgbClr val="F4AF7B"/>
              </a:highligh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highlight>
                  <a:srgbClr val="EFE7F7"/>
                </a:highlight>
                <a:uLnTx/>
                <a:uFillTx/>
                <a:latin typeface="Arial" charset="0"/>
                <a:ea typeface="+mn-ea"/>
                <a:cs typeface="+mn-cs"/>
              </a:rPr>
              <a:t>They conduct statistical investigations and explain the implications of obtaining data through sampling. Students analyse and describe the distribution of data. They compare the variation in distributions of random samples of the same and different size from a given population with respect to shape, measures of central tendency and range.</a:t>
            </a:r>
            <a:r>
              <a:rPr kumimoji="0" lang="en-US" sz="105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050" b="0" i="0" u="none" strike="noStrike" kern="1200" cap="none" spc="0" normalizeH="0" baseline="0" noProof="0" dirty="0">
                <a:ln>
                  <a:noFill/>
                </a:ln>
                <a:solidFill>
                  <a:srgbClr val="000000"/>
                </a:solidFill>
                <a:effectLst/>
                <a:highlight>
                  <a:srgbClr val="E6E6E6"/>
                </a:highlight>
                <a:uLnTx/>
                <a:uFillTx/>
                <a:latin typeface="Arial" charset="0"/>
                <a:ea typeface="+mn-ea"/>
                <a:cs typeface="+mn-cs"/>
              </a:rPr>
              <a:t>Students represent the possible combinations of 2 events with tables and diagrams, and determine related probabilities to solve practical problems. They conduct experiments and simulations using digital tools to determine related probabilities of compound events.</a:t>
            </a:r>
            <a:endParaRPr kumimoji="0" lang="en-AU" sz="1050" b="0" i="0" u="none" strike="noStrike" kern="1200" cap="none" spc="0" normalizeH="0" baseline="0" noProof="0" dirty="0">
              <a:ln>
                <a:noFill/>
              </a:ln>
              <a:solidFill>
                <a:srgbClr val="000000"/>
              </a:solidFill>
              <a:effectLst/>
              <a:highlight>
                <a:srgbClr val="E6E6E6"/>
              </a:highlight>
              <a:uLnTx/>
              <a:uFillTx/>
              <a:latin typeface="Arial" charset="0"/>
              <a:ea typeface="+mn-ea"/>
              <a:cs typeface="+mn-cs"/>
            </a:endParaRPr>
          </a:p>
        </p:txBody>
      </p:sp>
      <p:sp>
        <p:nvSpPr>
          <p:cNvPr id="11" name="TextBox 10">
            <a:extLst>
              <a:ext uri="{FF2B5EF4-FFF2-40B4-BE49-F238E27FC236}">
                <a16:creationId xmlns:a16="http://schemas.microsoft.com/office/drawing/2014/main" id="{A45E661D-7509-26FA-89EF-0F2DAE5619EB}"/>
              </a:ext>
            </a:extLst>
          </p:cNvPr>
          <p:cNvSpPr txBox="1"/>
          <p:nvPr/>
        </p:nvSpPr>
        <p:spPr>
          <a:xfrm>
            <a:off x="7715004" y="1337725"/>
            <a:ext cx="1428996" cy="3046988"/>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AU" sz="1400" b="1" i="0" u="none" strike="noStrike" kern="1200" cap="none" spc="0" normalizeH="0" baseline="0" noProof="0" dirty="0">
                <a:ln>
                  <a:noFill/>
                </a:ln>
                <a:solidFill>
                  <a:srgbClr val="ED7A23"/>
                </a:solidFill>
                <a:effectLst/>
                <a:uLnTx/>
                <a:uFillTx/>
                <a:latin typeface="Arial" panose="020B0604020202020204" pitchFamily="34" charset="0"/>
                <a:ea typeface="+mn-ea"/>
                <a:cs typeface="Arial" panose="020B0604020202020204" pitchFamily="34" charset="0"/>
              </a:rPr>
              <a:t>Number</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AU" sz="1400" b="1" i="0" u="none" strike="noStrike" kern="1200" cap="none" spc="0" normalizeH="0" baseline="0" noProof="0" dirty="0">
                <a:ln>
                  <a:noFill/>
                </a:ln>
                <a:solidFill>
                  <a:srgbClr val="A0CCBE"/>
                </a:solidFill>
                <a:effectLst/>
                <a:uLnTx/>
                <a:uFillTx/>
                <a:latin typeface="Arial" panose="020B0604020202020204" pitchFamily="34" charset="0"/>
                <a:ea typeface="+mn-ea"/>
                <a:cs typeface="Arial" panose="020B0604020202020204" pitchFamily="34" charset="0"/>
              </a:rPr>
              <a:t>Algebra</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AU" sz="1400" b="1" i="0" u="none" strike="noStrike" kern="1200" cap="none" spc="0" normalizeH="0" baseline="0" noProof="0" dirty="0">
                <a:ln>
                  <a:noFill/>
                </a:ln>
                <a:solidFill>
                  <a:srgbClr val="D52B1E">
                    <a:lumMod val="60000"/>
                    <a:lumOff val="40000"/>
                  </a:srgbClr>
                </a:solidFill>
                <a:effectLst/>
                <a:uLnTx/>
                <a:uFillTx/>
                <a:latin typeface="Arial" panose="020B0604020202020204" pitchFamily="34" charset="0"/>
                <a:ea typeface="+mn-ea"/>
                <a:cs typeface="Arial" panose="020B0604020202020204" pitchFamily="34" charset="0"/>
              </a:rPr>
              <a:t>Measurement</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AU" sz="1400" b="1" i="0" u="none" strike="noStrike" kern="1200" cap="none" spc="0" normalizeH="0" baseline="0" noProof="0" dirty="0">
                <a:ln>
                  <a:noFill/>
                </a:ln>
                <a:solidFill>
                  <a:srgbClr val="99CC33"/>
                </a:solidFill>
                <a:effectLst/>
                <a:uLnTx/>
                <a:uFillTx/>
                <a:latin typeface="Arial" panose="020B0604020202020204" pitchFamily="34" charset="0"/>
                <a:ea typeface="+mn-ea"/>
                <a:cs typeface="Arial" panose="020B0604020202020204" pitchFamily="34" charset="0"/>
              </a:rPr>
              <a:t>Space</a:t>
            </a:r>
          </a:p>
          <a:p>
            <a:pPr marL="0" marR="0" lvl="0" indent="0" algn="l" defTabSz="914400" rtl="0" eaLnBrk="1" fontAlgn="base" latinLnBrk="0" hangingPunct="1">
              <a:lnSpc>
                <a:spcPct val="100000"/>
              </a:lnSpc>
              <a:spcBef>
                <a:spcPts val="1200"/>
              </a:spcBef>
              <a:spcAft>
                <a:spcPts val="1200"/>
              </a:spcAft>
              <a:buClrTx/>
              <a:buSzTx/>
              <a:buFontTx/>
              <a:buNone/>
              <a:tabLst/>
              <a:defRPr/>
            </a:pPr>
            <a:endParaRPr kumimoji="0" lang="en-AU" sz="800" b="1" i="0" u="none" strike="noStrike" kern="1200" cap="none" spc="0" normalizeH="0" baseline="0" noProof="0" dirty="0">
              <a:ln>
                <a:noFill/>
              </a:ln>
              <a:solidFill>
                <a:srgbClr val="ED7A2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663399">
                    <a:lumMod val="60000"/>
                    <a:lumOff val="40000"/>
                  </a:srgbClr>
                </a:solidFill>
                <a:effectLst/>
                <a:uLnTx/>
                <a:uFillTx/>
                <a:latin typeface="Arial" panose="020B0604020202020204" pitchFamily="34" charset="0"/>
                <a:ea typeface="+mn-ea"/>
                <a:cs typeface="Arial" panose="020B0604020202020204" pitchFamily="34" charset="0"/>
              </a:rPr>
              <a:t>Statistics</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AU" sz="14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Probability</a:t>
            </a:r>
            <a:endParaRPr kumimoji="0" lang="en-AU" sz="1400" b="1" i="0" u="none" strike="noStrike" kern="1200" cap="none" spc="0" normalizeH="0" baseline="0" noProof="0" dirty="0">
              <a:ln>
                <a:noFill/>
              </a:ln>
              <a:solidFill>
                <a:srgbClr val="FFFFFF">
                  <a:lumMod val="65000"/>
                </a:srgbClr>
              </a:solidFill>
              <a:effectLst/>
              <a:uLnTx/>
              <a:uFillTx/>
              <a:latin typeface="Arial" charset="0"/>
              <a:ea typeface="+mn-ea"/>
              <a:cs typeface="+mn-cs"/>
            </a:endParaRPr>
          </a:p>
        </p:txBody>
      </p:sp>
      <p:cxnSp>
        <p:nvCxnSpPr>
          <p:cNvPr id="13" name="Straight Arrow Connector 12">
            <a:extLst>
              <a:ext uri="{FF2B5EF4-FFF2-40B4-BE49-F238E27FC236}">
                <a16:creationId xmlns:a16="http://schemas.microsoft.com/office/drawing/2014/main" id="{478B3494-EC24-D805-7BD5-8C472E48394A}"/>
              </a:ext>
            </a:extLst>
          </p:cNvPr>
          <p:cNvCxnSpPr>
            <a:cxnSpLocks/>
          </p:cNvCxnSpPr>
          <p:nvPr/>
        </p:nvCxnSpPr>
        <p:spPr>
          <a:xfrm flipH="1" flipV="1">
            <a:off x="7484116" y="1923427"/>
            <a:ext cx="242564" cy="48922"/>
          </a:xfrm>
          <a:prstGeom prst="straightConnector1">
            <a:avLst/>
          </a:prstGeom>
          <a:ln w="38100">
            <a:solidFill>
              <a:srgbClr val="A0CCBE"/>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5D83A2E-0F67-E633-0558-20312EF7FA0B}"/>
              </a:ext>
            </a:extLst>
          </p:cNvPr>
          <p:cNvCxnSpPr>
            <a:cxnSpLocks/>
          </p:cNvCxnSpPr>
          <p:nvPr/>
        </p:nvCxnSpPr>
        <p:spPr>
          <a:xfrm flipH="1" flipV="1">
            <a:off x="7342632" y="1175800"/>
            <a:ext cx="384048" cy="247059"/>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755EA2F-20BF-EF87-0F6B-D59200EFC6F2}"/>
              </a:ext>
            </a:extLst>
          </p:cNvPr>
          <p:cNvCxnSpPr>
            <a:cxnSpLocks/>
          </p:cNvCxnSpPr>
          <p:nvPr/>
        </p:nvCxnSpPr>
        <p:spPr>
          <a:xfrm flipH="1">
            <a:off x="7484116" y="2546809"/>
            <a:ext cx="286954" cy="119868"/>
          </a:xfrm>
          <a:prstGeom prst="straightConnector1">
            <a:avLst/>
          </a:prstGeom>
          <a:ln w="38100">
            <a:solidFill>
              <a:srgbClr val="EB7B7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334C0AF-179F-3FC4-4966-5E41471835BC}"/>
              </a:ext>
            </a:extLst>
          </p:cNvPr>
          <p:cNvCxnSpPr>
            <a:cxnSpLocks/>
          </p:cNvCxnSpPr>
          <p:nvPr/>
        </p:nvCxnSpPr>
        <p:spPr>
          <a:xfrm flipH="1">
            <a:off x="7439726" y="3078916"/>
            <a:ext cx="331344" cy="2858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9213B3-607D-B7C3-9B9F-6881247D3DE3}"/>
              </a:ext>
            </a:extLst>
          </p:cNvPr>
          <p:cNvCxnSpPr>
            <a:cxnSpLocks/>
          </p:cNvCxnSpPr>
          <p:nvPr/>
        </p:nvCxnSpPr>
        <p:spPr>
          <a:xfrm flipH="1">
            <a:off x="7457446" y="3861468"/>
            <a:ext cx="331344" cy="28586"/>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D4328CA-1A44-F659-E33E-64C58B8177F6}"/>
              </a:ext>
            </a:extLst>
          </p:cNvPr>
          <p:cNvCxnSpPr>
            <a:cxnSpLocks/>
          </p:cNvCxnSpPr>
          <p:nvPr/>
        </p:nvCxnSpPr>
        <p:spPr>
          <a:xfrm flipH="1">
            <a:off x="7426391" y="4221920"/>
            <a:ext cx="331344" cy="28586"/>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5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sp>
        <p:nvSpPr>
          <p:cNvPr id="7" name="Title 1">
            <a:extLst>
              <a:ext uri="{FF2B5EF4-FFF2-40B4-BE49-F238E27FC236}">
                <a16:creationId xmlns:a16="http://schemas.microsoft.com/office/drawing/2014/main" id="{94432B72-36AF-AF74-84EC-9DC2AD910566}"/>
              </a:ext>
            </a:extLst>
          </p:cNvPr>
          <p:cNvSpPr txBox="1">
            <a:spLocks/>
          </p:cNvSpPr>
          <p:nvPr/>
        </p:nvSpPr>
        <p:spPr>
          <a:xfrm>
            <a:off x="327025" y="2290916"/>
            <a:ext cx="8496000" cy="36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sz="2700" dirty="0">
              <a:solidFill>
                <a:srgbClr val="000000"/>
              </a:solidFill>
            </a:endParaRPr>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34637"/>
            <a:ext cx="2634864" cy="4097158"/>
            <a:chOff x="3254568" y="537526"/>
            <a:chExt cx="2634864" cy="4097158"/>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37526"/>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chemeClr val="accent3">
                  <a:alpha val="20000"/>
                </a:schemeClr>
              </a:solidFill>
              <a:ln w="12700">
                <a:solidFill>
                  <a:schemeClr val="accent1"/>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accent1"/>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962354"/>
            <a:ext cx="2749028" cy="769441"/>
          </a:xfrm>
          <a:prstGeom prst="rect">
            <a:avLst/>
          </a:prstGeom>
          <a:solidFill>
            <a:schemeClr val="accent3"/>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descriptions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Content elaborations</a:t>
            </a:r>
          </a:p>
        </p:txBody>
      </p:sp>
      <p:sp>
        <p:nvSpPr>
          <p:cNvPr id="9" name="Title 8">
            <a:extLst>
              <a:ext uri="{FF2B5EF4-FFF2-40B4-BE49-F238E27FC236}">
                <a16:creationId xmlns:a16="http://schemas.microsoft.com/office/drawing/2014/main" id="{6CD84944-2ECF-0D77-CEDB-3113465598EA}"/>
              </a:ext>
            </a:extLst>
          </p:cNvPr>
          <p:cNvSpPr>
            <a:spLocks noGrp="1"/>
          </p:cNvSpPr>
          <p:nvPr>
            <p:ph type="title"/>
          </p:nvPr>
        </p:nvSpPr>
        <p:spPr/>
        <p:txBody>
          <a:bodyPr>
            <a:normAutofit/>
          </a:bodyPr>
          <a:lstStyle/>
          <a:p>
            <a:r>
              <a:rPr lang="en-AU" dirty="0"/>
              <a:t>Organisation of Mathematics</a:t>
            </a:r>
          </a:p>
        </p:txBody>
      </p:sp>
    </p:spTree>
    <p:extLst>
      <p:ext uri="{BB962C8B-B14F-4D97-AF65-F5344CB8AC3E}">
        <p14:creationId xmlns:p14="http://schemas.microsoft.com/office/powerpoint/2010/main" val="288301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253775F-EC98-4616-BA03-8EE886DDB3F3}"/>
              </a:ext>
            </a:extLst>
          </p:cNvPr>
          <p:cNvGraphicFramePr>
            <a:graphicFrameLocks noGrp="1"/>
          </p:cNvGraphicFramePr>
          <p:nvPr>
            <p:extLst>
              <p:ext uri="{D42A27DB-BD31-4B8C-83A1-F6EECF244321}">
                <p14:modId xmlns:p14="http://schemas.microsoft.com/office/powerpoint/2010/main" val="944366136"/>
              </p:ext>
            </p:extLst>
          </p:nvPr>
        </p:nvGraphicFramePr>
        <p:xfrm>
          <a:off x="0" y="51470"/>
          <a:ext cx="9170821" cy="5243473"/>
        </p:xfrm>
        <a:graphic>
          <a:graphicData uri="http://schemas.openxmlformats.org/drawingml/2006/table">
            <a:tbl>
              <a:tblPr firstRow="1" bandRow="1">
                <a:tableStyleId>{5940675A-B579-460E-94D1-54222C63F5DA}</a:tableStyleId>
              </a:tblPr>
              <a:tblGrid>
                <a:gridCol w="833711">
                  <a:extLst>
                    <a:ext uri="{9D8B030D-6E8A-4147-A177-3AD203B41FA5}">
                      <a16:colId xmlns:a16="http://schemas.microsoft.com/office/drawing/2014/main" val="3849650204"/>
                    </a:ext>
                  </a:extLst>
                </a:gridCol>
                <a:gridCol w="833711">
                  <a:extLst>
                    <a:ext uri="{9D8B030D-6E8A-4147-A177-3AD203B41FA5}">
                      <a16:colId xmlns:a16="http://schemas.microsoft.com/office/drawing/2014/main" val="1663632546"/>
                    </a:ext>
                  </a:extLst>
                </a:gridCol>
                <a:gridCol w="833711">
                  <a:extLst>
                    <a:ext uri="{9D8B030D-6E8A-4147-A177-3AD203B41FA5}">
                      <a16:colId xmlns:a16="http://schemas.microsoft.com/office/drawing/2014/main" val="3722390183"/>
                    </a:ext>
                  </a:extLst>
                </a:gridCol>
                <a:gridCol w="833711">
                  <a:extLst>
                    <a:ext uri="{9D8B030D-6E8A-4147-A177-3AD203B41FA5}">
                      <a16:colId xmlns:a16="http://schemas.microsoft.com/office/drawing/2014/main" val="3605932647"/>
                    </a:ext>
                  </a:extLst>
                </a:gridCol>
                <a:gridCol w="833711">
                  <a:extLst>
                    <a:ext uri="{9D8B030D-6E8A-4147-A177-3AD203B41FA5}">
                      <a16:colId xmlns:a16="http://schemas.microsoft.com/office/drawing/2014/main" val="4219584883"/>
                    </a:ext>
                  </a:extLst>
                </a:gridCol>
                <a:gridCol w="833711">
                  <a:extLst>
                    <a:ext uri="{9D8B030D-6E8A-4147-A177-3AD203B41FA5}">
                      <a16:colId xmlns:a16="http://schemas.microsoft.com/office/drawing/2014/main" val="837903525"/>
                    </a:ext>
                  </a:extLst>
                </a:gridCol>
                <a:gridCol w="833711">
                  <a:extLst>
                    <a:ext uri="{9D8B030D-6E8A-4147-A177-3AD203B41FA5}">
                      <a16:colId xmlns:a16="http://schemas.microsoft.com/office/drawing/2014/main" val="3221465963"/>
                    </a:ext>
                  </a:extLst>
                </a:gridCol>
                <a:gridCol w="833711">
                  <a:extLst>
                    <a:ext uri="{9D8B030D-6E8A-4147-A177-3AD203B41FA5}">
                      <a16:colId xmlns:a16="http://schemas.microsoft.com/office/drawing/2014/main" val="2612793722"/>
                    </a:ext>
                  </a:extLst>
                </a:gridCol>
                <a:gridCol w="833711">
                  <a:extLst>
                    <a:ext uri="{9D8B030D-6E8A-4147-A177-3AD203B41FA5}">
                      <a16:colId xmlns:a16="http://schemas.microsoft.com/office/drawing/2014/main" val="1769331385"/>
                    </a:ext>
                  </a:extLst>
                </a:gridCol>
                <a:gridCol w="833711">
                  <a:extLst>
                    <a:ext uri="{9D8B030D-6E8A-4147-A177-3AD203B41FA5}">
                      <a16:colId xmlns:a16="http://schemas.microsoft.com/office/drawing/2014/main" val="2368007099"/>
                    </a:ext>
                  </a:extLst>
                </a:gridCol>
                <a:gridCol w="833711">
                  <a:extLst>
                    <a:ext uri="{9D8B030D-6E8A-4147-A177-3AD203B41FA5}">
                      <a16:colId xmlns:a16="http://schemas.microsoft.com/office/drawing/2014/main" val="1815297285"/>
                    </a:ext>
                  </a:extLst>
                </a:gridCol>
              </a:tblGrid>
              <a:tr h="304441">
                <a:tc>
                  <a:txBody>
                    <a:bodyPr/>
                    <a:lstStyle/>
                    <a:p>
                      <a:pPr algn="ctr"/>
                      <a:r>
                        <a:rPr lang="en-AU" sz="1000" dirty="0">
                          <a:solidFill>
                            <a:schemeClr val="bg1"/>
                          </a:solidFill>
                          <a:latin typeface="Arial" panose="020B0604020202020204" pitchFamily="34" charset="0"/>
                          <a:cs typeface="Arial" panose="020B0604020202020204" pitchFamily="34" charset="0"/>
                        </a:rPr>
                        <a:t>Prep</a:t>
                      </a:r>
                    </a:p>
                  </a:txBody>
                  <a:tcPr marL="68580" marR="68580" marT="34290" marB="34290">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1</a:t>
                      </a: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2</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3</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4</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5</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6</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7</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8</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9</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AU" sz="1000" dirty="0">
                          <a:solidFill>
                            <a:schemeClr val="bg1"/>
                          </a:solidFill>
                          <a:latin typeface="Arial" panose="020B0604020202020204" pitchFamily="34" charset="0"/>
                          <a:cs typeface="Arial" panose="020B0604020202020204" pitchFamily="34" charset="0"/>
                        </a:rPr>
                        <a:t>Year 10</a:t>
                      </a:r>
                      <a:endParaRPr lang="en-AU" sz="1000" dirty="0">
                        <a:latin typeface="Arial" panose="020B0604020202020204" pitchFamily="34" charset="0"/>
                        <a:cs typeface="Arial" panose="020B0604020202020204" pitchFamily="34" charset="0"/>
                      </a:endParaRPr>
                    </a:p>
                  </a:txBody>
                  <a:tcPr marL="68580" marR="68580" marT="34290" marB="34290">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54127893"/>
                  </a:ext>
                </a:extLst>
              </a:tr>
              <a:tr h="2111392">
                <a:tc>
                  <a:txBody>
                    <a:bodyPr/>
                    <a:lstStyle/>
                    <a:p>
                      <a:endParaRPr lang="en-AU" sz="1000"/>
                    </a:p>
                  </a:txBody>
                  <a:tcPr marL="68580" marR="68580" marT="34290" marB="34290">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dirty="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90711780"/>
                  </a:ext>
                </a:extLst>
              </a:tr>
              <a:tr h="896535">
                <a:tc>
                  <a:txBody>
                    <a:bodyPr/>
                    <a:lstStyle/>
                    <a:p>
                      <a:endParaRPr lang="en-AU" sz="1000"/>
                    </a:p>
                  </a:txBody>
                  <a:tcPr marL="68580" marR="68580" marT="34290" marB="34290">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D9"/>
                    </a:solidFill>
                  </a:tcPr>
                </a:tc>
                <a:extLst>
                  <a:ext uri="{0D108BD9-81ED-4DB2-BD59-A6C34878D82A}">
                    <a16:rowId xmlns:a16="http://schemas.microsoft.com/office/drawing/2014/main" val="4382879"/>
                  </a:ext>
                </a:extLst>
              </a:tr>
              <a:tr h="1931105">
                <a:tc>
                  <a:txBody>
                    <a:bodyPr/>
                    <a:lstStyle/>
                    <a:p>
                      <a:endParaRPr lang="en-AU" sz="1000"/>
                    </a:p>
                  </a:txBody>
                  <a:tcPr marL="68580" marR="68580" marT="34290" marB="34290">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dirty="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dirty="0"/>
                    </a:p>
                  </a:txBody>
                  <a:tcPr marL="68580" marR="68580"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AU" sz="1000" dirty="0"/>
                    </a:p>
                  </a:txBody>
                  <a:tcPr marL="68580" marR="68580" marT="34290" marB="34290">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047341770"/>
                  </a:ext>
                </a:extLst>
              </a:tr>
            </a:tbl>
          </a:graphicData>
        </a:graphic>
      </p:graphicFrame>
      <p:sp>
        <p:nvSpPr>
          <p:cNvPr id="8" name="Rectangle 7">
            <a:extLst>
              <a:ext uri="{FF2B5EF4-FFF2-40B4-BE49-F238E27FC236}">
                <a16:creationId xmlns:a16="http://schemas.microsoft.com/office/drawing/2014/main" id="{345DD5B2-3AA3-409F-B995-81FAE645755C}"/>
              </a:ext>
            </a:extLst>
          </p:cNvPr>
          <p:cNvSpPr/>
          <p:nvPr/>
        </p:nvSpPr>
        <p:spPr>
          <a:xfrm>
            <a:off x="6676222" y="379335"/>
            <a:ext cx="847499" cy="3559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3D coordinates</a:t>
            </a:r>
          </a:p>
        </p:txBody>
      </p:sp>
      <p:sp>
        <p:nvSpPr>
          <p:cNvPr id="11" name="Rectangle 10">
            <a:extLst>
              <a:ext uri="{FF2B5EF4-FFF2-40B4-BE49-F238E27FC236}">
                <a16:creationId xmlns:a16="http://schemas.microsoft.com/office/drawing/2014/main" id="{3FD0C28F-FB96-4E67-AE26-CED2ED9E93FF}"/>
              </a:ext>
            </a:extLst>
          </p:cNvPr>
          <p:cNvSpPr/>
          <p:nvPr/>
        </p:nvSpPr>
        <p:spPr>
          <a:xfrm>
            <a:off x="8288240" y="379335"/>
            <a:ext cx="847499" cy="3559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Logarithmic scales</a:t>
            </a:r>
          </a:p>
        </p:txBody>
      </p:sp>
      <p:grpSp>
        <p:nvGrpSpPr>
          <p:cNvPr id="16" name="Group 15">
            <a:extLst>
              <a:ext uri="{FF2B5EF4-FFF2-40B4-BE49-F238E27FC236}">
                <a16:creationId xmlns:a16="http://schemas.microsoft.com/office/drawing/2014/main" id="{7C462483-B042-4E66-B1DE-6F9E76AE98E4}"/>
              </a:ext>
            </a:extLst>
          </p:cNvPr>
          <p:cNvGrpSpPr/>
          <p:nvPr/>
        </p:nvGrpSpPr>
        <p:grpSpPr>
          <a:xfrm>
            <a:off x="2521182" y="1303379"/>
            <a:ext cx="6619759" cy="246221"/>
            <a:chOff x="-5706735" y="-142903"/>
            <a:chExt cx="8826345" cy="328295"/>
          </a:xfrm>
        </p:grpSpPr>
        <p:sp>
          <p:nvSpPr>
            <p:cNvPr id="17" name="Rectangle 16">
              <a:extLst>
                <a:ext uri="{FF2B5EF4-FFF2-40B4-BE49-F238E27FC236}">
                  <a16:creationId xmlns:a16="http://schemas.microsoft.com/office/drawing/2014/main" id="{08FD255A-1E86-4FEB-A643-BB4E54A0753A}"/>
                </a:ext>
              </a:extLst>
            </p:cNvPr>
            <p:cNvSpPr/>
            <p:nvPr/>
          </p:nvSpPr>
          <p:spPr>
            <a:xfrm>
              <a:off x="-5695721" y="-120869"/>
              <a:ext cx="8815331" cy="30532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8F599C2-984B-45A1-BACE-077E72E8A722}"/>
                </a:ext>
              </a:extLst>
            </p:cNvPr>
            <p:cNvSpPr txBox="1"/>
            <p:nvPr/>
          </p:nvSpPr>
          <p:spPr>
            <a:xfrm>
              <a:off x="-5706735" y="-142903"/>
              <a:ext cx="8815330"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Computational thinking</a:t>
              </a:r>
            </a:p>
          </p:txBody>
        </p:sp>
      </p:grpSp>
      <p:sp>
        <p:nvSpPr>
          <p:cNvPr id="24" name="Rectangle 23">
            <a:extLst>
              <a:ext uri="{FF2B5EF4-FFF2-40B4-BE49-F238E27FC236}">
                <a16:creationId xmlns:a16="http://schemas.microsoft.com/office/drawing/2014/main" id="{14CBA0C2-28EF-4FE0-A7BE-A2EA4E237C70}"/>
              </a:ext>
            </a:extLst>
          </p:cNvPr>
          <p:cNvSpPr/>
          <p:nvPr/>
        </p:nvSpPr>
        <p:spPr>
          <a:xfrm>
            <a:off x="7516049" y="1065177"/>
            <a:ext cx="1619690" cy="2289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Error &amp; approximation</a:t>
            </a:r>
          </a:p>
        </p:txBody>
      </p:sp>
      <p:sp>
        <p:nvSpPr>
          <p:cNvPr id="27" name="Rectangle 26">
            <a:extLst>
              <a:ext uri="{FF2B5EF4-FFF2-40B4-BE49-F238E27FC236}">
                <a16:creationId xmlns:a16="http://schemas.microsoft.com/office/drawing/2014/main" id="{F7E773FD-8AA6-45C0-AD08-C04E8AEC38C3}"/>
              </a:ext>
            </a:extLst>
          </p:cNvPr>
          <p:cNvSpPr/>
          <p:nvPr/>
        </p:nvSpPr>
        <p:spPr>
          <a:xfrm>
            <a:off x="8288240" y="757484"/>
            <a:ext cx="840463" cy="2721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Networks</a:t>
            </a:r>
          </a:p>
        </p:txBody>
      </p:sp>
      <p:sp>
        <p:nvSpPr>
          <p:cNvPr id="33" name="TextBox 32">
            <a:extLst>
              <a:ext uri="{FF2B5EF4-FFF2-40B4-BE49-F238E27FC236}">
                <a16:creationId xmlns:a16="http://schemas.microsoft.com/office/drawing/2014/main" id="{E0E5CE3F-CA07-454D-9095-5B22C34DBA2B}"/>
              </a:ext>
            </a:extLst>
          </p:cNvPr>
          <p:cNvSpPr txBox="1"/>
          <p:nvPr/>
        </p:nvSpPr>
        <p:spPr>
          <a:xfrm>
            <a:off x="3339258" y="2525494"/>
            <a:ext cx="5796481" cy="246221"/>
          </a:xfrm>
          <a:prstGeom prst="rect">
            <a:avLst/>
          </a:prstGeom>
          <a:solidFill>
            <a:schemeClr val="accent2"/>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Financial mathematics</a:t>
            </a:r>
          </a:p>
        </p:txBody>
      </p:sp>
      <p:sp>
        <p:nvSpPr>
          <p:cNvPr id="34" name="TextBox 33">
            <a:extLst>
              <a:ext uri="{FF2B5EF4-FFF2-40B4-BE49-F238E27FC236}">
                <a16:creationId xmlns:a16="http://schemas.microsoft.com/office/drawing/2014/main" id="{0E434B04-292D-4A4B-BDAA-2E15A0FB9932}"/>
              </a:ext>
            </a:extLst>
          </p:cNvPr>
          <p:cNvSpPr txBox="1"/>
          <p:nvPr/>
        </p:nvSpPr>
        <p:spPr>
          <a:xfrm>
            <a:off x="1726403" y="2799517"/>
            <a:ext cx="727114" cy="246221"/>
          </a:xfrm>
          <a:prstGeom prst="rect">
            <a:avLst/>
          </a:prstGeom>
          <a:solidFill>
            <a:srgbClr val="C00000"/>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Seasons</a:t>
            </a:r>
          </a:p>
        </p:txBody>
      </p:sp>
      <p:sp>
        <p:nvSpPr>
          <p:cNvPr id="38" name="Arrow: Right 37">
            <a:extLst>
              <a:ext uri="{FF2B5EF4-FFF2-40B4-BE49-F238E27FC236}">
                <a16:creationId xmlns:a16="http://schemas.microsoft.com/office/drawing/2014/main" id="{5CF164FA-EFDF-4577-A5F0-2640B620E5BD}"/>
              </a:ext>
            </a:extLst>
          </p:cNvPr>
          <p:cNvSpPr/>
          <p:nvPr/>
        </p:nvSpPr>
        <p:spPr>
          <a:xfrm>
            <a:off x="1571173" y="3615356"/>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Arrow: Right 39">
            <a:extLst>
              <a:ext uri="{FF2B5EF4-FFF2-40B4-BE49-F238E27FC236}">
                <a16:creationId xmlns:a16="http://schemas.microsoft.com/office/drawing/2014/main" id="{9550718D-BB29-47C6-AD08-ED1AB3AF5D18}"/>
              </a:ext>
            </a:extLst>
          </p:cNvPr>
          <p:cNvSpPr/>
          <p:nvPr/>
        </p:nvSpPr>
        <p:spPr>
          <a:xfrm>
            <a:off x="1571173" y="4008735"/>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Arrow: Right 41">
            <a:extLst>
              <a:ext uri="{FF2B5EF4-FFF2-40B4-BE49-F238E27FC236}">
                <a16:creationId xmlns:a16="http://schemas.microsoft.com/office/drawing/2014/main" id="{68763644-9D99-4DD8-B273-99AB570727FD}"/>
              </a:ext>
            </a:extLst>
          </p:cNvPr>
          <p:cNvSpPr/>
          <p:nvPr/>
        </p:nvSpPr>
        <p:spPr>
          <a:xfrm rot="10800000">
            <a:off x="6971497" y="4509361"/>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65862956-C558-42FA-8300-C5F5EC74C3E9}"/>
              </a:ext>
            </a:extLst>
          </p:cNvPr>
          <p:cNvSpPr/>
          <p:nvPr/>
        </p:nvSpPr>
        <p:spPr>
          <a:xfrm>
            <a:off x="7508571" y="4386016"/>
            <a:ext cx="830703" cy="312144"/>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Similarity </a:t>
            </a:r>
          </a:p>
        </p:txBody>
      </p:sp>
      <p:sp>
        <p:nvSpPr>
          <p:cNvPr id="48" name="Arrow: Right 47">
            <a:extLst>
              <a:ext uri="{FF2B5EF4-FFF2-40B4-BE49-F238E27FC236}">
                <a16:creationId xmlns:a16="http://schemas.microsoft.com/office/drawing/2014/main" id="{185FDA8F-310E-4008-9187-C8371F3B4C83}"/>
              </a:ext>
            </a:extLst>
          </p:cNvPr>
          <p:cNvSpPr/>
          <p:nvPr/>
        </p:nvSpPr>
        <p:spPr>
          <a:xfrm rot="10800000">
            <a:off x="1984108" y="4231506"/>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Rectangle 48">
            <a:extLst>
              <a:ext uri="{FF2B5EF4-FFF2-40B4-BE49-F238E27FC236}">
                <a16:creationId xmlns:a16="http://schemas.microsoft.com/office/drawing/2014/main" id="{C14E31B4-D95D-4486-A9FD-F4B9AF8DA525}"/>
              </a:ext>
            </a:extLst>
          </p:cNvPr>
          <p:cNvSpPr/>
          <p:nvPr/>
        </p:nvSpPr>
        <p:spPr>
          <a:xfrm>
            <a:off x="2521182" y="4071283"/>
            <a:ext cx="727114" cy="425873"/>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C8CDFBC9-EDAC-4D49-83DF-CCB6CAE469C8}"/>
              </a:ext>
            </a:extLst>
          </p:cNvPr>
          <p:cNvSpPr txBox="1"/>
          <p:nvPr/>
        </p:nvSpPr>
        <p:spPr>
          <a:xfrm>
            <a:off x="2445640" y="4062826"/>
            <a:ext cx="878198"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Additive patterns</a:t>
            </a:r>
          </a:p>
        </p:txBody>
      </p:sp>
      <p:sp>
        <p:nvSpPr>
          <p:cNvPr id="55" name="Arrow: Right 54">
            <a:extLst>
              <a:ext uri="{FF2B5EF4-FFF2-40B4-BE49-F238E27FC236}">
                <a16:creationId xmlns:a16="http://schemas.microsoft.com/office/drawing/2014/main" id="{EF166F72-C762-44FE-B199-CB876F18F0C8}"/>
              </a:ext>
            </a:extLst>
          </p:cNvPr>
          <p:cNvSpPr/>
          <p:nvPr/>
        </p:nvSpPr>
        <p:spPr>
          <a:xfrm rot="10800000">
            <a:off x="4607711" y="3871393"/>
            <a:ext cx="405356" cy="108203"/>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Arrow: Right 55">
            <a:extLst>
              <a:ext uri="{FF2B5EF4-FFF2-40B4-BE49-F238E27FC236}">
                <a16:creationId xmlns:a16="http://schemas.microsoft.com/office/drawing/2014/main" id="{0357277F-0B15-4C35-BFBB-B64B4F70264E}"/>
              </a:ext>
            </a:extLst>
          </p:cNvPr>
          <p:cNvSpPr/>
          <p:nvPr/>
        </p:nvSpPr>
        <p:spPr>
          <a:xfrm>
            <a:off x="4937795" y="4174891"/>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Rectangle 56">
            <a:extLst>
              <a:ext uri="{FF2B5EF4-FFF2-40B4-BE49-F238E27FC236}">
                <a16:creationId xmlns:a16="http://schemas.microsoft.com/office/drawing/2014/main" id="{3B8B7979-B0E0-4991-B75F-C4C7F308B2C2}"/>
              </a:ext>
            </a:extLst>
          </p:cNvPr>
          <p:cNvSpPr/>
          <p:nvPr/>
        </p:nvSpPr>
        <p:spPr>
          <a:xfrm>
            <a:off x="4210681" y="4037062"/>
            <a:ext cx="727114" cy="425873"/>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Numerical probability</a:t>
            </a:r>
          </a:p>
        </p:txBody>
      </p:sp>
      <p:sp>
        <p:nvSpPr>
          <p:cNvPr id="59" name="Arrow: Right 58">
            <a:extLst>
              <a:ext uri="{FF2B5EF4-FFF2-40B4-BE49-F238E27FC236}">
                <a16:creationId xmlns:a16="http://schemas.microsoft.com/office/drawing/2014/main" id="{4F6DBC5E-A81E-4FC2-9366-CBC7BF0FCAC9}"/>
              </a:ext>
            </a:extLst>
          </p:cNvPr>
          <p:cNvSpPr/>
          <p:nvPr/>
        </p:nvSpPr>
        <p:spPr>
          <a:xfrm>
            <a:off x="5777615" y="4474220"/>
            <a:ext cx="404795" cy="119039"/>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CDBB0B48-39E9-4B81-B6B2-77409122B32B}"/>
              </a:ext>
            </a:extLst>
          </p:cNvPr>
          <p:cNvSpPr/>
          <p:nvPr/>
        </p:nvSpPr>
        <p:spPr>
          <a:xfrm>
            <a:off x="5042364" y="4345354"/>
            <a:ext cx="727114" cy="376770"/>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Volume</a:t>
            </a:r>
          </a:p>
        </p:txBody>
      </p:sp>
      <p:sp>
        <p:nvSpPr>
          <p:cNvPr id="63" name="Rectangle 62">
            <a:extLst>
              <a:ext uri="{FF2B5EF4-FFF2-40B4-BE49-F238E27FC236}">
                <a16:creationId xmlns:a16="http://schemas.microsoft.com/office/drawing/2014/main" id="{04DA8352-FD76-40B1-A161-B13AB959E143}"/>
              </a:ext>
            </a:extLst>
          </p:cNvPr>
          <p:cNvSpPr/>
          <p:nvPr/>
        </p:nvSpPr>
        <p:spPr>
          <a:xfrm>
            <a:off x="8356907" y="3434870"/>
            <a:ext cx="795568" cy="692997"/>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Pythagoras in 3D (formerly 10A)</a:t>
            </a:r>
          </a:p>
        </p:txBody>
      </p:sp>
      <p:sp>
        <p:nvSpPr>
          <p:cNvPr id="65" name="TextBox 64">
            <a:extLst>
              <a:ext uri="{FF2B5EF4-FFF2-40B4-BE49-F238E27FC236}">
                <a16:creationId xmlns:a16="http://schemas.microsoft.com/office/drawing/2014/main" id="{AEA13A10-F135-4D10-8349-7C015AB9501D}"/>
              </a:ext>
            </a:extLst>
          </p:cNvPr>
          <p:cNvSpPr txBox="1"/>
          <p:nvPr/>
        </p:nvSpPr>
        <p:spPr>
          <a:xfrm>
            <a:off x="6694336" y="4051781"/>
            <a:ext cx="727114" cy="246221"/>
          </a:xfrm>
          <a:prstGeom prst="rect">
            <a:avLst/>
          </a:prstGeom>
          <a:solidFill>
            <a:schemeClr val="tx1">
              <a:lumMod val="65000"/>
              <a:lumOff val="3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Circles</a:t>
            </a:r>
          </a:p>
        </p:txBody>
      </p:sp>
      <p:sp>
        <p:nvSpPr>
          <p:cNvPr id="66" name="Arrow: Right 65">
            <a:extLst>
              <a:ext uri="{FF2B5EF4-FFF2-40B4-BE49-F238E27FC236}">
                <a16:creationId xmlns:a16="http://schemas.microsoft.com/office/drawing/2014/main" id="{935ED1CB-C40E-447D-8E74-F4A2ABB40CCE}"/>
              </a:ext>
            </a:extLst>
          </p:cNvPr>
          <p:cNvSpPr/>
          <p:nvPr/>
        </p:nvSpPr>
        <p:spPr>
          <a:xfrm rot="10800000">
            <a:off x="6139148" y="4149663"/>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Arrow: Right 67">
            <a:extLst>
              <a:ext uri="{FF2B5EF4-FFF2-40B4-BE49-F238E27FC236}">
                <a16:creationId xmlns:a16="http://schemas.microsoft.com/office/drawing/2014/main" id="{E9BE6840-1E0E-444F-A2A4-6AE2227DCCE4}"/>
              </a:ext>
            </a:extLst>
          </p:cNvPr>
          <p:cNvSpPr/>
          <p:nvPr/>
        </p:nvSpPr>
        <p:spPr>
          <a:xfrm rot="10800000">
            <a:off x="6965388" y="3653285"/>
            <a:ext cx="607439" cy="89313"/>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DA8B33B8-BBCB-4C76-80EB-CA30CC02935B}"/>
              </a:ext>
            </a:extLst>
          </p:cNvPr>
          <p:cNvSpPr/>
          <p:nvPr/>
        </p:nvSpPr>
        <p:spPr>
          <a:xfrm>
            <a:off x="1726403" y="1057406"/>
            <a:ext cx="4956077" cy="2289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Error &amp; approximation</a:t>
            </a:r>
          </a:p>
        </p:txBody>
      </p:sp>
      <p:sp>
        <p:nvSpPr>
          <p:cNvPr id="72" name="TextBox 71">
            <a:extLst>
              <a:ext uri="{FF2B5EF4-FFF2-40B4-BE49-F238E27FC236}">
                <a16:creationId xmlns:a16="http://schemas.microsoft.com/office/drawing/2014/main" id="{D542C86B-72C3-4C75-88E9-D0EFB256D719}"/>
              </a:ext>
            </a:extLst>
          </p:cNvPr>
          <p:cNvSpPr txBox="1"/>
          <p:nvPr/>
        </p:nvSpPr>
        <p:spPr>
          <a:xfrm>
            <a:off x="849991" y="2516397"/>
            <a:ext cx="1639277" cy="246221"/>
          </a:xfrm>
          <a:prstGeom prst="rect">
            <a:avLst/>
          </a:prstGeom>
          <a:solidFill>
            <a:schemeClr val="accent2"/>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Financial mathematics</a:t>
            </a:r>
          </a:p>
        </p:txBody>
      </p:sp>
      <p:grpSp>
        <p:nvGrpSpPr>
          <p:cNvPr id="73" name="Group 72">
            <a:extLst>
              <a:ext uri="{FF2B5EF4-FFF2-40B4-BE49-F238E27FC236}">
                <a16:creationId xmlns:a16="http://schemas.microsoft.com/office/drawing/2014/main" id="{13BB8BD7-04E2-46FE-B8B6-C28321C1C36D}"/>
              </a:ext>
            </a:extLst>
          </p:cNvPr>
          <p:cNvGrpSpPr/>
          <p:nvPr/>
        </p:nvGrpSpPr>
        <p:grpSpPr>
          <a:xfrm>
            <a:off x="849991" y="2134092"/>
            <a:ext cx="8328695" cy="265206"/>
            <a:chOff x="-5695721" y="-169148"/>
            <a:chExt cx="8832846" cy="353608"/>
          </a:xfrm>
        </p:grpSpPr>
        <p:sp>
          <p:nvSpPr>
            <p:cNvPr id="74" name="Rectangle 73">
              <a:extLst>
                <a:ext uri="{FF2B5EF4-FFF2-40B4-BE49-F238E27FC236}">
                  <a16:creationId xmlns:a16="http://schemas.microsoft.com/office/drawing/2014/main" id="{EFD9AC6D-F9AA-4F5B-BF4B-FEC1B47C59B7}"/>
                </a:ext>
              </a:extLst>
            </p:cNvPr>
            <p:cNvSpPr/>
            <p:nvPr/>
          </p:nvSpPr>
          <p:spPr>
            <a:xfrm>
              <a:off x="-5695721" y="-120869"/>
              <a:ext cx="8815331" cy="30532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1820F219-76EB-4255-9A2A-1C5203E1394E}"/>
                </a:ext>
              </a:extLst>
            </p:cNvPr>
            <p:cNvSpPr txBox="1"/>
            <p:nvPr/>
          </p:nvSpPr>
          <p:spPr>
            <a:xfrm>
              <a:off x="-5678203" y="-169148"/>
              <a:ext cx="8815328"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Mathematical modelling</a:t>
              </a:r>
            </a:p>
          </p:txBody>
        </p:sp>
      </p:grpSp>
      <p:grpSp>
        <p:nvGrpSpPr>
          <p:cNvPr id="76" name="Group 75">
            <a:extLst>
              <a:ext uri="{FF2B5EF4-FFF2-40B4-BE49-F238E27FC236}">
                <a16:creationId xmlns:a16="http://schemas.microsoft.com/office/drawing/2014/main" id="{6FF55DEB-7A76-4436-9EB8-296F6219E687}"/>
              </a:ext>
            </a:extLst>
          </p:cNvPr>
          <p:cNvGrpSpPr/>
          <p:nvPr/>
        </p:nvGrpSpPr>
        <p:grpSpPr>
          <a:xfrm>
            <a:off x="2500604" y="1555751"/>
            <a:ext cx="6662342" cy="273917"/>
            <a:chOff x="-5707616" y="-180762"/>
            <a:chExt cx="8827226" cy="365222"/>
          </a:xfrm>
        </p:grpSpPr>
        <p:sp>
          <p:nvSpPr>
            <p:cNvPr id="77" name="Rectangle 76">
              <a:extLst>
                <a:ext uri="{FF2B5EF4-FFF2-40B4-BE49-F238E27FC236}">
                  <a16:creationId xmlns:a16="http://schemas.microsoft.com/office/drawing/2014/main" id="{A98CB886-36F0-403D-B9C3-5F15D5CF3B4B}"/>
                </a:ext>
              </a:extLst>
            </p:cNvPr>
            <p:cNvSpPr/>
            <p:nvPr/>
          </p:nvSpPr>
          <p:spPr>
            <a:xfrm>
              <a:off x="-5695721" y="-120869"/>
              <a:ext cx="8815331" cy="30532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id="{4189172D-9751-469E-B4AB-B83BB93EC422}"/>
                </a:ext>
              </a:extLst>
            </p:cNvPr>
            <p:cNvSpPr txBox="1"/>
            <p:nvPr/>
          </p:nvSpPr>
          <p:spPr>
            <a:xfrm>
              <a:off x="-5707616" y="-180762"/>
              <a:ext cx="8815331" cy="32829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Statistical investigation</a:t>
              </a:r>
            </a:p>
          </p:txBody>
        </p:sp>
      </p:grpSp>
      <p:sp>
        <p:nvSpPr>
          <p:cNvPr id="64" name="Rectangle 63">
            <a:extLst>
              <a:ext uri="{FF2B5EF4-FFF2-40B4-BE49-F238E27FC236}">
                <a16:creationId xmlns:a16="http://schemas.microsoft.com/office/drawing/2014/main" id="{CAC89A47-46B8-48D7-A1EF-473F4A6A8AED}"/>
              </a:ext>
            </a:extLst>
          </p:cNvPr>
          <p:cNvSpPr/>
          <p:nvPr/>
        </p:nvSpPr>
        <p:spPr>
          <a:xfrm>
            <a:off x="2532502" y="1879529"/>
            <a:ext cx="6611498" cy="2289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Probability experimentation and simulation </a:t>
            </a:r>
          </a:p>
        </p:txBody>
      </p:sp>
      <p:sp>
        <p:nvSpPr>
          <p:cNvPr id="83" name="Arrow: Right 82">
            <a:extLst>
              <a:ext uri="{FF2B5EF4-FFF2-40B4-BE49-F238E27FC236}">
                <a16:creationId xmlns:a16="http://schemas.microsoft.com/office/drawing/2014/main" id="{9D195558-E262-4D57-BAFC-E0F4220AA812}"/>
              </a:ext>
            </a:extLst>
          </p:cNvPr>
          <p:cNvSpPr/>
          <p:nvPr/>
        </p:nvSpPr>
        <p:spPr>
          <a:xfrm>
            <a:off x="3212124" y="3647169"/>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8" name="Arrow: Right 87">
            <a:extLst>
              <a:ext uri="{FF2B5EF4-FFF2-40B4-BE49-F238E27FC236}">
                <a16:creationId xmlns:a16="http://schemas.microsoft.com/office/drawing/2014/main" id="{EC671B25-E20D-46CA-8A5A-90F6CC630780}"/>
              </a:ext>
            </a:extLst>
          </p:cNvPr>
          <p:cNvSpPr/>
          <p:nvPr/>
        </p:nvSpPr>
        <p:spPr>
          <a:xfrm>
            <a:off x="4973139" y="3519236"/>
            <a:ext cx="1984926" cy="127544"/>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9" name="Rectangle 88">
            <a:extLst>
              <a:ext uri="{FF2B5EF4-FFF2-40B4-BE49-F238E27FC236}">
                <a16:creationId xmlns:a16="http://schemas.microsoft.com/office/drawing/2014/main" id="{7C3DCC2E-7099-400F-905A-E235BD86E488}"/>
              </a:ext>
            </a:extLst>
          </p:cNvPr>
          <p:cNvSpPr/>
          <p:nvPr/>
        </p:nvSpPr>
        <p:spPr>
          <a:xfrm>
            <a:off x="5035101" y="4774394"/>
            <a:ext cx="778549" cy="376296"/>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Line graphs</a:t>
            </a:r>
          </a:p>
        </p:txBody>
      </p:sp>
      <p:sp>
        <p:nvSpPr>
          <p:cNvPr id="90" name="Arrow: Right 89">
            <a:extLst>
              <a:ext uri="{FF2B5EF4-FFF2-40B4-BE49-F238E27FC236}">
                <a16:creationId xmlns:a16="http://schemas.microsoft.com/office/drawing/2014/main" id="{10BB8FF5-D977-420A-9DC2-1D38A2A79C03}"/>
              </a:ext>
            </a:extLst>
          </p:cNvPr>
          <p:cNvSpPr/>
          <p:nvPr/>
        </p:nvSpPr>
        <p:spPr>
          <a:xfrm rot="10800000" flipV="1">
            <a:off x="4485523" y="4945951"/>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5687B326-48E8-472C-888F-F8CCDCF99DA6}"/>
              </a:ext>
            </a:extLst>
          </p:cNvPr>
          <p:cNvSpPr txBox="1"/>
          <p:nvPr/>
        </p:nvSpPr>
        <p:spPr>
          <a:xfrm>
            <a:off x="886154" y="3065812"/>
            <a:ext cx="1559486" cy="246221"/>
          </a:xfrm>
          <a:prstGeom prst="rect">
            <a:avLst/>
          </a:prstGeom>
          <a:solidFill>
            <a:srgbClr val="C00000"/>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Probability</a:t>
            </a:r>
          </a:p>
        </p:txBody>
      </p:sp>
      <p:sp>
        <p:nvSpPr>
          <p:cNvPr id="54" name="Arrow: Right 53">
            <a:extLst>
              <a:ext uri="{FF2B5EF4-FFF2-40B4-BE49-F238E27FC236}">
                <a16:creationId xmlns:a16="http://schemas.microsoft.com/office/drawing/2014/main" id="{51195EDC-27F5-4A27-830C-C6D59998C493}"/>
              </a:ext>
            </a:extLst>
          </p:cNvPr>
          <p:cNvSpPr/>
          <p:nvPr/>
        </p:nvSpPr>
        <p:spPr>
          <a:xfrm>
            <a:off x="2509582" y="4763657"/>
            <a:ext cx="537074"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Arrow: Right 60">
            <a:extLst>
              <a:ext uri="{FF2B5EF4-FFF2-40B4-BE49-F238E27FC236}">
                <a16:creationId xmlns:a16="http://schemas.microsoft.com/office/drawing/2014/main" id="{C62EC13A-0A4D-47B2-87E9-19822C295053}"/>
              </a:ext>
            </a:extLst>
          </p:cNvPr>
          <p:cNvSpPr/>
          <p:nvPr/>
        </p:nvSpPr>
        <p:spPr>
          <a:xfrm rot="10800000">
            <a:off x="7236296" y="4838410"/>
            <a:ext cx="1177620" cy="105427"/>
          </a:xfrm>
          <a:prstGeom prst="rightArrow">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255B6A7-A5DF-4EE6-8A84-F60A20FB4A15}"/>
              </a:ext>
            </a:extLst>
          </p:cNvPr>
          <p:cNvSpPr txBox="1"/>
          <p:nvPr/>
        </p:nvSpPr>
        <p:spPr>
          <a:xfrm>
            <a:off x="886154" y="3453118"/>
            <a:ext cx="760838" cy="400110"/>
          </a:xfrm>
          <a:prstGeom prst="rect">
            <a:avLst/>
          </a:prstGeom>
          <a:solidFill>
            <a:schemeClr val="tx1">
              <a:lumMod val="65000"/>
              <a:lumOff val="3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(½ hr)</a:t>
            </a:r>
          </a:p>
        </p:txBody>
      </p:sp>
      <p:sp>
        <p:nvSpPr>
          <p:cNvPr id="39" name="TextBox 38">
            <a:extLst>
              <a:ext uri="{FF2B5EF4-FFF2-40B4-BE49-F238E27FC236}">
                <a16:creationId xmlns:a16="http://schemas.microsoft.com/office/drawing/2014/main" id="{FB498560-BB98-4C51-AA06-2437CD768C29}"/>
              </a:ext>
            </a:extLst>
          </p:cNvPr>
          <p:cNvSpPr txBox="1"/>
          <p:nvPr/>
        </p:nvSpPr>
        <p:spPr>
          <a:xfrm>
            <a:off x="869683" y="3938337"/>
            <a:ext cx="749210" cy="246221"/>
          </a:xfrm>
          <a:prstGeom prst="rect">
            <a:avLst/>
          </a:prstGeom>
          <a:solidFill>
            <a:schemeClr val="tx1">
              <a:lumMod val="65000"/>
              <a:lumOff val="3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Fractions</a:t>
            </a:r>
          </a:p>
        </p:txBody>
      </p:sp>
      <p:sp>
        <p:nvSpPr>
          <p:cNvPr id="82" name="Rectangle 81">
            <a:extLst>
              <a:ext uri="{FF2B5EF4-FFF2-40B4-BE49-F238E27FC236}">
                <a16:creationId xmlns:a16="http://schemas.microsoft.com/office/drawing/2014/main" id="{03437B06-39DD-4774-A7F4-59D5A1F1D874}"/>
              </a:ext>
            </a:extLst>
          </p:cNvPr>
          <p:cNvSpPr/>
          <p:nvPr/>
        </p:nvSpPr>
        <p:spPr>
          <a:xfrm>
            <a:off x="2555566" y="3437238"/>
            <a:ext cx="727114" cy="461665"/>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Symmetry </a:t>
            </a:r>
          </a:p>
        </p:txBody>
      </p:sp>
      <p:sp>
        <p:nvSpPr>
          <p:cNvPr id="52" name="Rectangle 51">
            <a:extLst>
              <a:ext uri="{FF2B5EF4-FFF2-40B4-BE49-F238E27FC236}">
                <a16:creationId xmlns:a16="http://schemas.microsoft.com/office/drawing/2014/main" id="{FEBF5485-612A-401D-AFDF-2398966369FE}"/>
              </a:ext>
            </a:extLst>
          </p:cNvPr>
          <p:cNvSpPr/>
          <p:nvPr/>
        </p:nvSpPr>
        <p:spPr>
          <a:xfrm>
            <a:off x="1857911" y="4581977"/>
            <a:ext cx="727114" cy="461665"/>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Features of 3D objects </a:t>
            </a:r>
          </a:p>
        </p:txBody>
      </p:sp>
      <p:sp>
        <p:nvSpPr>
          <p:cNvPr id="87" name="Rectangle 86">
            <a:extLst>
              <a:ext uri="{FF2B5EF4-FFF2-40B4-BE49-F238E27FC236}">
                <a16:creationId xmlns:a16="http://schemas.microsoft.com/office/drawing/2014/main" id="{5B887B8F-D9B7-4E1D-B6F8-062922BF4B93}"/>
              </a:ext>
            </a:extLst>
          </p:cNvPr>
          <p:cNvSpPr/>
          <p:nvPr/>
        </p:nvSpPr>
        <p:spPr>
          <a:xfrm>
            <a:off x="4125012" y="3382462"/>
            <a:ext cx="933369" cy="376296"/>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Enlargement</a:t>
            </a:r>
          </a:p>
        </p:txBody>
      </p:sp>
      <p:sp>
        <p:nvSpPr>
          <p:cNvPr id="53" name="Rectangle 52">
            <a:extLst>
              <a:ext uri="{FF2B5EF4-FFF2-40B4-BE49-F238E27FC236}">
                <a16:creationId xmlns:a16="http://schemas.microsoft.com/office/drawing/2014/main" id="{0AA54443-9E1C-4618-BCA1-E7162FE3030A}"/>
              </a:ext>
            </a:extLst>
          </p:cNvPr>
          <p:cNvSpPr/>
          <p:nvPr/>
        </p:nvSpPr>
        <p:spPr>
          <a:xfrm>
            <a:off x="4998076" y="3791276"/>
            <a:ext cx="845473" cy="280717"/>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Percentages </a:t>
            </a:r>
          </a:p>
        </p:txBody>
      </p:sp>
      <p:sp>
        <p:nvSpPr>
          <p:cNvPr id="67" name="TextBox 66">
            <a:extLst>
              <a:ext uri="{FF2B5EF4-FFF2-40B4-BE49-F238E27FC236}">
                <a16:creationId xmlns:a16="http://schemas.microsoft.com/office/drawing/2014/main" id="{D4E82198-983B-4522-BB92-4ED43E140D81}"/>
              </a:ext>
            </a:extLst>
          </p:cNvPr>
          <p:cNvSpPr txBox="1"/>
          <p:nvPr/>
        </p:nvSpPr>
        <p:spPr>
          <a:xfrm>
            <a:off x="7492707" y="3591406"/>
            <a:ext cx="833187" cy="246221"/>
          </a:xfrm>
          <a:prstGeom prst="rect">
            <a:avLst/>
          </a:prstGeom>
          <a:solidFill>
            <a:schemeClr val="tx1">
              <a:lumMod val="65000"/>
              <a:lumOff val="3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Pythagoras</a:t>
            </a:r>
          </a:p>
        </p:txBody>
      </p:sp>
      <p:sp>
        <p:nvSpPr>
          <p:cNvPr id="58" name="Rectangle 57">
            <a:extLst>
              <a:ext uri="{FF2B5EF4-FFF2-40B4-BE49-F238E27FC236}">
                <a16:creationId xmlns:a16="http://schemas.microsoft.com/office/drawing/2014/main" id="{E8923393-F3D3-49F5-9239-373A4841273B}"/>
              </a:ext>
            </a:extLst>
          </p:cNvPr>
          <p:cNvSpPr/>
          <p:nvPr/>
        </p:nvSpPr>
        <p:spPr>
          <a:xfrm>
            <a:off x="8383446" y="4474220"/>
            <a:ext cx="791308" cy="692997"/>
          </a:xfrm>
          <a:prstGeom prst="rect">
            <a:avLst/>
          </a:prstGeom>
          <a:solidFill>
            <a:schemeClr val="tx1">
              <a:lumMod val="65000"/>
              <a:lumOff val="3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Solving linear inequalities</a:t>
            </a:r>
          </a:p>
        </p:txBody>
      </p:sp>
    </p:spTree>
    <p:extLst>
      <p:ext uri="{BB962C8B-B14F-4D97-AF65-F5344CB8AC3E}">
        <p14:creationId xmlns:p14="http://schemas.microsoft.com/office/powerpoint/2010/main" val="3526194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Comparison of AC v8.4 to v9.0 documents</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27025" y="771550"/>
            <a:ext cx="3958165" cy="3708000"/>
          </a:xfrm>
          <a:ln>
            <a:noFill/>
          </a:ln>
        </p:spPr>
        <p:txBody>
          <a:bodyPr/>
          <a:lstStyle/>
          <a:p>
            <a:r>
              <a:rPr lang="en-AU" dirty="0"/>
              <a:t>One document for each year level is available on the QCAA website.</a:t>
            </a:r>
          </a:p>
          <a:p>
            <a:endParaRPr lang="en-AU" dirty="0"/>
          </a:p>
          <a:p>
            <a:endParaRPr lang="en-AU" dirty="0"/>
          </a:p>
        </p:txBody>
      </p:sp>
      <p:pic>
        <p:nvPicPr>
          <p:cNvPr id="4" name="Picture 3">
            <a:extLst>
              <a:ext uri="{FF2B5EF4-FFF2-40B4-BE49-F238E27FC236}">
                <a16:creationId xmlns:a16="http://schemas.microsoft.com/office/drawing/2014/main" id="{FD294651-28C9-28BC-3F58-E0D51D2508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6975" y="771550"/>
            <a:ext cx="2700000" cy="3888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14167E6B-901E-75DE-F9C1-1D7994692FB9}"/>
              </a:ext>
            </a:extLst>
          </p:cNvPr>
          <p:cNvSpPr txBox="1"/>
          <p:nvPr/>
        </p:nvSpPr>
        <p:spPr>
          <a:xfrm>
            <a:off x="407709" y="4079440"/>
            <a:ext cx="4586140" cy="400110"/>
          </a:xfrm>
          <a:prstGeom prst="rect">
            <a:avLst/>
          </a:prstGeom>
          <a:noFill/>
        </p:spPr>
        <p:txBody>
          <a:bodyPr wrap="square">
            <a:spAutoFit/>
          </a:bodyPr>
          <a:lstStyle/>
          <a:p>
            <a:r>
              <a:rPr lang="en-AU" sz="1000" dirty="0">
                <a:hlinkClick r:id="rId4"/>
              </a:rPr>
              <a:t>www.qcaa.qld.edu.au/downloads/aciqv9/mathematics/curriculum/ac9_maths_yr9_comp.pdf</a:t>
            </a:r>
            <a:r>
              <a:rPr lang="en-AU" sz="1000" dirty="0"/>
              <a:t> </a:t>
            </a:r>
          </a:p>
        </p:txBody>
      </p:sp>
    </p:spTree>
    <p:extLst>
      <p:ext uri="{BB962C8B-B14F-4D97-AF65-F5344CB8AC3E}">
        <p14:creationId xmlns:p14="http://schemas.microsoft.com/office/powerpoint/2010/main" val="16075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a:t>Comparison of AC v8.4 to v9.0 documents</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pic>
        <p:nvPicPr>
          <p:cNvPr id="7" name="Picture 6">
            <a:extLst>
              <a:ext uri="{FF2B5EF4-FFF2-40B4-BE49-F238E27FC236}">
                <a16:creationId xmlns:a16="http://schemas.microsoft.com/office/drawing/2014/main" id="{FFA85A51-A364-BBAB-7C5B-B44258627AC5}"/>
              </a:ext>
            </a:extLst>
          </p:cNvPr>
          <p:cNvPicPr>
            <a:picLocks noChangeAspect="1"/>
          </p:cNvPicPr>
          <p:nvPr/>
        </p:nvPicPr>
        <p:blipFill>
          <a:blip r:embed="rId4"/>
          <a:stretch>
            <a:fillRect/>
          </a:stretch>
        </p:blipFill>
        <p:spPr>
          <a:xfrm>
            <a:off x="1429305" y="1225922"/>
            <a:ext cx="6090082" cy="3371873"/>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152091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DEB83D-41E4-923A-6F15-FB2CF51A419B}"/>
              </a:ext>
            </a:extLst>
          </p:cNvPr>
          <p:cNvPicPr>
            <a:picLocks noChangeAspect="1"/>
          </p:cNvPicPr>
          <p:nvPr/>
        </p:nvPicPr>
        <p:blipFill>
          <a:blip r:embed="rId3"/>
          <a:stretch>
            <a:fillRect/>
          </a:stretch>
        </p:blipFill>
        <p:spPr>
          <a:xfrm>
            <a:off x="79271" y="1218431"/>
            <a:ext cx="8963025" cy="3352800"/>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a:t>Comparison of AC v8.4 to v9.0 documents</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sp>
        <p:nvSpPr>
          <p:cNvPr id="3" name="Rectangle 2">
            <a:extLst>
              <a:ext uri="{FF2B5EF4-FFF2-40B4-BE49-F238E27FC236}">
                <a16:creationId xmlns:a16="http://schemas.microsoft.com/office/drawing/2014/main" id="{AA173C7C-C84E-3EB1-5B3E-34851A3984AA}"/>
              </a:ext>
            </a:extLst>
          </p:cNvPr>
          <p:cNvSpPr/>
          <p:nvPr/>
        </p:nvSpPr>
        <p:spPr>
          <a:xfrm flipV="1">
            <a:off x="101704" y="2352580"/>
            <a:ext cx="4470295" cy="565681"/>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0302344-24C3-6714-3C87-627D0DA3E9AF}"/>
              </a:ext>
            </a:extLst>
          </p:cNvPr>
          <p:cNvSpPr/>
          <p:nvPr/>
        </p:nvSpPr>
        <p:spPr>
          <a:xfrm flipV="1">
            <a:off x="79270" y="2918264"/>
            <a:ext cx="8963025" cy="1679529"/>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53EDC7E-1F2D-0F5F-5259-ACE1980875F3}"/>
              </a:ext>
            </a:extLst>
          </p:cNvPr>
          <p:cNvSpPr/>
          <p:nvPr/>
        </p:nvSpPr>
        <p:spPr>
          <a:xfrm flipV="1">
            <a:off x="4572000" y="1218431"/>
            <a:ext cx="4470295" cy="1699830"/>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3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DEB83D-41E4-923A-6F15-FB2CF51A419B}"/>
              </a:ext>
            </a:extLst>
          </p:cNvPr>
          <p:cNvPicPr>
            <a:picLocks noChangeAspect="1"/>
          </p:cNvPicPr>
          <p:nvPr/>
        </p:nvPicPr>
        <p:blipFill>
          <a:blip r:embed="rId3"/>
          <a:stretch>
            <a:fillRect/>
          </a:stretch>
        </p:blipFill>
        <p:spPr>
          <a:xfrm>
            <a:off x="79271" y="1218431"/>
            <a:ext cx="8963025" cy="3352800"/>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a:t>Comparison of AC v8.4 to v9.0 documents</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sp>
        <p:nvSpPr>
          <p:cNvPr id="3" name="Rectangle 2">
            <a:extLst>
              <a:ext uri="{FF2B5EF4-FFF2-40B4-BE49-F238E27FC236}">
                <a16:creationId xmlns:a16="http://schemas.microsoft.com/office/drawing/2014/main" id="{AA173C7C-C84E-3EB1-5B3E-34851A3984AA}"/>
              </a:ext>
            </a:extLst>
          </p:cNvPr>
          <p:cNvSpPr/>
          <p:nvPr/>
        </p:nvSpPr>
        <p:spPr>
          <a:xfrm flipV="1">
            <a:off x="101704" y="2121762"/>
            <a:ext cx="8940591" cy="796497"/>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0302344-24C3-6714-3C87-627D0DA3E9AF}"/>
              </a:ext>
            </a:extLst>
          </p:cNvPr>
          <p:cNvSpPr/>
          <p:nvPr/>
        </p:nvSpPr>
        <p:spPr>
          <a:xfrm flipV="1">
            <a:off x="79270" y="2918264"/>
            <a:ext cx="8963025" cy="1679529"/>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53EDC7E-1F2D-0F5F-5259-ACE1980875F3}"/>
              </a:ext>
            </a:extLst>
          </p:cNvPr>
          <p:cNvSpPr/>
          <p:nvPr/>
        </p:nvSpPr>
        <p:spPr>
          <a:xfrm flipV="1">
            <a:off x="101704" y="1218427"/>
            <a:ext cx="4470295" cy="903336"/>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DEB83D-41E4-923A-6F15-FB2CF51A419B}"/>
              </a:ext>
            </a:extLst>
          </p:cNvPr>
          <p:cNvPicPr>
            <a:picLocks noChangeAspect="1"/>
          </p:cNvPicPr>
          <p:nvPr/>
        </p:nvPicPr>
        <p:blipFill>
          <a:blip r:embed="rId3"/>
          <a:stretch>
            <a:fillRect/>
          </a:stretch>
        </p:blipFill>
        <p:spPr>
          <a:xfrm>
            <a:off x="79271" y="1218431"/>
            <a:ext cx="8963025" cy="3352800"/>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a:t>Comparison of AC v8.4 to v9.0 documents</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sp>
        <p:nvSpPr>
          <p:cNvPr id="3" name="Rectangle 2">
            <a:extLst>
              <a:ext uri="{FF2B5EF4-FFF2-40B4-BE49-F238E27FC236}">
                <a16:creationId xmlns:a16="http://schemas.microsoft.com/office/drawing/2014/main" id="{AA173C7C-C84E-3EB1-5B3E-34851A3984AA}"/>
              </a:ext>
            </a:extLst>
          </p:cNvPr>
          <p:cNvSpPr/>
          <p:nvPr/>
        </p:nvSpPr>
        <p:spPr>
          <a:xfrm flipV="1">
            <a:off x="101704" y="3275859"/>
            <a:ext cx="8940591" cy="736845"/>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0302344-24C3-6714-3C87-627D0DA3E9AF}"/>
              </a:ext>
            </a:extLst>
          </p:cNvPr>
          <p:cNvSpPr/>
          <p:nvPr/>
        </p:nvSpPr>
        <p:spPr>
          <a:xfrm flipV="1">
            <a:off x="79271" y="4012706"/>
            <a:ext cx="4492730" cy="585086"/>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53EDC7E-1F2D-0F5F-5259-ACE1980875F3}"/>
              </a:ext>
            </a:extLst>
          </p:cNvPr>
          <p:cNvSpPr/>
          <p:nvPr/>
        </p:nvSpPr>
        <p:spPr>
          <a:xfrm flipV="1">
            <a:off x="101704" y="1218427"/>
            <a:ext cx="8963025" cy="1125278"/>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2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Considerations for planning</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27025" y="771550"/>
            <a:ext cx="2939877" cy="3708000"/>
          </a:xfrm>
          <a:ln>
            <a:noFill/>
          </a:ln>
        </p:spPr>
        <p:txBody>
          <a:bodyPr/>
          <a:lstStyle/>
          <a:p>
            <a:r>
              <a:rPr lang="en-AU" dirty="0"/>
              <a:t>Each of the Mathematics Comparison documents include consideration for planning for the first year of implementation.</a:t>
            </a:r>
          </a:p>
          <a:p>
            <a:endParaRPr lang="en-AU" dirty="0"/>
          </a:p>
          <a:p>
            <a:endParaRPr lang="en-AU" dirty="0"/>
          </a:p>
        </p:txBody>
      </p:sp>
      <p:pic>
        <p:nvPicPr>
          <p:cNvPr id="5" name="Picture 4">
            <a:extLst>
              <a:ext uri="{FF2B5EF4-FFF2-40B4-BE49-F238E27FC236}">
                <a16:creationId xmlns:a16="http://schemas.microsoft.com/office/drawing/2014/main" id="{59ADB8F2-B50E-A4C6-2A8E-49CBC9DE29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4532" y="873231"/>
            <a:ext cx="5152443" cy="3397037"/>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59205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14251110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05494582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p:txBody>
          <a:bodyPr>
            <a:normAutofit fontScale="90000"/>
          </a:bodyPr>
          <a:lstStyle/>
          <a:p>
            <a:r>
              <a:rPr lang="en-US" b="1"/>
              <a:t>Australian Curriculum in Queensland (</a:t>
            </a:r>
            <a:r>
              <a:rPr lang="en-US" b="1" err="1"/>
              <a:t>ACiQ</a:t>
            </a:r>
            <a:r>
              <a:rPr lang="en-US" b="1"/>
              <a:t>)</a:t>
            </a:r>
            <a:br>
              <a:rPr lang="en-US" b="1"/>
            </a:br>
            <a:r>
              <a:rPr lang="en-US" b="1"/>
              <a:t>v9.0 webpages</a:t>
            </a:r>
            <a:endParaRPr lang="en-AU" b="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2000" y="1057111"/>
            <a:ext cx="6120000" cy="3168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699A6B4E-0A3A-8640-8DA7-DC19FDFCFE47}"/>
              </a:ext>
            </a:extLst>
          </p:cNvPr>
          <p:cNvSpPr txBox="1"/>
          <p:nvPr/>
        </p:nvSpPr>
        <p:spPr>
          <a:xfrm>
            <a:off x="240262" y="4341977"/>
            <a:ext cx="8119965"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QCAA website </a:t>
            </a:r>
            <a:r>
              <a:rPr lang="en-US" sz="1000" dirty="0">
                <a:effectLst/>
                <a:latin typeface="Arial" panose="020B0604020202020204" pitchFamily="34" charset="0"/>
                <a:cs typeface="Arial" panose="020B0604020202020204" pitchFamily="34" charset="0"/>
                <a:hlinkClick r:id="rId4"/>
              </a:rPr>
              <a:t>www.qcaa.qld.edu.au/p-10/aciq</a:t>
            </a:r>
            <a:r>
              <a:rPr lang="en-US" sz="1000" dirty="0">
                <a:effectLst/>
                <a:latin typeface="Arial" panose="020B0604020202020204" pitchFamily="34" charset="0"/>
                <a:cs typeface="Arial" panose="020B0604020202020204" pitchFamily="34" charset="0"/>
              </a:rPr>
              <a:t> </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602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5" y="771550"/>
            <a:ext cx="3363826" cy="3708000"/>
          </a:xfrm>
        </p:spPr>
        <p:txBody>
          <a:bodyPr/>
          <a:lstStyle/>
          <a:p>
            <a:r>
              <a:rPr lang="en-AU" dirty="0"/>
              <a:t>These webpages house advice and resources to support the three dimensions of the Australian Curriculum:</a:t>
            </a:r>
          </a:p>
          <a:p>
            <a:pPr marL="252000" indent="-252000">
              <a:buFont typeface="Arial" panose="020B0604020202020204" pitchFamily="34" charset="0"/>
              <a:buChar char="•"/>
            </a:pPr>
            <a:r>
              <a:rPr lang="en-AU" dirty="0"/>
              <a:t>Learning areas</a:t>
            </a:r>
          </a:p>
          <a:p>
            <a:pPr marL="252000" indent="-252000">
              <a:buFont typeface="Arial" panose="020B0604020202020204" pitchFamily="34" charset="0"/>
              <a:buChar char="•"/>
            </a:pPr>
            <a:r>
              <a:rPr lang="en-AU" dirty="0"/>
              <a:t>General capabilities</a:t>
            </a:r>
          </a:p>
          <a:p>
            <a:pPr marL="252000" indent="-252000">
              <a:buFont typeface="Arial" panose="020B0604020202020204" pitchFamily="34" charset="0"/>
              <a:buChar char="•"/>
            </a:pPr>
            <a:r>
              <a:rPr lang="en-AU" dirty="0"/>
              <a:t>Cross-curriculum priorities.</a:t>
            </a:r>
          </a:p>
          <a:p>
            <a:pPr marL="342884" indent="-342884">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5923" y="904900"/>
            <a:ext cx="4991050" cy="2495525"/>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11422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lstStyle/>
          <a:p>
            <a:r>
              <a:rPr lang="en-AU">
                <a:latin typeface="Arial"/>
                <a:cs typeface="Arial"/>
              </a:rPr>
              <a:t>Examples of QCAA Resources</a:t>
            </a:r>
            <a:endParaRPr lang="en-US">
              <a:latin typeface="Arial"/>
              <a:cs typeface="Arial"/>
            </a:endParaRPr>
          </a:p>
        </p:txBody>
      </p:sp>
      <p:sp>
        <p:nvSpPr>
          <p:cNvPr id="5" name="Content Placeholder 2">
            <a:extLst>
              <a:ext uri="{FF2B5EF4-FFF2-40B4-BE49-F238E27FC236}">
                <a16:creationId xmlns:a16="http://schemas.microsoft.com/office/drawing/2014/main" id="{4B4A4D21-10FA-D5E4-C047-8D6C11A17E2D}"/>
              </a:ext>
            </a:extLst>
          </p:cNvPr>
          <p:cNvSpPr txBox="1">
            <a:spLocks/>
          </p:cNvSpPr>
          <p:nvPr/>
        </p:nvSpPr>
        <p:spPr>
          <a:xfrm>
            <a:off x="327025" y="980863"/>
            <a:ext cx="6432073" cy="3708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Comparison of AC v8.4 to v9.0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achievement standards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content descriptions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Achievement standard aligned to content descriptions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4"/>
              </a:rPr>
              <a:t>Prepopulated curriculum and assessment plans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Assessment techniques and conditions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Standards elaborations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indent="-252000" fontAlgn="auto">
              <a:spcAft>
                <a:spcPts val="0"/>
              </a:spcAft>
              <a:buFont typeface="Arial" panose="020B0604020202020204" pitchFamily="34" charset="0"/>
              <a:buChar char="•"/>
              <a:defRPr/>
            </a:pPr>
            <a:r>
              <a:rPr lang="en-AU" sz="1700" dirty="0">
                <a:solidFill>
                  <a:srgbClr val="000000"/>
                </a:solidFill>
                <a:latin typeface="Arial"/>
                <a:cs typeface="Arial"/>
                <a:hlinkClick r:id="rId6"/>
              </a:rPr>
              <a:t>QCAA P–10 Planning app</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R="0" lvl="0" algn="l" defTabSz="914400" rtl="0" eaLnBrk="1" fontAlgn="auto" latinLnBrk="0" hangingPunct="1">
              <a:lnSpc>
                <a:spcPct val="100000"/>
              </a:lnSpc>
              <a:spcBef>
                <a:spcPts val="600"/>
              </a:spcBef>
              <a:spcAft>
                <a:spcPts val="0"/>
              </a:spcAft>
              <a:buClrTx/>
              <a:buSzTx/>
              <a:tabLst/>
              <a:defRPr/>
            </a:pP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R="0" lvl="0" algn="l" defTabSz="914400" rtl="0" eaLnBrk="1" fontAlgn="auto" latinLnBrk="0" hangingPunct="1">
              <a:lnSpc>
                <a:spcPct val="100000"/>
              </a:lnSpc>
              <a:spcBef>
                <a:spcPts val="600"/>
              </a:spcBef>
              <a:spcAft>
                <a:spcPts val="0"/>
              </a:spcAft>
              <a:buClrTx/>
              <a:buSzTx/>
              <a:tabLst/>
              <a:defRPr/>
            </a:pPr>
            <a:endParaRPr kumimoji="0" lang="en-AU" sz="1900" b="1"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p:txBody>
      </p:sp>
    </p:spTree>
    <p:extLst>
      <p:ext uri="{BB962C8B-B14F-4D97-AF65-F5344CB8AC3E}">
        <p14:creationId xmlns:p14="http://schemas.microsoft.com/office/powerpoint/2010/main" val="12026871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ABFCC-6BD9-8711-575F-91E03C00AAF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3A06A5-AEF8-8B49-529A-73BBD742015F}"/>
              </a:ext>
            </a:extLst>
          </p:cNvPr>
          <p:cNvSpPr>
            <a:spLocks noGrp="1"/>
          </p:cNvSpPr>
          <p:nvPr>
            <p:ph idx="1"/>
          </p:nvPr>
        </p:nvSpPr>
        <p:spPr>
          <a:xfrm>
            <a:off x="327025" y="771550"/>
            <a:ext cx="3280698" cy="3708000"/>
          </a:xfrm>
        </p:spPr>
        <p:txBody>
          <a:bodyPr/>
          <a:lstStyle/>
          <a:p>
            <a:r>
              <a:rPr lang="en-AU" b="1" dirty="0"/>
              <a:t>Learning goal</a:t>
            </a:r>
          </a:p>
          <a:p>
            <a:r>
              <a:rPr lang="en-AU" dirty="0"/>
              <a:t>Understand the implications of changes in the Years 7–10 Australian Curriculum from v8.4 to v9.0: Mathematics for planning. </a:t>
            </a:r>
          </a:p>
        </p:txBody>
      </p:sp>
      <p:sp>
        <p:nvSpPr>
          <p:cNvPr id="5" name="Content Placeholder 4">
            <a:extLst>
              <a:ext uri="{FF2B5EF4-FFF2-40B4-BE49-F238E27FC236}">
                <a16:creationId xmlns:a16="http://schemas.microsoft.com/office/drawing/2014/main" id="{2A799EAE-CB90-5483-5704-4BA015E5931D}"/>
              </a:ext>
            </a:extLst>
          </p:cNvPr>
          <p:cNvSpPr>
            <a:spLocks noGrp="1"/>
          </p:cNvSpPr>
          <p:nvPr>
            <p:ph sz="half" idx="4294967295"/>
          </p:nvPr>
        </p:nvSpPr>
        <p:spPr>
          <a:xfrm>
            <a:off x="4637088" y="771525"/>
            <a:ext cx="3833580"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Mathematics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2C522B30-81A8-3106-3750-412BA98A2944}"/>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73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idx="1"/>
          </p:nvPr>
        </p:nvSpPr>
        <p:spPr/>
        <p:txBody>
          <a:bodyPr>
            <a:normAutofit/>
          </a:bodyPr>
          <a:lstStyle/>
          <a:p>
            <a:pPr algn="l" rtl="0" fontAlgn="base"/>
            <a:r>
              <a:rPr lang="en-AU" b="0" i="0" u="none" strike="noStrike">
                <a:solidFill>
                  <a:srgbClr val="000000"/>
                </a:solidFill>
                <a:effectLst/>
                <a:latin typeface="Arial" panose="020B0604020202020204" pitchFamily="34" charset="0"/>
              </a:rPr>
              <a:t>K–10 Curriculum and Assessment Branch</a:t>
            </a:r>
            <a:r>
              <a:rPr lang="en-US" b="0" i="0">
                <a:solidFill>
                  <a:srgbClr val="000000"/>
                </a:solidFill>
                <a:effectLst/>
                <a:latin typeface="Arial" panose="020B0604020202020204" pitchFamily="34" charset="0"/>
              </a:rPr>
              <a:t>​</a:t>
            </a:r>
            <a:br>
              <a:rPr lang="en-US" b="0" i="0">
                <a:solidFill>
                  <a:srgbClr val="000000"/>
                </a:solidFill>
                <a:effectLst/>
                <a:latin typeface="Arial" panose="020B0604020202020204" pitchFamily="34" charset="0"/>
              </a:rPr>
            </a:b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Arial" panose="020B0604020202020204" pitchFamily="34" charset="0"/>
              </a:rPr>
              <a:t>T  </a:t>
            </a:r>
            <a:r>
              <a:rPr lang="en-AU" b="0" i="0" u="none" strike="noStrike">
                <a:solidFill>
                  <a:srgbClr val="000000"/>
                </a:solidFill>
                <a:effectLst/>
                <a:latin typeface="Arial" panose="020B0604020202020204" pitchFamily="34" charset="0"/>
              </a:rPr>
              <a:t>+61 7</a:t>
            </a:r>
            <a:r>
              <a:rPr lang="en-US" b="0" i="0" u="none" strike="noStrike">
                <a:solidFill>
                  <a:srgbClr val="000000"/>
                </a:solidFill>
                <a:effectLst/>
                <a:latin typeface="Arial" panose="020B0604020202020204" pitchFamily="34" charset="0"/>
              </a:rPr>
              <a:t> </a:t>
            </a:r>
            <a:r>
              <a:rPr lang="en-AU">
                <a:solidFill>
                  <a:srgbClr val="000000"/>
                </a:solidFill>
              </a:rPr>
              <a:t>3120 6102</a:t>
            </a:r>
          </a:p>
          <a:p>
            <a:pPr algn="l" rtl="0" fontAlgn="base"/>
            <a:r>
              <a:rPr lang="en-US" b="1" i="0" u="none" strike="noStrike">
                <a:solidFill>
                  <a:srgbClr val="000000"/>
                </a:solidFill>
                <a:effectLst/>
                <a:latin typeface="Arial" panose="020B0604020202020204" pitchFamily="34" charset="0"/>
              </a:rPr>
              <a:t>E  </a:t>
            </a:r>
            <a:r>
              <a:rPr lang="en-AU">
                <a:hlinkClick r:id="rId3"/>
              </a:rPr>
              <a:t>australiancurriculum@qcaa.qld.edu.au</a:t>
            </a:r>
            <a:r>
              <a:rPr lang="en-AU"/>
              <a:t> </a:t>
            </a:r>
          </a:p>
          <a:p>
            <a:pPr algn="l" rtl="0" fontAlgn="base"/>
            <a:r>
              <a:rPr lang="en-US" b="1" i="0" u="none" strike="noStrike">
                <a:solidFill>
                  <a:srgbClr val="000000"/>
                </a:solidFill>
                <a:effectLst/>
                <a:latin typeface="Arial" panose="020B0604020202020204" pitchFamily="34" charset="0"/>
              </a:rPr>
              <a:t>W </a:t>
            </a:r>
            <a:r>
              <a:rPr lang="en-US" b="0" i="0" u="sng" strike="noStrike">
                <a:solidFill>
                  <a:srgbClr val="0000FF"/>
                </a:solidFill>
                <a:effectLst/>
                <a:latin typeface="Arial" panose="020B0604020202020204" pitchFamily="34" charset="0"/>
                <a:hlinkClick r:id="rId4"/>
              </a:rPr>
              <a:t>www.qcaa.qld.edu.au</a:t>
            </a:r>
            <a:endParaRPr lang="en-US" b="0" i="0" u="sng" strike="noStrike">
              <a:solidFill>
                <a:srgbClr val="0000FF"/>
              </a:solidFill>
              <a:effectLst/>
              <a:latin typeface="Arial" panose="020B0604020202020204" pitchFamily="34" charset="0"/>
            </a:endParaRPr>
          </a:p>
          <a:p>
            <a:pPr algn="l" rtl="0" fontAlgn="base"/>
            <a:endParaRPr lang="en-US" u="sng">
              <a:solidFill>
                <a:srgbClr val="0000FF"/>
              </a:solidFill>
            </a:endParaRPr>
          </a:p>
          <a:p>
            <a:pPr algn="l" rtl="0" fontAlgn="base"/>
            <a:endParaRPr lang="en-AU" b="0" i="0">
              <a:solidFill>
                <a:srgbClr val="000000"/>
              </a:solidFill>
              <a:effectLst/>
              <a:latin typeface="Segoe UI" panose="020B0502040204020203" pitchFamily="34" charset="0"/>
            </a:endParaRPr>
          </a:p>
          <a:p>
            <a:endParaRPr lang="en-AU"/>
          </a:p>
        </p:txBody>
      </p:sp>
    </p:spTree>
    <p:extLst>
      <p:ext uri="{BB962C8B-B14F-4D97-AF65-F5344CB8AC3E}">
        <p14:creationId xmlns:p14="http://schemas.microsoft.com/office/powerpoint/2010/main" val="28337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https://docs.acara.edu.au/resources/The_Shape_of_the_Australian_Curriculum_v4.pdf</a:t>
            </a:r>
            <a:r>
              <a:rPr lang="en-US" sz="1200" dirty="0"/>
              <a:t> </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95129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fontAlgn="auto">
              <a:spcAft>
                <a:spcPts val="0"/>
              </a:spcAft>
              <a:buFont typeface="+mj-lt"/>
              <a:buAutoNum type="arabicPeriod"/>
            </a:pPr>
            <a:r>
              <a:rPr lang="en-US" sz="1200" dirty="0">
                <a:effectLst/>
              </a:rPr>
              <a:t>The three-dimensional curriculum diagram </a:t>
            </a:r>
            <a:r>
              <a:rPr lang="en-US" sz="1200" dirty="0"/>
              <a:t>is</a:t>
            </a:r>
            <a:r>
              <a:rPr lang="en-US" sz="1200" dirty="0">
                <a:effectLst/>
              </a:rPr>
              <a:t>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a:t>
            </a:r>
            <a:r>
              <a:rPr lang="en-US" sz="1200" i="1" dirty="0">
                <a:effectLst/>
              </a:rPr>
              <a:t>Copyright Act 1968 </a:t>
            </a:r>
            <a:r>
              <a:rPr lang="en-US" sz="1200" dirty="0">
                <a:effectLst/>
              </a:rPr>
              <a:t>(</a:t>
            </a:r>
            <a:r>
              <a:rPr lang="en-US" sz="1200" dirty="0" err="1">
                <a:effectLst/>
              </a:rPr>
              <a:t>Cth</a:t>
            </a:r>
            <a:r>
              <a:rPr lang="en-US" sz="1200" dirty="0">
                <a:effectLst/>
              </a:rPr>
              <a:t>), and those explicitly granted above, all other rights are reserved by ACARA. If you want to use such material in a manner </a:t>
            </a:r>
            <a:endParaRPr lang="en-US" sz="1200" dirty="0"/>
          </a:p>
        </p:txBody>
      </p:sp>
    </p:spTree>
    <p:extLst>
      <p:ext uri="{BB962C8B-B14F-4D97-AF65-F5344CB8AC3E}">
        <p14:creationId xmlns:p14="http://schemas.microsoft.com/office/powerpoint/2010/main" val="36505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a:t>
            </a:r>
            <a:r>
              <a:rPr lang="en-US"/>
              <a:t>: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141491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4317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fontScale="90000"/>
          </a:bodyPr>
          <a:lstStyle/>
          <a:p>
            <a:r>
              <a:rPr lang="en-AU" dirty="0"/>
              <a:t>Mathematics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59177" y="196001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38231" y="1061477"/>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71790"/>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127882" y="3398074"/>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240519" y="33595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8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fontScale="90000"/>
          </a:bodyPr>
          <a:lstStyle/>
          <a:p>
            <a:r>
              <a:rPr lang="en-AU" dirty="0"/>
              <a:t>Mathematics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53147"/>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36406" y="1205635"/>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5048883" y="3333316"/>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59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fontScale="90000"/>
          </a:bodyPr>
          <a:lstStyle/>
          <a:p>
            <a:r>
              <a:rPr lang="en-AU" dirty="0"/>
              <a:t>Mathematics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8375" y="1066291"/>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207543"/>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9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fontScale="90000"/>
          </a:bodyPr>
          <a:lstStyle/>
          <a:p>
            <a:r>
              <a:rPr lang="en-AU" dirty="0"/>
              <a:t>Mathematics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Tree>
    <p:extLst>
      <p:ext uri="{BB962C8B-B14F-4D97-AF65-F5344CB8AC3E}">
        <p14:creationId xmlns:p14="http://schemas.microsoft.com/office/powerpoint/2010/main" val="5269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7D32B66A-ED13-464C-B695-51607D533E66}"/>
    </a:ext>
  </a:extLst>
</a:theme>
</file>

<file path=ppt/theme/theme2.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B0AAC2-9F9E-41BA-95B9-1C6B9321096A}" vid="{3198966D-D251-4B79-BF5B-B5F5A0336ADF}"/>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D8A7CB8-9B1D-493F-B40A-427C8C56B18C}">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A5DEBD03-5E9C-40A0-804B-944DDB9E62A1}">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1aeb0db8-a023-4f83-a675-fc900e5c4eb0"/>
    <ds:schemaRef ds:uri="http://purl.org/dc/elements/1.1/"/>
    <ds:schemaRef ds:uri="http://schemas.openxmlformats.org/package/2006/metadata/core-properties"/>
    <ds:schemaRef ds:uri="70d7b946-3027-4b33-9e00-b894cda58cf9"/>
    <ds:schemaRef ds:uri="http://www.w3.org/XML/1998/namespace"/>
    <ds:schemaRef ds:uri="http://purl.org/dc/dcmitype/"/>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4213</TotalTime>
  <Words>6380</Words>
  <Application>Microsoft Office PowerPoint</Application>
  <PresentationFormat>On-screen Show (16:9)</PresentationFormat>
  <Paragraphs>847</Paragraphs>
  <Slides>58</Slides>
  <Notes>58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Segoe UI</vt:lpstr>
      <vt:lpstr>Symbol</vt:lpstr>
      <vt:lpstr>System Font Regular</vt:lpstr>
      <vt:lpstr>Times New Roman</vt:lpstr>
      <vt:lpstr>Wingdings</vt:lpstr>
      <vt:lpstr>QCAA title slides</vt:lpstr>
      <vt:lpstr>3_QCAA content</vt:lpstr>
      <vt:lpstr>Familiarisation and planning</vt:lpstr>
      <vt:lpstr>Acknowledgment of Country</vt:lpstr>
      <vt:lpstr>PowerPoint Presentation</vt:lpstr>
      <vt:lpstr>Outline</vt:lpstr>
      <vt:lpstr>Outline</vt:lpstr>
      <vt:lpstr>Mathematics in the three-dimensional Australian Curriculum</vt:lpstr>
      <vt:lpstr>Mathematics in the three-dimensional Australian Curriculum</vt:lpstr>
      <vt:lpstr>Mathematics in the three-dimensional Australian Curriculum</vt:lpstr>
      <vt:lpstr>Mathematics in the three-dimensional Australian Curriculum</vt:lpstr>
      <vt:lpstr>Organisation of Mathematics and changes </vt:lpstr>
      <vt:lpstr>Organisation of Mathematics and changes</vt:lpstr>
      <vt:lpstr>Organisation of Mathematics and changes </vt:lpstr>
      <vt:lpstr>Outline</vt:lpstr>
      <vt:lpstr>Organisation of Mathematics</vt:lpstr>
      <vt:lpstr>Organisation of Mathematics</vt:lpstr>
      <vt:lpstr>Structure of Mathematics: Strands and sub-strands</vt:lpstr>
      <vt:lpstr>Structure of Mathematics: Strands and sub-strands</vt:lpstr>
      <vt:lpstr>Structure of Mathematics: Strands and sub-strands</vt:lpstr>
      <vt:lpstr>Structure of Mathematics: Strands and sub-strands</vt:lpstr>
      <vt:lpstr>Structure of Mathematics: Strands and sub-strands</vt:lpstr>
      <vt:lpstr>Structure of Mathematics: Strands and sub-strands</vt:lpstr>
      <vt:lpstr>Structure of Mathematics: Strands and sub-strands</vt:lpstr>
      <vt:lpstr>Structure of Mathematics: Strands and sub-strands</vt:lpstr>
      <vt:lpstr>Organisation of Mathematics</vt:lpstr>
      <vt:lpstr>Key considerations</vt:lpstr>
      <vt:lpstr>Key considerations</vt:lpstr>
      <vt:lpstr>Proficiency in mathematics</vt:lpstr>
      <vt:lpstr>Key considerations</vt:lpstr>
      <vt:lpstr>Mathematical processes</vt:lpstr>
      <vt:lpstr>Mathematical processes</vt:lpstr>
      <vt:lpstr>Key considerations</vt:lpstr>
      <vt:lpstr>Computation, algorithms and the use of digital  tools in mathematics</vt:lpstr>
      <vt:lpstr>Key connections</vt:lpstr>
      <vt:lpstr>General capabilities advice and resources</vt:lpstr>
      <vt:lpstr>Cross-curriculum priorities advice and resources</vt:lpstr>
      <vt:lpstr>Outline</vt:lpstr>
      <vt:lpstr>Organisation of Mathematics</vt:lpstr>
      <vt:lpstr>Mathematics: Level descriptions</vt:lpstr>
      <vt:lpstr>Mathematics: Achievement standard structure</vt:lpstr>
      <vt:lpstr>Mathematics: Achievement standard structure</vt:lpstr>
      <vt:lpstr>Organisation of Mathematics</vt:lpstr>
      <vt:lpstr>PowerPoint Presentation</vt:lpstr>
      <vt:lpstr>Comparison of AC v8.4 to v9.0 documents</vt:lpstr>
      <vt:lpstr>Comparison of AC v8.4 to v9.0 documents</vt:lpstr>
      <vt:lpstr>Comparison of AC v8.4 to v9.0 documents</vt:lpstr>
      <vt:lpstr>Comparison of AC v8.4 to v9.0 documents</vt:lpstr>
      <vt:lpstr>Comparison of AC v8.4 to v9.0 documents</vt:lpstr>
      <vt:lpstr>Considerations for planning</vt:lpstr>
      <vt:lpstr>Outline</vt:lpstr>
      <vt:lpstr>Australian Curriculum in Queensland (ACiQ) v9.0 webpages</vt:lpstr>
      <vt:lpstr>The ACiQ v9.0 webpages</vt:lpstr>
      <vt:lpstr>Examples of QCAA Resources</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background slide colours</dc:title>
  <dc:creator>CMED</dc:creator>
  <cp:lastModifiedBy>James Wilson</cp:lastModifiedBy>
  <cp:revision>110</cp:revision>
  <cp:lastPrinted>2024-06-19T00:04:26Z</cp:lastPrinted>
  <dcterms:created xsi:type="dcterms:W3CDTF">2023-01-02T22:35:45Z</dcterms:created>
  <dcterms:modified xsi:type="dcterms:W3CDTF">2024-09-19T01:03:16Z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