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90" r:id="rId5"/>
    <p:sldMasterId id="2147484070" r:id="rId6"/>
    <p:sldMasterId id="2147484169" r:id="rId7"/>
  </p:sldMasterIdLst>
  <p:notesMasterIdLst>
    <p:notesMasterId r:id="rId43"/>
  </p:notesMasterIdLst>
  <p:handoutMasterIdLst>
    <p:handoutMasterId r:id="rId44"/>
  </p:handoutMasterIdLst>
  <p:sldIdLst>
    <p:sldId id="4789" r:id="rId8"/>
    <p:sldId id="320" r:id="rId9"/>
    <p:sldId id="4769" r:id="rId10"/>
    <p:sldId id="4724" r:id="rId11"/>
    <p:sldId id="4791" r:id="rId12"/>
    <p:sldId id="4729" r:id="rId13"/>
    <p:sldId id="4730" r:id="rId14"/>
    <p:sldId id="4732" r:id="rId15"/>
    <p:sldId id="4695" r:id="rId16"/>
    <p:sldId id="4772" r:id="rId17"/>
    <p:sldId id="4718" r:id="rId18"/>
    <p:sldId id="4693" r:id="rId19"/>
    <p:sldId id="4720" r:id="rId20"/>
    <p:sldId id="4786" r:id="rId21"/>
    <p:sldId id="4747" r:id="rId22"/>
    <p:sldId id="4749" r:id="rId23"/>
    <p:sldId id="4748" r:id="rId24"/>
    <p:sldId id="4751" r:id="rId25"/>
    <p:sldId id="4777" r:id="rId26"/>
    <p:sldId id="4734" r:id="rId27"/>
    <p:sldId id="4735" r:id="rId28"/>
    <p:sldId id="4736" r:id="rId29"/>
    <p:sldId id="4737" r:id="rId30"/>
    <p:sldId id="4792" r:id="rId31"/>
    <p:sldId id="4756" r:id="rId32"/>
    <p:sldId id="4784" r:id="rId33"/>
    <p:sldId id="3961" r:id="rId34"/>
    <p:sldId id="4604" r:id="rId35"/>
    <p:sldId id="309" r:id="rId36"/>
    <p:sldId id="4699" r:id="rId37"/>
    <p:sldId id="4763" r:id="rId38"/>
    <p:sldId id="317" r:id="rId39"/>
    <p:sldId id="283" r:id="rId40"/>
    <p:sldId id="318" r:id="rId41"/>
    <p:sldId id="307" r:id="rId42"/>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BE801D-83DD-1303-AA87-457EFC765601}" name="Alison Scott" initials="AS" userId="S::Alison.Scott@qcaa.qld.edu.au::ef947b8b-1725-4591-a6a8-f8a9c588b314" providerId="AD"/>
  <p188:author id="{FD7F8B2D-23A1-58BE-0FFD-A487E4374C7E}" name="Lyn Sherington" initials="LS" userId="S::lyn.sherington@qcaa.qld.edu.au::29ed855b-79e5-42c3-beb6-6123ab6e8032" providerId="AD"/>
  <p188:author id="{8863F22E-8E5B-DCEA-1B51-7ABE0C6702CD}" name="Shannyn McSweeney" initials="SM" userId="S::Shannyn.McSweeney@qcaa.qld.edu.au::305e6775-da44-41fe-a46a-e3cddad11a43" providerId="AD"/>
  <p188:author id="{EF4A442F-5CE6-4EB1-3200-F51E13A08EB4}" name="Sharon Ponting" initials="SP" userId="S::Sharon.Ponting@qcaa.qld.edu.au::23d499be-2eba-4ac1-bb19-bddb77f5dc58" providerId="AD"/>
  <p188:author id="{85FA1ED9-08E7-BB19-58E5-80DAA4D3D1DE}" name="Lyn Sherington" initials="LS" userId="S::Lyn.Sherington@qcaa.qld.edu.au::29ed855b-79e5-42c3-beb6-6123ab6e8032" providerId="AD"/>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3C092CED-6BD5-D2D6-C5F0-CAE6036CB81C}" name="Phoebe McDonald" initials="PM" userId="S::Phoebe.McDonald@qcaa.qld.edu.au::cb88d1b1-b471-4348-91c2-b3843b6d92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56656" autoAdjust="0"/>
  </p:normalViewPr>
  <p:slideViewPr>
    <p:cSldViewPr snapToGrid="0">
      <p:cViewPr varScale="1">
        <p:scale>
          <a:sx n="148" d="100"/>
          <a:sy n="148" d="100"/>
        </p:scale>
        <p:origin x="570" y="126"/>
      </p:cViewPr>
      <p:guideLst>
        <p:guide orient="horz" pos="378"/>
        <p:guide orient="horz" pos="531"/>
        <p:guide pos="2880"/>
      </p:guideLst>
    </p:cSldViewPr>
  </p:slideViewPr>
  <p:notesTextViewPr>
    <p:cViewPr>
      <p:scale>
        <a:sx n="125" d="100"/>
        <a:sy n="125" d="100"/>
      </p:scale>
      <p:origin x="0" y="0"/>
    </p:cViewPr>
  </p:notesTextViewPr>
  <p:notesViewPr>
    <p:cSldViewPr snapToGrid="0">
      <p:cViewPr varScale="1">
        <p:scale>
          <a:sx n="78" d="100"/>
          <a:sy n="78" d="100"/>
        </p:scale>
        <p:origin x="4056"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Scott" userId="ef947b8b-1725-4591-a6a8-f8a9c588b314" providerId="ADAL" clId="{6A389F82-35CB-4242-A02F-3BCF90026A00}"/>
    <pc:docChg chg="">
      <pc:chgData name="Alison Scott" userId="ef947b8b-1725-4591-a6a8-f8a9c588b314" providerId="ADAL" clId="{6A389F82-35CB-4242-A02F-3BCF90026A00}" dt="2024-12-09T00:10:42.565" v="14"/>
      <pc:docMkLst>
        <pc:docMk/>
      </pc:docMkLst>
      <pc:sldChg chg="delCm">
        <pc:chgData name="Alison Scott" userId="ef947b8b-1725-4591-a6a8-f8a9c588b314" providerId="ADAL" clId="{6A389F82-35CB-4242-A02F-3BCF90026A00}" dt="2024-12-09T00:10:37.437" v="13"/>
        <pc:sldMkLst>
          <pc:docMk/>
          <pc:sldMk cId="4075695478" sldId="3961"/>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6A389F82-35CB-4242-A02F-3BCF90026A00}" dt="2024-12-09T00:10:37.437" v="13"/>
              <pc2:cmMkLst xmlns:pc2="http://schemas.microsoft.com/office/powerpoint/2019/9/main/command">
                <pc:docMk/>
                <pc:sldMk cId="4075695478" sldId="3961"/>
                <pc2:cmMk id="{28E2B316-FF6D-4126-9E2D-748B4697E5B8}"/>
              </pc2:cmMkLst>
            </pc226:cmChg>
          </p:ext>
        </pc:extLst>
      </pc:sldChg>
      <pc:sldChg chg="delCm">
        <pc:chgData name="Alison Scott" userId="ef947b8b-1725-4591-a6a8-f8a9c588b314" providerId="ADAL" clId="{6A389F82-35CB-4242-A02F-3BCF90026A00}" dt="2024-12-09T00:10:42.565" v="14"/>
        <pc:sldMkLst>
          <pc:docMk/>
          <pc:sldMk cId="1832915543" sldId="4604"/>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6A389F82-35CB-4242-A02F-3BCF90026A00}" dt="2024-12-09T00:10:42.565" v="14"/>
              <pc2:cmMkLst xmlns:pc2="http://schemas.microsoft.com/office/powerpoint/2019/9/main/command">
                <pc:docMk/>
                <pc:sldMk cId="1832915543" sldId="4604"/>
                <pc2:cmMk id="{26BA2EBA-2662-43FC-ABAF-E37F0F0DAA98}"/>
              </pc2:cmMkLst>
            </pc226:cmChg>
          </p:ext>
        </pc:extLst>
      </pc:sldChg>
      <pc:sldChg chg="delCm">
        <pc:chgData name="Alison Scott" userId="ef947b8b-1725-4591-a6a8-f8a9c588b314" providerId="ADAL" clId="{6A389F82-35CB-4242-A02F-3BCF90026A00}" dt="2024-12-09T00:09:53.485" v="6"/>
        <pc:sldMkLst>
          <pc:docMk/>
          <pc:sldMk cId="3761694765" sldId="4693"/>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6A389F82-35CB-4242-A02F-3BCF90026A00}" dt="2024-12-09T00:09:53.485" v="6"/>
              <pc2:cmMkLst xmlns:pc2="http://schemas.microsoft.com/office/powerpoint/2019/9/main/command">
                <pc:docMk/>
                <pc:sldMk cId="3761694765" sldId="4693"/>
                <pc2:cmMk id="{1850E5FE-4AFF-4EF1-B447-FFF745E030FC}"/>
              </pc2:cmMkLst>
            </pc226:cmChg>
          </p:ext>
        </pc:extLst>
      </pc:sldChg>
      <pc:sldChg chg="delCm">
        <pc:chgData name="Alison Scott" userId="ef947b8b-1725-4591-a6a8-f8a9c588b314" providerId="ADAL" clId="{6A389F82-35CB-4242-A02F-3BCF90026A00}" dt="2024-12-09T00:09:48.200" v="5"/>
        <pc:sldMkLst>
          <pc:docMk/>
          <pc:sldMk cId="938362681" sldId="4718"/>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6A389F82-35CB-4242-A02F-3BCF90026A00}" dt="2024-12-09T00:09:48.200" v="5"/>
              <pc2:cmMkLst xmlns:pc2="http://schemas.microsoft.com/office/powerpoint/2019/9/main/command">
                <pc:docMk/>
                <pc:sldMk cId="938362681" sldId="4718"/>
                <pc2:cmMk id="{23A7B278-5097-4FD2-913D-97542A9A5ABB}"/>
              </pc2:cmMkLst>
            </pc226:cmChg>
          </p:ext>
        </pc:extLst>
      </pc:sldChg>
      <pc:sldChg chg="delCm">
        <pc:chgData name="Alison Scott" userId="ef947b8b-1725-4591-a6a8-f8a9c588b314" providerId="ADAL" clId="{6A389F82-35CB-4242-A02F-3BCF90026A00}" dt="2024-12-09T00:10:10.013" v="8"/>
        <pc:sldMkLst>
          <pc:docMk/>
          <pc:sldMk cId="4211351057" sldId="4734"/>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6A389F82-35CB-4242-A02F-3BCF90026A00}" dt="2024-12-09T00:10:10.013" v="8"/>
              <pc2:cmMkLst xmlns:pc2="http://schemas.microsoft.com/office/powerpoint/2019/9/main/command">
                <pc:docMk/>
                <pc:sldMk cId="4211351057" sldId="4734"/>
                <pc2:cmMk id="{933C0737-D0A6-415B-BBC0-7AE6080FF488}"/>
              </pc2:cmMkLst>
            </pc226:cmChg>
          </p:ext>
        </pc:extLst>
      </pc:sldChg>
      <pc:sldChg chg="delCm">
        <pc:chgData name="Alison Scott" userId="ef947b8b-1725-4591-a6a8-f8a9c588b314" providerId="ADAL" clId="{6A389F82-35CB-4242-A02F-3BCF90026A00}" dt="2024-12-09T00:10:15.632" v="9"/>
        <pc:sldMkLst>
          <pc:docMk/>
          <pc:sldMk cId="3471710762" sldId="4735"/>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6A389F82-35CB-4242-A02F-3BCF90026A00}" dt="2024-12-09T00:10:15.632" v="9"/>
              <pc2:cmMkLst xmlns:pc2="http://schemas.microsoft.com/office/powerpoint/2019/9/main/command">
                <pc:docMk/>
                <pc:sldMk cId="3471710762" sldId="4735"/>
                <pc2:cmMk id="{19B9E036-C0A5-4F57-A9BC-29297D810CD7}"/>
              </pc2:cmMkLst>
            </pc226:cmChg>
          </p:ext>
        </pc:extLst>
      </pc:sldChg>
      <pc:sldChg chg="delCm">
        <pc:chgData name="Alison Scott" userId="ef947b8b-1725-4591-a6a8-f8a9c588b314" providerId="ADAL" clId="{6A389F82-35CB-4242-A02F-3BCF90026A00}" dt="2024-12-09T00:10:20.751" v="10"/>
        <pc:sldMkLst>
          <pc:docMk/>
          <pc:sldMk cId="2834516883" sldId="4736"/>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6A389F82-35CB-4242-A02F-3BCF90026A00}" dt="2024-12-09T00:10:20.751" v="10"/>
              <pc2:cmMkLst xmlns:pc2="http://schemas.microsoft.com/office/powerpoint/2019/9/main/command">
                <pc:docMk/>
                <pc:sldMk cId="2834516883" sldId="4736"/>
                <pc2:cmMk id="{1ABA68C4-7555-4BC3-B98C-CEF2C9F97B5D}"/>
              </pc2:cmMkLst>
            </pc226:cmChg>
          </p:ext>
        </pc:extLst>
      </pc:sldChg>
      <pc:sldChg chg="delCm modCm">
        <pc:chgData name="Alison Scott" userId="ef947b8b-1725-4591-a6a8-f8a9c588b314" providerId="ADAL" clId="{6A389F82-35CB-4242-A02F-3BCF90026A00}" dt="2024-12-09T00:10:25.782" v="11"/>
        <pc:sldMkLst>
          <pc:docMk/>
          <pc:sldMk cId="3776988112" sldId="4737"/>
        </pc:sldMkLst>
        <pc:extLst>
          <p:ext xmlns:p="http://schemas.openxmlformats.org/presentationml/2006/main" uri="{D6D511B9-2390-475A-947B-AFAB55BFBCF1}">
            <pc226:cmChg xmlns:pc226="http://schemas.microsoft.com/office/powerpoint/2022/06/main/command" chg="del mod">
              <pc226:chgData name="Alison Scott" userId="ef947b8b-1725-4591-a6a8-f8a9c588b314" providerId="ADAL" clId="{6A389F82-35CB-4242-A02F-3BCF90026A00}" dt="2024-12-09T00:10:25.782" v="11"/>
              <pc2:cmMkLst xmlns:pc2="http://schemas.microsoft.com/office/powerpoint/2019/9/main/command">
                <pc:docMk/>
                <pc:sldMk cId="3776988112" sldId="4737"/>
                <pc2:cmMk id="{2C824175-7009-42C3-BCB6-50586A3EC3A0}"/>
              </pc2:cmMkLst>
            </pc226:cmChg>
          </p:ext>
        </pc:extLst>
      </pc:sldChg>
      <pc:sldChg chg="delCm">
        <pc:chgData name="Alison Scott" userId="ef947b8b-1725-4591-a6a8-f8a9c588b314" providerId="ADAL" clId="{6A389F82-35CB-4242-A02F-3BCF90026A00}" dt="2024-12-09T00:10:32.363" v="12"/>
        <pc:sldMkLst>
          <pc:docMk/>
          <pc:sldMk cId="3407696604" sldId="4756"/>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6A389F82-35CB-4242-A02F-3BCF90026A00}" dt="2024-12-09T00:10:32.363" v="12"/>
              <pc2:cmMkLst xmlns:pc2="http://schemas.microsoft.com/office/powerpoint/2019/9/main/command">
                <pc:docMk/>
                <pc:sldMk cId="3407696604" sldId="4756"/>
                <pc2:cmMk id="{4F66D2A7-79D6-443E-909D-B9A26E4A9058}"/>
              </pc2:cmMkLst>
            </pc226:cmChg>
          </p:ext>
        </pc:extLst>
      </pc:sldChg>
      <pc:sldChg chg="delCm">
        <pc:chgData name="Alison Scott" userId="ef947b8b-1725-4591-a6a8-f8a9c588b314" providerId="ADAL" clId="{6A389F82-35CB-4242-A02F-3BCF90026A00}" dt="2024-12-09T00:10:00.450" v="7"/>
        <pc:sldMkLst>
          <pc:docMk/>
          <pc:sldMk cId="3812770322" sldId="4786"/>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6A389F82-35CB-4242-A02F-3BCF90026A00}" dt="2024-12-09T00:10:00.450" v="7"/>
              <pc2:cmMkLst xmlns:pc2="http://schemas.microsoft.com/office/powerpoint/2019/9/main/command">
                <pc:docMk/>
                <pc:sldMk cId="3812770322" sldId="4786"/>
                <pc2:cmMk id="{C5D3F95D-4411-4E1F-8E04-F20C9A19CCAD}"/>
              </pc2:cmMkLst>
            </pc226:cmChg>
          </p:ext>
        </pc:extLst>
      </pc:sldChg>
      <pc:sldChg chg="delCm">
        <pc:chgData name="Alison Scott" userId="ef947b8b-1725-4591-a6a8-f8a9c588b314" providerId="ADAL" clId="{6A389F82-35CB-4242-A02F-3BCF90026A00}" dt="2024-11-28T02:53:02.311" v="1"/>
        <pc:sldMkLst>
          <pc:docMk/>
          <pc:sldMk cId="1570882427" sldId="4789"/>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6A389F82-35CB-4242-A02F-3BCF90026A00}" dt="2024-11-28T02:53:02.311" v="1"/>
              <pc2:cmMkLst xmlns:pc2="http://schemas.microsoft.com/office/powerpoint/2019/9/main/command">
                <pc:docMk/>
                <pc:sldMk cId="1570882427" sldId="4789"/>
                <pc2:cmMk id="{647B0B03-D28B-4F36-AB3E-21616D3F4A3D}"/>
              </pc2:cmMkLst>
            </pc226:cmChg>
            <pc226:cmChg xmlns:pc226="http://schemas.microsoft.com/office/powerpoint/2022/06/main/command" chg="del">
              <pc226:chgData name="Alison Scott" userId="ef947b8b-1725-4591-a6a8-f8a9c588b314" providerId="ADAL" clId="{6A389F82-35CB-4242-A02F-3BCF90026A00}" dt="2024-11-28T02:52:48.918" v="0"/>
              <pc2:cmMkLst xmlns:pc2="http://schemas.microsoft.com/office/powerpoint/2019/9/main/command">
                <pc:docMk/>
                <pc:sldMk cId="1570882427" sldId="4789"/>
                <pc2:cmMk id="{966ED258-50D3-4230-B37F-6D9559A46471}"/>
              </pc2:cmMkLst>
            </pc226:cmChg>
          </p:ext>
        </pc:extLst>
      </pc:sldChg>
      <pc:sldChg chg="delCm">
        <pc:chgData name="Alison Scott" userId="ef947b8b-1725-4591-a6a8-f8a9c588b314" providerId="ADAL" clId="{6A389F82-35CB-4242-A02F-3BCF90026A00}" dt="2024-12-09T00:09:38.669" v="4"/>
        <pc:sldMkLst>
          <pc:docMk/>
          <pc:sldMk cId="3681433772" sldId="4791"/>
        </pc:sldMkLst>
        <pc:extLst>
          <p:ext xmlns:p="http://schemas.openxmlformats.org/presentationml/2006/main" uri="{D6D511B9-2390-475A-947B-AFAB55BFBCF1}">
            <pc226:cmChg xmlns:pc226="http://schemas.microsoft.com/office/powerpoint/2022/06/main/command" chg="del">
              <pc226:chgData name="Alison Scott" userId="ef947b8b-1725-4591-a6a8-f8a9c588b314" providerId="ADAL" clId="{6A389F82-35CB-4242-A02F-3BCF90026A00}" dt="2024-12-09T00:09:38.669" v="4"/>
              <pc2:cmMkLst xmlns:pc2="http://schemas.microsoft.com/office/powerpoint/2019/9/main/command">
                <pc:docMk/>
                <pc:sldMk cId="3681433772" sldId="4791"/>
                <pc2:cmMk id="{E75946F0-CDC4-450B-A283-DD9F033AAC29}"/>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D50AC-8615-604F-A85C-BD0E06E4BEB9}"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GB"/>
        </a:p>
      </dgm:t>
    </dgm:pt>
    <dgm:pt modelId="{9034FB3A-7357-4DB9-BFA7-605933C2CFC5}">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sz="2000" dirty="0">
              <a:latin typeface="Arial" panose="020B0604020202020204" pitchFamily="34" charset="0"/>
              <a:cs typeface="Arial" panose="020B0604020202020204" pitchFamily="34" charset="0"/>
            </a:rPr>
            <a:t>Development</a:t>
          </a:r>
          <a:r>
            <a:rPr lang="en-US" sz="25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historical skills across Years 7–10</a:t>
          </a:r>
          <a:endParaRPr lang="en-AU" sz="2500" dirty="0">
            <a:latin typeface="Arial" panose="020B0604020202020204" pitchFamily="34" charset="0"/>
            <a:cs typeface="Arial" panose="020B0604020202020204" pitchFamily="34" charset="0"/>
          </a:endParaRPr>
        </a:p>
      </dgm:t>
    </dgm:pt>
    <dgm:pt modelId="{7E8AA810-D36A-4989-9009-935F2AFD3DC2}" type="parTrans" cxnId="{0DE91DA2-E68B-452A-9FBC-5437216949FF}">
      <dgm:prSet/>
      <dgm:spPr/>
      <dgm:t>
        <a:bodyPr/>
        <a:lstStyle/>
        <a:p>
          <a:endParaRPr lang="en-AU"/>
        </a:p>
      </dgm:t>
    </dgm:pt>
    <dgm:pt modelId="{1504E948-5B1B-491D-8E87-39D54538265D}" type="sibTrans" cxnId="{0DE91DA2-E68B-452A-9FBC-5437216949FF}">
      <dgm:prSet/>
      <dgm:spPr/>
      <dgm:t>
        <a:bodyPr/>
        <a:lstStyle/>
        <a:p>
          <a:endParaRPr lang="en-AU"/>
        </a:p>
      </dgm:t>
    </dgm:pt>
    <dgm:pt modelId="{9CF1D082-5679-4255-AAF2-3089336B91D6}">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sz="2000" dirty="0">
              <a:latin typeface="Arial" panose="020B0604020202020204" pitchFamily="34" charset="0"/>
              <a:cs typeface="Arial" panose="020B0604020202020204" pitchFamily="34" charset="0"/>
            </a:rPr>
            <a:t>New subject matter in the Knowledge and understanding strand</a:t>
          </a:r>
          <a:endParaRPr lang="en-AU" sz="2000" dirty="0">
            <a:latin typeface="Arial" panose="020B0604020202020204" pitchFamily="34" charset="0"/>
            <a:cs typeface="Arial" panose="020B0604020202020204" pitchFamily="34" charset="0"/>
          </a:endParaRPr>
        </a:p>
      </dgm:t>
    </dgm:pt>
    <dgm:pt modelId="{9059C595-37E9-4DD8-A45D-4ADAA03F0C59}" type="sibTrans" cxnId="{2DD4C13F-E8E1-41A1-A8CC-1074B21E5AF1}">
      <dgm:prSet/>
      <dgm:spPr/>
      <dgm:t>
        <a:bodyPr/>
        <a:lstStyle/>
        <a:p>
          <a:endParaRPr lang="en-AU"/>
        </a:p>
      </dgm:t>
    </dgm:pt>
    <dgm:pt modelId="{F4136D04-C203-4844-AF9D-103454AE32DA}" type="parTrans" cxnId="{2DD4C13F-E8E1-41A1-A8CC-1074B21E5AF1}">
      <dgm:prSet/>
      <dgm:spPr/>
      <dgm:t>
        <a:bodyPr/>
        <a:lstStyle/>
        <a:p>
          <a:endParaRPr lang="en-AU"/>
        </a:p>
      </dgm:t>
    </dgm:pt>
    <dgm:pt modelId="{A4EF5013-8A76-4BCB-A342-667BAB5BC238}">
      <dgm:prSet custT="1"/>
      <dgm:spPr/>
      <dgm:t>
        <a:bodyPr/>
        <a:lstStyle/>
        <a:p>
          <a:r>
            <a:rPr lang="en-US" sz="2000" dirty="0">
              <a:latin typeface="Arial" panose="020B0604020202020204" pitchFamily="34" charset="0"/>
              <a:cs typeface="Arial" panose="020B0604020202020204" pitchFamily="34" charset="0"/>
            </a:rPr>
            <a:t>Planning focused and manageable units of work for middle years learners</a:t>
          </a:r>
          <a:endParaRPr lang="en-AU" sz="2000" dirty="0">
            <a:latin typeface="Arial" panose="020B0604020202020204" pitchFamily="34" charset="0"/>
            <a:cs typeface="Arial" panose="020B0604020202020204" pitchFamily="34" charset="0"/>
          </a:endParaRPr>
        </a:p>
      </dgm:t>
    </dgm:pt>
    <dgm:pt modelId="{049160AE-F537-4676-8CE3-57E0A5E5D1EF}" type="parTrans" cxnId="{93D76CF4-3E31-4882-A04D-12324B660079}">
      <dgm:prSet/>
      <dgm:spPr/>
      <dgm:t>
        <a:bodyPr/>
        <a:lstStyle/>
        <a:p>
          <a:endParaRPr lang="en-AU"/>
        </a:p>
      </dgm:t>
    </dgm:pt>
    <dgm:pt modelId="{E109931F-ED4E-433B-8CE5-5D88EAB8D387}" type="sibTrans" cxnId="{93D76CF4-3E31-4882-A04D-12324B660079}">
      <dgm:prSet/>
      <dgm:spPr/>
      <dgm:t>
        <a:bodyPr/>
        <a:lstStyle/>
        <a:p>
          <a:endParaRPr lang="en-AU"/>
        </a:p>
      </dgm:t>
    </dgm:pt>
    <dgm:pt modelId="{11DB426A-63E6-F74F-B2F1-D2B0E39D443A}" type="pres">
      <dgm:prSet presAssocID="{6FCD50AC-8615-604F-A85C-BD0E06E4BEB9}" presName="Name0" presStyleCnt="0">
        <dgm:presLayoutVars>
          <dgm:chMax val="7"/>
          <dgm:chPref val="7"/>
          <dgm:dir/>
        </dgm:presLayoutVars>
      </dgm:prSet>
      <dgm:spPr/>
    </dgm:pt>
    <dgm:pt modelId="{01135A9E-B701-CA47-B76A-B6134B02162B}" type="pres">
      <dgm:prSet presAssocID="{6FCD50AC-8615-604F-A85C-BD0E06E4BEB9}" presName="Name1" presStyleCnt="0"/>
      <dgm:spPr/>
    </dgm:pt>
    <dgm:pt modelId="{D6380921-71DA-D447-AA01-4C2C4994BB53}" type="pres">
      <dgm:prSet presAssocID="{6FCD50AC-8615-604F-A85C-BD0E06E4BEB9}" presName="cycle" presStyleCnt="0"/>
      <dgm:spPr/>
    </dgm:pt>
    <dgm:pt modelId="{D4DB7915-FBA9-CA40-8285-2FE542DAADE8}" type="pres">
      <dgm:prSet presAssocID="{6FCD50AC-8615-604F-A85C-BD0E06E4BEB9}" presName="srcNode" presStyleLbl="node1" presStyleIdx="0" presStyleCnt="3"/>
      <dgm:spPr/>
    </dgm:pt>
    <dgm:pt modelId="{A92F7E5E-0D84-9D4E-8852-78FABD87E9EF}" type="pres">
      <dgm:prSet presAssocID="{6FCD50AC-8615-604F-A85C-BD0E06E4BEB9}" presName="conn" presStyleLbl="parChTrans1D2" presStyleIdx="0" presStyleCnt="1"/>
      <dgm:spPr/>
    </dgm:pt>
    <dgm:pt modelId="{1438EA86-FB6E-DD4A-9CA8-3AC5255CD625}" type="pres">
      <dgm:prSet presAssocID="{6FCD50AC-8615-604F-A85C-BD0E06E4BEB9}" presName="extraNode" presStyleLbl="node1" presStyleIdx="0" presStyleCnt="3"/>
      <dgm:spPr/>
    </dgm:pt>
    <dgm:pt modelId="{8F0514BD-8204-A440-BED5-3C1C41872397}" type="pres">
      <dgm:prSet presAssocID="{6FCD50AC-8615-604F-A85C-BD0E06E4BEB9}" presName="dstNode" presStyleLbl="node1" presStyleIdx="0" presStyleCnt="3"/>
      <dgm:spPr/>
    </dgm:pt>
    <dgm:pt modelId="{907472F0-B16D-49FA-9A79-11CA961C2B0B}" type="pres">
      <dgm:prSet presAssocID="{A4EF5013-8A76-4BCB-A342-667BAB5BC238}" presName="text_1" presStyleLbl="node1" presStyleIdx="0" presStyleCnt="3">
        <dgm:presLayoutVars>
          <dgm:bulletEnabled val="1"/>
        </dgm:presLayoutVars>
      </dgm:prSet>
      <dgm:spPr/>
    </dgm:pt>
    <dgm:pt modelId="{3E25120C-F57A-4A6B-83EF-5D2EDCA128D7}" type="pres">
      <dgm:prSet presAssocID="{A4EF5013-8A76-4BCB-A342-667BAB5BC238}" presName="accent_1" presStyleCnt="0"/>
      <dgm:spPr/>
    </dgm:pt>
    <dgm:pt modelId="{92FA6D85-AD5B-4307-A8D0-AAAB1AB81660}" type="pres">
      <dgm:prSet presAssocID="{A4EF5013-8A76-4BCB-A342-667BAB5BC238}" presName="accentRepeatNode" presStyleLbl="solidFgAcc1" presStyleIdx="0" presStyleCnt="3"/>
      <dgm:spPr/>
    </dgm:pt>
    <dgm:pt modelId="{3716B0CB-10DD-467F-AFC2-2F8B41859EA5}" type="pres">
      <dgm:prSet presAssocID="{9CF1D082-5679-4255-AAF2-3089336B91D6}" presName="text_2" presStyleLbl="node1" presStyleIdx="1" presStyleCnt="3">
        <dgm:presLayoutVars>
          <dgm:bulletEnabled val="1"/>
        </dgm:presLayoutVars>
      </dgm:prSet>
      <dgm:spPr/>
    </dgm:pt>
    <dgm:pt modelId="{4C0523FF-7720-4F83-9A84-C8B81A4C1524}" type="pres">
      <dgm:prSet presAssocID="{9CF1D082-5679-4255-AAF2-3089336B91D6}" presName="accent_2" presStyleCnt="0"/>
      <dgm:spPr/>
    </dgm:pt>
    <dgm:pt modelId="{2CC9AD94-7C24-4FBB-BD50-103B16044B4A}" type="pres">
      <dgm:prSet presAssocID="{9CF1D082-5679-4255-AAF2-3089336B91D6}" presName="accentRepeatNode" presStyleLbl="solidFgAcc1" presStyleIdx="1" presStyleCnt="3"/>
      <dgm:spPr/>
    </dgm:pt>
    <dgm:pt modelId="{6B244FFB-A014-476F-B730-AE6C87287BDB}" type="pres">
      <dgm:prSet presAssocID="{9034FB3A-7357-4DB9-BFA7-605933C2CFC5}" presName="text_3" presStyleLbl="node1" presStyleIdx="2" presStyleCnt="3">
        <dgm:presLayoutVars>
          <dgm:bulletEnabled val="1"/>
        </dgm:presLayoutVars>
      </dgm:prSet>
      <dgm:spPr/>
    </dgm:pt>
    <dgm:pt modelId="{4C252D34-D99B-428D-8C65-729995D1F677}" type="pres">
      <dgm:prSet presAssocID="{9034FB3A-7357-4DB9-BFA7-605933C2CFC5}" presName="accent_3" presStyleCnt="0"/>
      <dgm:spPr/>
    </dgm:pt>
    <dgm:pt modelId="{0A8FFE27-113A-4300-B1D4-6A39F79E3A7C}" type="pres">
      <dgm:prSet presAssocID="{9034FB3A-7357-4DB9-BFA7-605933C2CFC5}" presName="accentRepeatNode" presStyleLbl="solidFgAcc1" presStyleIdx="2" presStyleCnt="3"/>
      <dgm:spPr/>
    </dgm:pt>
  </dgm:ptLst>
  <dgm:cxnLst>
    <dgm:cxn modelId="{C76BC239-262B-49F5-952B-AF7B6CE92F98}" type="presOf" srcId="{E109931F-ED4E-433B-8CE5-5D88EAB8D387}" destId="{A92F7E5E-0D84-9D4E-8852-78FABD87E9EF}" srcOrd="0" destOrd="0" presId="urn:microsoft.com/office/officeart/2008/layout/VerticalCurvedList"/>
    <dgm:cxn modelId="{2DD4C13F-E8E1-41A1-A8CC-1074B21E5AF1}" srcId="{6FCD50AC-8615-604F-A85C-BD0E06E4BEB9}" destId="{9CF1D082-5679-4255-AAF2-3089336B91D6}" srcOrd="1" destOrd="0" parTransId="{F4136D04-C203-4844-AF9D-103454AE32DA}" sibTransId="{9059C595-37E9-4DD8-A45D-4ADAA03F0C59}"/>
    <dgm:cxn modelId="{CA91D243-C49F-4723-A035-0A756A228744}" type="presOf" srcId="{9034FB3A-7357-4DB9-BFA7-605933C2CFC5}" destId="{6B244FFB-A014-476F-B730-AE6C87287BDB}" srcOrd="0" destOrd="0" presId="urn:microsoft.com/office/officeart/2008/layout/VerticalCurvedList"/>
    <dgm:cxn modelId="{C4048244-C7CF-4DE7-A760-26EB94DAEC77}" type="presOf" srcId="{A4EF5013-8A76-4BCB-A342-667BAB5BC238}" destId="{907472F0-B16D-49FA-9A79-11CA961C2B0B}" srcOrd="0" destOrd="0" presId="urn:microsoft.com/office/officeart/2008/layout/VerticalCurvedList"/>
    <dgm:cxn modelId="{46765545-F9D7-4189-BDD9-DC74E06B9B01}" type="presOf" srcId="{9CF1D082-5679-4255-AAF2-3089336B91D6}" destId="{3716B0CB-10DD-467F-AFC2-2F8B41859EA5}" srcOrd="0" destOrd="0" presId="urn:microsoft.com/office/officeart/2008/layout/VerticalCurvedList"/>
    <dgm:cxn modelId="{CD702C85-0E86-CA4A-B33A-121CD052B9A0}" type="presOf" srcId="{6FCD50AC-8615-604F-A85C-BD0E06E4BEB9}" destId="{11DB426A-63E6-F74F-B2F1-D2B0E39D443A}" srcOrd="0" destOrd="0" presId="urn:microsoft.com/office/officeart/2008/layout/VerticalCurvedList"/>
    <dgm:cxn modelId="{0DE91DA2-E68B-452A-9FBC-5437216949FF}" srcId="{6FCD50AC-8615-604F-A85C-BD0E06E4BEB9}" destId="{9034FB3A-7357-4DB9-BFA7-605933C2CFC5}" srcOrd="2" destOrd="0" parTransId="{7E8AA810-D36A-4989-9009-935F2AFD3DC2}" sibTransId="{1504E948-5B1B-491D-8E87-39D54538265D}"/>
    <dgm:cxn modelId="{93D76CF4-3E31-4882-A04D-12324B660079}" srcId="{6FCD50AC-8615-604F-A85C-BD0E06E4BEB9}" destId="{A4EF5013-8A76-4BCB-A342-667BAB5BC238}" srcOrd="0" destOrd="0" parTransId="{049160AE-F537-4676-8CE3-57E0A5E5D1EF}" sibTransId="{E109931F-ED4E-433B-8CE5-5D88EAB8D387}"/>
    <dgm:cxn modelId="{CF7D715B-2B54-F54E-B9A6-09DE63DE23F7}" type="presParOf" srcId="{11DB426A-63E6-F74F-B2F1-D2B0E39D443A}" destId="{01135A9E-B701-CA47-B76A-B6134B02162B}" srcOrd="0" destOrd="0" presId="urn:microsoft.com/office/officeart/2008/layout/VerticalCurvedList"/>
    <dgm:cxn modelId="{C9C62A81-6A95-E64D-B35F-DB388509FADC}" type="presParOf" srcId="{01135A9E-B701-CA47-B76A-B6134B02162B}" destId="{D6380921-71DA-D447-AA01-4C2C4994BB53}" srcOrd="0" destOrd="0" presId="urn:microsoft.com/office/officeart/2008/layout/VerticalCurvedList"/>
    <dgm:cxn modelId="{194BCF2E-64CE-E644-9377-E91701D2C481}" type="presParOf" srcId="{D6380921-71DA-D447-AA01-4C2C4994BB53}" destId="{D4DB7915-FBA9-CA40-8285-2FE542DAADE8}" srcOrd="0" destOrd="0" presId="urn:microsoft.com/office/officeart/2008/layout/VerticalCurvedList"/>
    <dgm:cxn modelId="{BBD96A5A-5130-C242-BECC-76674A6E7255}" type="presParOf" srcId="{D6380921-71DA-D447-AA01-4C2C4994BB53}" destId="{A92F7E5E-0D84-9D4E-8852-78FABD87E9EF}" srcOrd="1" destOrd="0" presId="urn:microsoft.com/office/officeart/2008/layout/VerticalCurvedList"/>
    <dgm:cxn modelId="{24027EDD-7483-AC42-9782-6637DDEBD736}" type="presParOf" srcId="{D6380921-71DA-D447-AA01-4C2C4994BB53}" destId="{1438EA86-FB6E-DD4A-9CA8-3AC5255CD625}" srcOrd="2" destOrd="0" presId="urn:microsoft.com/office/officeart/2008/layout/VerticalCurvedList"/>
    <dgm:cxn modelId="{F3944533-0B7A-F84F-9334-1201A6E9E1D2}" type="presParOf" srcId="{D6380921-71DA-D447-AA01-4C2C4994BB53}" destId="{8F0514BD-8204-A440-BED5-3C1C41872397}" srcOrd="3" destOrd="0" presId="urn:microsoft.com/office/officeart/2008/layout/VerticalCurvedList"/>
    <dgm:cxn modelId="{3A496A93-CEC5-439B-8608-FC892FCE3DD8}" type="presParOf" srcId="{01135A9E-B701-CA47-B76A-B6134B02162B}" destId="{907472F0-B16D-49FA-9A79-11CA961C2B0B}" srcOrd="1" destOrd="0" presId="urn:microsoft.com/office/officeart/2008/layout/VerticalCurvedList"/>
    <dgm:cxn modelId="{7A42E204-2CDA-4DB5-97E3-4B41667D2850}" type="presParOf" srcId="{01135A9E-B701-CA47-B76A-B6134B02162B}" destId="{3E25120C-F57A-4A6B-83EF-5D2EDCA128D7}" srcOrd="2" destOrd="0" presId="urn:microsoft.com/office/officeart/2008/layout/VerticalCurvedList"/>
    <dgm:cxn modelId="{8B89A20A-C924-47AD-A697-04A8DE3ED4C3}" type="presParOf" srcId="{3E25120C-F57A-4A6B-83EF-5D2EDCA128D7}" destId="{92FA6D85-AD5B-4307-A8D0-AAAB1AB81660}" srcOrd="0" destOrd="0" presId="urn:microsoft.com/office/officeart/2008/layout/VerticalCurvedList"/>
    <dgm:cxn modelId="{2C27251D-DBD0-4D1E-9651-08E4601A81B3}" type="presParOf" srcId="{01135A9E-B701-CA47-B76A-B6134B02162B}" destId="{3716B0CB-10DD-467F-AFC2-2F8B41859EA5}" srcOrd="3" destOrd="0" presId="urn:microsoft.com/office/officeart/2008/layout/VerticalCurvedList"/>
    <dgm:cxn modelId="{25097EC7-7B38-4739-8CDC-58E82FF9E0B3}" type="presParOf" srcId="{01135A9E-B701-CA47-B76A-B6134B02162B}" destId="{4C0523FF-7720-4F83-9A84-C8B81A4C1524}" srcOrd="4" destOrd="0" presId="urn:microsoft.com/office/officeart/2008/layout/VerticalCurvedList"/>
    <dgm:cxn modelId="{482FDADF-7D19-4303-98AB-808CD8549495}" type="presParOf" srcId="{4C0523FF-7720-4F83-9A84-C8B81A4C1524}" destId="{2CC9AD94-7C24-4FBB-BD50-103B16044B4A}" srcOrd="0" destOrd="0" presId="urn:microsoft.com/office/officeart/2008/layout/VerticalCurvedList"/>
    <dgm:cxn modelId="{CF23106F-A3F8-41D4-A19B-19AF8B13D0CB}" type="presParOf" srcId="{01135A9E-B701-CA47-B76A-B6134B02162B}" destId="{6B244FFB-A014-476F-B730-AE6C87287BDB}" srcOrd="5" destOrd="0" presId="urn:microsoft.com/office/officeart/2008/layout/VerticalCurvedList"/>
    <dgm:cxn modelId="{2D5C8173-A48D-4083-B2A8-9338C1A3AFC9}" type="presParOf" srcId="{01135A9E-B701-CA47-B76A-B6134B02162B}" destId="{4C252D34-D99B-428D-8C65-729995D1F677}" srcOrd="6" destOrd="0" presId="urn:microsoft.com/office/officeart/2008/layout/VerticalCurvedList"/>
    <dgm:cxn modelId="{CB8F9393-B2A1-4726-A855-1C5AB9081095}" type="presParOf" srcId="{4C252D34-D99B-428D-8C65-729995D1F677}" destId="{0A8FFE27-113A-4300-B1D4-6A39F79E3A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44485C-F507-44CB-80C7-85FFC5346CFE}"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AU"/>
        </a:p>
      </dgm:t>
    </dgm:pt>
    <dgm:pt modelId="{115BDB99-8E27-4B37-8481-FB9C37E9319C}">
      <dgm:prSet phldrT="[Text]"/>
      <dgm:spPr/>
      <dgm:t>
        <a:bodyPr/>
        <a:lstStyle/>
        <a:p>
          <a:r>
            <a:rPr lang="en-AU"/>
            <a:t>Skills  development</a:t>
          </a:r>
        </a:p>
      </dgm:t>
    </dgm:pt>
    <dgm:pt modelId="{400736E7-F215-4282-BE3E-A72896A32E92}" type="parTrans" cxnId="{9AAD0166-3F1D-478C-A599-6015682B2C42}">
      <dgm:prSet/>
      <dgm:spPr/>
      <dgm:t>
        <a:bodyPr/>
        <a:lstStyle/>
        <a:p>
          <a:endParaRPr lang="en-AU"/>
        </a:p>
      </dgm:t>
    </dgm:pt>
    <dgm:pt modelId="{A327AD91-1189-47E3-B7BE-00E6D495877F}" type="sibTrans" cxnId="{9AAD0166-3F1D-478C-A599-6015682B2C42}">
      <dgm:prSet/>
      <dgm:spPr/>
      <dgm:t>
        <a:bodyPr/>
        <a:lstStyle/>
        <a:p>
          <a:endParaRPr lang="en-AU"/>
        </a:p>
      </dgm:t>
    </dgm:pt>
    <dgm:pt modelId="{8FB88D3A-006F-4BA3-A29F-DD030524946C}">
      <dgm:prSet phldrT="[Text]"/>
      <dgm:spPr/>
      <dgm:t>
        <a:bodyPr/>
        <a:lstStyle/>
        <a:p>
          <a:r>
            <a:rPr lang="en-AU"/>
            <a:t>Subject matter</a:t>
          </a:r>
        </a:p>
      </dgm:t>
    </dgm:pt>
    <dgm:pt modelId="{4615FC5D-AEAA-40D6-B576-E433561F4F5F}" type="parTrans" cxnId="{1780F6FD-01C6-4D96-8D09-55B4E0D0BF87}">
      <dgm:prSet/>
      <dgm:spPr/>
      <dgm:t>
        <a:bodyPr/>
        <a:lstStyle/>
        <a:p>
          <a:endParaRPr lang="en-AU"/>
        </a:p>
      </dgm:t>
    </dgm:pt>
    <dgm:pt modelId="{9385B75B-0A87-4008-B8EC-B880CB5F3139}" type="sibTrans" cxnId="{1780F6FD-01C6-4D96-8D09-55B4E0D0BF87}">
      <dgm:prSet/>
      <dgm:spPr/>
      <dgm:t>
        <a:bodyPr/>
        <a:lstStyle/>
        <a:p>
          <a:endParaRPr lang="en-AU"/>
        </a:p>
      </dgm:t>
    </dgm:pt>
    <dgm:pt modelId="{18E5B319-9A36-47BC-88C2-E7FCF2295D42}">
      <dgm:prSet phldrT="[Text]"/>
      <dgm:spPr/>
      <dgm:t>
        <a:bodyPr/>
        <a:lstStyle/>
        <a:p>
          <a:r>
            <a:rPr lang="en-AU"/>
            <a:t>Engagement</a:t>
          </a:r>
        </a:p>
      </dgm:t>
    </dgm:pt>
    <dgm:pt modelId="{B486DFE7-4388-4C66-B0A1-72229CA3FD70}" type="parTrans" cxnId="{04D936F2-8EDC-4691-8F2E-7ACBEB25C91E}">
      <dgm:prSet/>
      <dgm:spPr/>
      <dgm:t>
        <a:bodyPr/>
        <a:lstStyle/>
        <a:p>
          <a:endParaRPr lang="en-AU"/>
        </a:p>
      </dgm:t>
    </dgm:pt>
    <dgm:pt modelId="{22C31D5F-6235-4D06-A838-AF7348D09A1A}" type="sibTrans" cxnId="{04D936F2-8EDC-4691-8F2E-7ACBEB25C91E}">
      <dgm:prSet/>
      <dgm:spPr/>
      <dgm:t>
        <a:bodyPr/>
        <a:lstStyle/>
        <a:p>
          <a:endParaRPr lang="en-AU"/>
        </a:p>
      </dgm:t>
    </dgm:pt>
    <dgm:pt modelId="{C2C0B85F-4EE9-4272-94F0-5D268599D6AD}">
      <dgm:prSet phldrT="[Text]"/>
      <dgm:spPr/>
      <dgm:t>
        <a:bodyPr/>
        <a:lstStyle/>
        <a:p>
          <a:r>
            <a:rPr lang="en-AU"/>
            <a:t>Focused and manageable</a:t>
          </a:r>
        </a:p>
      </dgm:t>
    </dgm:pt>
    <dgm:pt modelId="{B23E4233-D1FB-47D3-AE1A-8D76D7AEC432}" type="parTrans" cxnId="{21CEBF5C-A00B-4AC6-B0D1-2AD79955DE58}">
      <dgm:prSet/>
      <dgm:spPr/>
      <dgm:t>
        <a:bodyPr/>
        <a:lstStyle/>
        <a:p>
          <a:endParaRPr lang="en-AU"/>
        </a:p>
      </dgm:t>
    </dgm:pt>
    <dgm:pt modelId="{3F208521-C515-4C9D-968B-5042C9626D23}" type="sibTrans" cxnId="{21CEBF5C-A00B-4AC6-B0D1-2AD79955DE58}">
      <dgm:prSet/>
      <dgm:spPr/>
      <dgm:t>
        <a:bodyPr/>
        <a:lstStyle/>
        <a:p>
          <a:endParaRPr lang="en-AU"/>
        </a:p>
      </dgm:t>
    </dgm:pt>
    <dgm:pt modelId="{5BA12A16-C2AC-46E8-8526-3E0140E082EB}" type="pres">
      <dgm:prSet presAssocID="{AB44485C-F507-44CB-80C7-85FFC5346CFE}" presName="Name0" presStyleCnt="0">
        <dgm:presLayoutVars>
          <dgm:chMax val="4"/>
          <dgm:resizeHandles val="exact"/>
        </dgm:presLayoutVars>
      </dgm:prSet>
      <dgm:spPr/>
    </dgm:pt>
    <dgm:pt modelId="{119CF32E-619A-4859-A609-11C9879AB308}" type="pres">
      <dgm:prSet presAssocID="{AB44485C-F507-44CB-80C7-85FFC5346CFE}" presName="ellipse" presStyleLbl="trBgShp" presStyleIdx="0" presStyleCnt="1"/>
      <dgm:spPr/>
    </dgm:pt>
    <dgm:pt modelId="{D3E27620-C04B-427B-B0CF-9A1CA84830D2}" type="pres">
      <dgm:prSet presAssocID="{AB44485C-F507-44CB-80C7-85FFC5346CFE}" presName="arrow1" presStyleLbl="fgShp" presStyleIdx="0" presStyleCnt="1"/>
      <dgm:spPr/>
    </dgm:pt>
    <dgm:pt modelId="{117F131F-DD20-48DD-AEE3-C6A771CC9A64}" type="pres">
      <dgm:prSet presAssocID="{AB44485C-F507-44CB-80C7-85FFC5346CFE}" presName="rectangle" presStyleLbl="revTx" presStyleIdx="0" presStyleCnt="1">
        <dgm:presLayoutVars>
          <dgm:bulletEnabled val="1"/>
        </dgm:presLayoutVars>
      </dgm:prSet>
      <dgm:spPr/>
    </dgm:pt>
    <dgm:pt modelId="{A2066DC3-9B55-4004-A039-125CE0F8DD6A}" type="pres">
      <dgm:prSet presAssocID="{8FB88D3A-006F-4BA3-A29F-DD030524946C}" presName="item1" presStyleLbl="node1" presStyleIdx="0" presStyleCnt="3">
        <dgm:presLayoutVars>
          <dgm:bulletEnabled val="1"/>
        </dgm:presLayoutVars>
      </dgm:prSet>
      <dgm:spPr/>
    </dgm:pt>
    <dgm:pt modelId="{89C38BD0-D5F5-4A03-B940-D8E0FDC3C846}" type="pres">
      <dgm:prSet presAssocID="{18E5B319-9A36-47BC-88C2-E7FCF2295D42}" presName="item2" presStyleLbl="node1" presStyleIdx="1" presStyleCnt="3">
        <dgm:presLayoutVars>
          <dgm:bulletEnabled val="1"/>
        </dgm:presLayoutVars>
      </dgm:prSet>
      <dgm:spPr/>
    </dgm:pt>
    <dgm:pt modelId="{B6915985-42AB-481E-891A-890401A13F8C}" type="pres">
      <dgm:prSet presAssocID="{C2C0B85F-4EE9-4272-94F0-5D268599D6AD}" presName="item3" presStyleLbl="node1" presStyleIdx="2" presStyleCnt="3">
        <dgm:presLayoutVars>
          <dgm:bulletEnabled val="1"/>
        </dgm:presLayoutVars>
      </dgm:prSet>
      <dgm:spPr/>
    </dgm:pt>
    <dgm:pt modelId="{46B179A4-91FA-47D5-BFD5-63FD755F89DB}" type="pres">
      <dgm:prSet presAssocID="{AB44485C-F507-44CB-80C7-85FFC5346CFE}" presName="funnel" presStyleLbl="trAlignAcc1" presStyleIdx="0" presStyleCnt="1" custLinFactNeighborY="-338"/>
      <dgm:spPr/>
    </dgm:pt>
  </dgm:ptLst>
  <dgm:cxnLst>
    <dgm:cxn modelId="{7F593838-E4CF-45EF-88DD-04D5795D7A08}" type="presOf" srcId="{AB44485C-F507-44CB-80C7-85FFC5346CFE}" destId="{5BA12A16-C2AC-46E8-8526-3E0140E082EB}" srcOrd="0" destOrd="0" presId="urn:microsoft.com/office/officeart/2005/8/layout/funnel1"/>
    <dgm:cxn modelId="{21CEBF5C-A00B-4AC6-B0D1-2AD79955DE58}" srcId="{AB44485C-F507-44CB-80C7-85FFC5346CFE}" destId="{C2C0B85F-4EE9-4272-94F0-5D268599D6AD}" srcOrd="3" destOrd="0" parTransId="{B23E4233-D1FB-47D3-AE1A-8D76D7AEC432}" sibTransId="{3F208521-C515-4C9D-968B-5042C9626D23}"/>
    <dgm:cxn modelId="{9AAD0166-3F1D-478C-A599-6015682B2C42}" srcId="{AB44485C-F507-44CB-80C7-85FFC5346CFE}" destId="{115BDB99-8E27-4B37-8481-FB9C37E9319C}" srcOrd="0" destOrd="0" parTransId="{400736E7-F215-4282-BE3E-A72896A32E92}" sibTransId="{A327AD91-1189-47E3-B7BE-00E6D495877F}"/>
    <dgm:cxn modelId="{65F8D578-3091-441B-8E7D-7260431C5DFD}" type="presOf" srcId="{C2C0B85F-4EE9-4272-94F0-5D268599D6AD}" destId="{117F131F-DD20-48DD-AEE3-C6A771CC9A64}" srcOrd="0" destOrd="0" presId="urn:microsoft.com/office/officeart/2005/8/layout/funnel1"/>
    <dgm:cxn modelId="{4D5A17A3-1BF1-4C32-A10D-EDEF73A16CD6}" type="presOf" srcId="{8FB88D3A-006F-4BA3-A29F-DD030524946C}" destId="{89C38BD0-D5F5-4A03-B940-D8E0FDC3C846}" srcOrd="0" destOrd="0" presId="urn:microsoft.com/office/officeart/2005/8/layout/funnel1"/>
    <dgm:cxn modelId="{35AE64B4-8FCE-40D3-ADDA-85670E33C6FA}" type="presOf" srcId="{18E5B319-9A36-47BC-88C2-E7FCF2295D42}" destId="{A2066DC3-9B55-4004-A039-125CE0F8DD6A}" srcOrd="0" destOrd="0" presId="urn:microsoft.com/office/officeart/2005/8/layout/funnel1"/>
    <dgm:cxn modelId="{F35AF6EB-7D26-4431-BB68-6C4CBA30C891}" type="presOf" srcId="{115BDB99-8E27-4B37-8481-FB9C37E9319C}" destId="{B6915985-42AB-481E-891A-890401A13F8C}" srcOrd="0" destOrd="0" presId="urn:microsoft.com/office/officeart/2005/8/layout/funnel1"/>
    <dgm:cxn modelId="{04D936F2-8EDC-4691-8F2E-7ACBEB25C91E}" srcId="{AB44485C-F507-44CB-80C7-85FFC5346CFE}" destId="{18E5B319-9A36-47BC-88C2-E7FCF2295D42}" srcOrd="2" destOrd="0" parTransId="{B486DFE7-4388-4C66-B0A1-72229CA3FD70}" sibTransId="{22C31D5F-6235-4D06-A838-AF7348D09A1A}"/>
    <dgm:cxn modelId="{1780F6FD-01C6-4D96-8D09-55B4E0D0BF87}" srcId="{AB44485C-F507-44CB-80C7-85FFC5346CFE}" destId="{8FB88D3A-006F-4BA3-A29F-DD030524946C}" srcOrd="1" destOrd="0" parTransId="{4615FC5D-AEAA-40D6-B576-E433561F4F5F}" sibTransId="{9385B75B-0A87-4008-B8EC-B880CB5F3139}"/>
    <dgm:cxn modelId="{A26EDE7A-5188-4367-A599-73CB6445A9E2}" type="presParOf" srcId="{5BA12A16-C2AC-46E8-8526-3E0140E082EB}" destId="{119CF32E-619A-4859-A609-11C9879AB308}" srcOrd="0" destOrd="0" presId="urn:microsoft.com/office/officeart/2005/8/layout/funnel1"/>
    <dgm:cxn modelId="{89ADB925-65E0-4A02-9A17-FA84813EC9B3}" type="presParOf" srcId="{5BA12A16-C2AC-46E8-8526-3E0140E082EB}" destId="{D3E27620-C04B-427B-B0CF-9A1CA84830D2}" srcOrd="1" destOrd="0" presId="urn:microsoft.com/office/officeart/2005/8/layout/funnel1"/>
    <dgm:cxn modelId="{5753FF4B-5D52-427D-A5BB-E5C8A341C82F}" type="presParOf" srcId="{5BA12A16-C2AC-46E8-8526-3E0140E082EB}" destId="{117F131F-DD20-48DD-AEE3-C6A771CC9A64}" srcOrd="2" destOrd="0" presId="urn:microsoft.com/office/officeart/2005/8/layout/funnel1"/>
    <dgm:cxn modelId="{498659FE-3278-4E9C-83E0-B8A369012FBB}" type="presParOf" srcId="{5BA12A16-C2AC-46E8-8526-3E0140E082EB}" destId="{A2066DC3-9B55-4004-A039-125CE0F8DD6A}" srcOrd="3" destOrd="0" presId="urn:microsoft.com/office/officeart/2005/8/layout/funnel1"/>
    <dgm:cxn modelId="{892864F6-8750-4D1C-99AE-E2C957F7E084}" type="presParOf" srcId="{5BA12A16-C2AC-46E8-8526-3E0140E082EB}" destId="{89C38BD0-D5F5-4A03-B940-D8E0FDC3C846}" srcOrd="4" destOrd="0" presId="urn:microsoft.com/office/officeart/2005/8/layout/funnel1"/>
    <dgm:cxn modelId="{071BBEAA-9DF5-4DAB-8BC2-C82FAF26DE40}" type="presParOf" srcId="{5BA12A16-C2AC-46E8-8526-3E0140E082EB}" destId="{B6915985-42AB-481E-891A-890401A13F8C}" srcOrd="5" destOrd="0" presId="urn:microsoft.com/office/officeart/2005/8/layout/funnel1"/>
    <dgm:cxn modelId="{518A45E2-4C02-4A35-9807-96F1BDD694C5}" type="presParOf" srcId="{5BA12A16-C2AC-46E8-8526-3E0140E082EB}" destId="{46B179A4-91FA-47D5-BFD5-63FD755F89D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CD50AC-8615-604F-A85C-BD0E06E4BEB9}"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GB"/>
        </a:p>
      </dgm:t>
    </dgm:pt>
    <dgm:pt modelId="{9034FB3A-7357-4DB9-BFA7-605933C2CFC5}">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sz="2000" dirty="0">
              <a:latin typeface="Arial" panose="020B0604020202020204" pitchFamily="34" charset="0"/>
              <a:cs typeface="Arial" panose="020B0604020202020204" pitchFamily="34" charset="0"/>
            </a:rPr>
            <a:t>Development</a:t>
          </a:r>
          <a:r>
            <a:rPr lang="en-US" sz="25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historical skills across Years 7–10</a:t>
          </a:r>
          <a:endParaRPr lang="en-AU" sz="2500" dirty="0">
            <a:latin typeface="Arial" panose="020B0604020202020204" pitchFamily="34" charset="0"/>
            <a:cs typeface="Arial" panose="020B0604020202020204" pitchFamily="34" charset="0"/>
          </a:endParaRPr>
        </a:p>
      </dgm:t>
    </dgm:pt>
    <dgm:pt modelId="{7E8AA810-D36A-4989-9009-935F2AFD3DC2}" type="parTrans" cxnId="{0DE91DA2-E68B-452A-9FBC-5437216949FF}">
      <dgm:prSet/>
      <dgm:spPr/>
      <dgm:t>
        <a:bodyPr/>
        <a:lstStyle/>
        <a:p>
          <a:endParaRPr lang="en-AU"/>
        </a:p>
      </dgm:t>
    </dgm:pt>
    <dgm:pt modelId="{1504E948-5B1B-491D-8E87-39D54538265D}" type="sibTrans" cxnId="{0DE91DA2-E68B-452A-9FBC-5437216949FF}">
      <dgm:prSet/>
      <dgm:spPr/>
      <dgm:t>
        <a:bodyPr/>
        <a:lstStyle/>
        <a:p>
          <a:endParaRPr lang="en-AU"/>
        </a:p>
      </dgm:t>
    </dgm:pt>
    <dgm:pt modelId="{9CF1D082-5679-4255-AAF2-3089336B91D6}">
      <dgm:prSet custT="1"/>
      <dgm:spPr/>
      <dgm:t>
        <a:bodyPr/>
        <a:lstStyle/>
        <a:p>
          <a:r>
            <a:rPr lang="en-US" sz="2000" dirty="0">
              <a:latin typeface="Arial" panose="020B0604020202020204" pitchFamily="34" charset="0"/>
              <a:cs typeface="Arial" panose="020B0604020202020204" pitchFamily="34" charset="0"/>
            </a:rPr>
            <a:t>New subject matter in the Knowledge and understanding strand</a:t>
          </a:r>
          <a:endParaRPr lang="en-AU" sz="2000" dirty="0">
            <a:latin typeface="Arial" panose="020B0604020202020204" pitchFamily="34" charset="0"/>
            <a:cs typeface="Arial" panose="020B0604020202020204" pitchFamily="34" charset="0"/>
          </a:endParaRPr>
        </a:p>
      </dgm:t>
    </dgm:pt>
    <dgm:pt modelId="{9059C595-37E9-4DD8-A45D-4ADAA03F0C59}" type="sibTrans" cxnId="{2DD4C13F-E8E1-41A1-A8CC-1074B21E5AF1}">
      <dgm:prSet/>
      <dgm:spPr/>
      <dgm:t>
        <a:bodyPr/>
        <a:lstStyle/>
        <a:p>
          <a:endParaRPr lang="en-AU"/>
        </a:p>
      </dgm:t>
    </dgm:pt>
    <dgm:pt modelId="{F4136D04-C203-4844-AF9D-103454AE32DA}" type="parTrans" cxnId="{2DD4C13F-E8E1-41A1-A8CC-1074B21E5AF1}">
      <dgm:prSet/>
      <dgm:spPr/>
      <dgm:t>
        <a:bodyPr/>
        <a:lstStyle/>
        <a:p>
          <a:endParaRPr lang="en-AU"/>
        </a:p>
      </dgm:t>
    </dgm:pt>
    <dgm:pt modelId="{A4EF5013-8A76-4BCB-A342-667BAB5BC238}">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sz="2000" dirty="0">
              <a:latin typeface="Arial" panose="020B0604020202020204" pitchFamily="34" charset="0"/>
              <a:cs typeface="Arial" panose="020B0604020202020204" pitchFamily="34" charset="0"/>
            </a:rPr>
            <a:t>Planning focused and manageable units of work for middle years learners</a:t>
          </a:r>
          <a:endParaRPr lang="en-AU" sz="2000" dirty="0">
            <a:latin typeface="Arial" panose="020B0604020202020204" pitchFamily="34" charset="0"/>
            <a:cs typeface="Arial" panose="020B0604020202020204" pitchFamily="34" charset="0"/>
          </a:endParaRPr>
        </a:p>
      </dgm:t>
    </dgm:pt>
    <dgm:pt modelId="{049160AE-F537-4676-8CE3-57E0A5E5D1EF}" type="parTrans" cxnId="{93D76CF4-3E31-4882-A04D-12324B660079}">
      <dgm:prSet/>
      <dgm:spPr/>
      <dgm:t>
        <a:bodyPr/>
        <a:lstStyle/>
        <a:p>
          <a:endParaRPr lang="en-AU"/>
        </a:p>
      </dgm:t>
    </dgm:pt>
    <dgm:pt modelId="{E109931F-ED4E-433B-8CE5-5D88EAB8D387}" type="sibTrans" cxnId="{93D76CF4-3E31-4882-A04D-12324B660079}">
      <dgm:prSet/>
      <dgm:spPr/>
      <dgm:t>
        <a:bodyPr/>
        <a:lstStyle/>
        <a:p>
          <a:endParaRPr lang="en-AU"/>
        </a:p>
      </dgm:t>
    </dgm:pt>
    <dgm:pt modelId="{11DB426A-63E6-F74F-B2F1-D2B0E39D443A}" type="pres">
      <dgm:prSet presAssocID="{6FCD50AC-8615-604F-A85C-BD0E06E4BEB9}" presName="Name0" presStyleCnt="0">
        <dgm:presLayoutVars>
          <dgm:chMax val="7"/>
          <dgm:chPref val="7"/>
          <dgm:dir/>
        </dgm:presLayoutVars>
      </dgm:prSet>
      <dgm:spPr/>
    </dgm:pt>
    <dgm:pt modelId="{01135A9E-B701-CA47-B76A-B6134B02162B}" type="pres">
      <dgm:prSet presAssocID="{6FCD50AC-8615-604F-A85C-BD0E06E4BEB9}" presName="Name1" presStyleCnt="0"/>
      <dgm:spPr/>
    </dgm:pt>
    <dgm:pt modelId="{D6380921-71DA-D447-AA01-4C2C4994BB53}" type="pres">
      <dgm:prSet presAssocID="{6FCD50AC-8615-604F-A85C-BD0E06E4BEB9}" presName="cycle" presStyleCnt="0"/>
      <dgm:spPr/>
    </dgm:pt>
    <dgm:pt modelId="{D4DB7915-FBA9-CA40-8285-2FE542DAADE8}" type="pres">
      <dgm:prSet presAssocID="{6FCD50AC-8615-604F-A85C-BD0E06E4BEB9}" presName="srcNode" presStyleLbl="node1" presStyleIdx="0" presStyleCnt="3"/>
      <dgm:spPr/>
    </dgm:pt>
    <dgm:pt modelId="{A92F7E5E-0D84-9D4E-8852-78FABD87E9EF}" type="pres">
      <dgm:prSet presAssocID="{6FCD50AC-8615-604F-A85C-BD0E06E4BEB9}" presName="conn" presStyleLbl="parChTrans1D2" presStyleIdx="0" presStyleCnt="1"/>
      <dgm:spPr/>
    </dgm:pt>
    <dgm:pt modelId="{1438EA86-FB6E-DD4A-9CA8-3AC5255CD625}" type="pres">
      <dgm:prSet presAssocID="{6FCD50AC-8615-604F-A85C-BD0E06E4BEB9}" presName="extraNode" presStyleLbl="node1" presStyleIdx="0" presStyleCnt="3"/>
      <dgm:spPr/>
    </dgm:pt>
    <dgm:pt modelId="{8F0514BD-8204-A440-BED5-3C1C41872397}" type="pres">
      <dgm:prSet presAssocID="{6FCD50AC-8615-604F-A85C-BD0E06E4BEB9}" presName="dstNode" presStyleLbl="node1" presStyleIdx="0" presStyleCnt="3"/>
      <dgm:spPr/>
    </dgm:pt>
    <dgm:pt modelId="{907472F0-B16D-49FA-9A79-11CA961C2B0B}" type="pres">
      <dgm:prSet presAssocID="{A4EF5013-8A76-4BCB-A342-667BAB5BC238}" presName="text_1" presStyleLbl="node1" presStyleIdx="0" presStyleCnt="3">
        <dgm:presLayoutVars>
          <dgm:bulletEnabled val="1"/>
        </dgm:presLayoutVars>
      </dgm:prSet>
      <dgm:spPr/>
    </dgm:pt>
    <dgm:pt modelId="{3E25120C-F57A-4A6B-83EF-5D2EDCA128D7}" type="pres">
      <dgm:prSet presAssocID="{A4EF5013-8A76-4BCB-A342-667BAB5BC238}" presName="accent_1" presStyleCnt="0"/>
      <dgm:spPr/>
    </dgm:pt>
    <dgm:pt modelId="{92FA6D85-AD5B-4307-A8D0-AAAB1AB81660}" type="pres">
      <dgm:prSet presAssocID="{A4EF5013-8A76-4BCB-A342-667BAB5BC238}" presName="accentRepeatNode" presStyleLbl="solidFgAcc1" presStyleIdx="0" presStyleCnt="3"/>
      <dgm:spPr/>
    </dgm:pt>
    <dgm:pt modelId="{3716B0CB-10DD-467F-AFC2-2F8B41859EA5}" type="pres">
      <dgm:prSet presAssocID="{9CF1D082-5679-4255-AAF2-3089336B91D6}" presName="text_2" presStyleLbl="node1" presStyleIdx="1" presStyleCnt="3">
        <dgm:presLayoutVars>
          <dgm:bulletEnabled val="1"/>
        </dgm:presLayoutVars>
      </dgm:prSet>
      <dgm:spPr/>
    </dgm:pt>
    <dgm:pt modelId="{4C0523FF-7720-4F83-9A84-C8B81A4C1524}" type="pres">
      <dgm:prSet presAssocID="{9CF1D082-5679-4255-AAF2-3089336B91D6}" presName="accent_2" presStyleCnt="0"/>
      <dgm:spPr/>
    </dgm:pt>
    <dgm:pt modelId="{2CC9AD94-7C24-4FBB-BD50-103B16044B4A}" type="pres">
      <dgm:prSet presAssocID="{9CF1D082-5679-4255-AAF2-3089336B91D6}" presName="accentRepeatNode" presStyleLbl="solidFgAcc1" presStyleIdx="1" presStyleCnt="3"/>
      <dgm:spPr/>
    </dgm:pt>
    <dgm:pt modelId="{6B244FFB-A014-476F-B730-AE6C87287BDB}" type="pres">
      <dgm:prSet presAssocID="{9034FB3A-7357-4DB9-BFA7-605933C2CFC5}" presName="text_3" presStyleLbl="node1" presStyleIdx="2" presStyleCnt="3">
        <dgm:presLayoutVars>
          <dgm:bulletEnabled val="1"/>
        </dgm:presLayoutVars>
      </dgm:prSet>
      <dgm:spPr/>
    </dgm:pt>
    <dgm:pt modelId="{4C252D34-D99B-428D-8C65-729995D1F677}" type="pres">
      <dgm:prSet presAssocID="{9034FB3A-7357-4DB9-BFA7-605933C2CFC5}" presName="accent_3" presStyleCnt="0"/>
      <dgm:spPr/>
    </dgm:pt>
    <dgm:pt modelId="{0A8FFE27-113A-4300-B1D4-6A39F79E3A7C}" type="pres">
      <dgm:prSet presAssocID="{9034FB3A-7357-4DB9-BFA7-605933C2CFC5}" presName="accentRepeatNode" presStyleLbl="solidFgAcc1" presStyleIdx="2" presStyleCnt="3"/>
      <dgm:spPr/>
    </dgm:pt>
  </dgm:ptLst>
  <dgm:cxnLst>
    <dgm:cxn modelId="{C76BC239-262B-49F5-952B-AF7B6CE92F98}" type="presOf" srcId="{E109931F-ED4E-433B-8CE5-5D88EAB8D387}" destId="{A92F7E5E-0D84-9D4E-8852-78FABD87E9EF}" srcOrd="0" destOrd="0" presId="urn:microsoft.com/office/officeart/2008/layout/VerticalCurvedList"/>
    <dgm:cxn modelId="{2DD4C13F-E8E1-41A1-A8CC-1074B21E5AF1}" srcId="{6FCD50AC-8615-604F-A85C-BD0E06E4BEB9}" destId="{9CF1D082-5679-4255-AAF2-3089336B91D6}" srcOrd="1" destOrd="0" parTransId="{F4136D04-C203-4844-AF9D-103454AE32DA}" sibTransId="{9059C595-37E9-4DD8-A45D-4ADAA03F0C59}"/>
    <dgm:cxn modelId="{CA91D243-C49F-4723-A035-0A756A228744}" type="presOf" srcId="{9034FB3A-7357-4DB9-BFA7-605933C2CFC5}" destId="{6B244FFB-A014-476F-B730-AE6C87287BDB}" srcOrd="0" destOrd="0" presId="urn:microsoft.com/office/officeart/2008/layout/VerticalCurvedList"/>
    <dgm:cxn modelId="{C4048244-C7CF-4DE7-A760-26EB94DAEC77}" type="presOf" srcId="{A4EF5013-8A76-4BCB-A342-667BAB5BC238}" destId="{907472F0-B16D-49FA-9A79-11CA961C2B0B}" srcOrd="0" destOrd="0" presId="urn:microsoft.com/office/officeart/2008/layout/VerticalCurvedList"/>
    <dgm:cxn modelId="{46765545-F9D7-4189-BDD9-DC74E06B9B01}" type="presOf" srcId="{9CF1D082-5679-4255-AAF2-3089336B91D6}" destId="{3716B0CB-10DD-467F-AFC2-2F8B41859EA5}" srcOrd="0" destOrd="0" presId="urn:microsoft.com/office/officeart/2008/layout/VerticalCurvedList"/>
    <dgm:cxn modelId="{CD702C85-0E86-CA4A-B33A-121CD052B9A0}" type="presOf" srcId="{6FCD50AC-8615-604F-A85C-BD0E06E4BEB9}" destId="{11DB426A-63E6-F74F-B2F1-D2B0E39D443A}" srcOrd="0" destOrd="0" presId="urn:microsoft.com/office/officeart/2008/layout/VerticalCurvedList"/>
    <dgm:cxn modelId="{0DE91DA2-E68B-452A-9FBC-5437216949FF}" srcId="{6FCD50AC-8615-604F-A85C-BD0E06E4BEB9}" destId="{9034FB3A-7357-4DB9-BFA7-605933C2CFC5}" srcOrd="2" destOrd="0" parTransId="{7E8AA810-D36A-4989-9009-935F2AFD3DC2}" sibTransId="{1504E948-5B1B-491D-8E87-39D54538265D}"/>
    <dgm:cxn modelId="{93D76CF4-3E31-4882-A04D-12324B660079}" srcId="{6FCD50AC-8615-604F-A85C-BD0E06E4BEB9}" destId="{A4EF5013-8A76-4BCB-A342-667BAB5BC238}" srcOrd="0" destOrd="0" parTransId="{049160AE-F537-4676-8CE3-57E0A5E5D1EF}" sibTransId="{E109931F-ED4E-433B-8CE5-5D88EAB8D387}"/>
    <dgm:cxn modelId="{CF7D715B-2B54-F54E-B9A6-09DE63DE23F7}" type="presParOf" srcId="{11DB426A-63E6-F74F-B2F1-D2B0E39D443A}" destId="{01135A9E-B701-CA47-B76A-B6134B02162B}" srcOrd="0" destOrd="0" presId="urn:microsoft.com/office/officeart/2008/layout/VerticalCurvedList"/>
    <dgm:cxn modelId="{C9C62A81-6A95-E64D-B35F-DB388509FADC}" type="presParOf" srcId="{01135A9E-B701-CA47-B76A-B6134B02162B}" destId="{D6380921-71DA-D447-AA01-4C2C4994BB53}" srcOrd="0" destOrd="0" presId="urn:microsoft.com/office/officeart/2008/layout/VerticalCurvedList"/>
    <dgm:cxn modelId="{194BCF2E-64CE-E644-9377-E91701D2C481}" type="presParOf" srcId="{D6380921-71DA-D447-AA01-4C2C4994BB53}" destId="{D4DB7915-FBA9-CA40-8285-2FE542DAADE8}" srcOrd="0" destOrd="0" presId="urn:microsoft.com/office/officeart/2008/layout/VerticalCurvedList"/>
    <dgm:cxn modelId="{BBD96A5A-5130-C242-BECC-76674A6E7255}" type="presParOf" srcId="{D6380921-71DA-D447-AA01-4C2C4994BB53}" destId="{A92F7E5E-0D84-9D4E-8852-78FABD87E9EF}" srcOrd="1" destOrd="0" presId="urn:microsoft.com/office/officeart/2008/layout/VerticalCurvedList"/>
    <dgm:cxn modelId="{24027EDD-7483-AC42-9782-6637DDEBD736}" type="presParOf" srcId="{D6380921-71DA-D447-AA01-4C2C4994BB53}" destId="{1438EA86-FB6E-DD4A-9CA8-3AC5255CD625}" srcOrd="2" destOrd="0" presId="urn:microsoft.com/office/officeart/2008/layout/VerticalCurvedList"/>
    <dgm:cxn modelId="{F3944533-0B7A-F84F-9334-1201A6E9E1D2}" type="presParOf" srcId="{D6380921-71DA-D447-AA01-4C2C4994BB53}" destId="{8F0514BD-8204-A440-BED5-3C1C41872397}" srcOrd="3" destOrd="0" presId="urn:microsoft.com/office/officeart/2008/layout/VerticalCurvedList"/>
    <dgm:cxn modelId="{3A496A93-CEC5-439B-8608-FC892FCE3DD8}" type="presParOf" srcId="{01135A9E-B701-CA47-B76A-B6134B02162B}" destId="{907472F0-B16D-49FA-9A79-11CA961C2B0B}" srcOrd="1" destOrd="0" presId="urn:microsoft.com/office/officeart/2008/layout/VerticalCurvedList"/>
    <dgm:cxn modelId="{7A42E204-2CDA-4DB5-97E3-4B41667D2850}" type="presParOf" srcId="{01135A9E-B701-CA47-B76A-B6134B02162B}" destId="{3E25120C-F57A-4A6B-83EF-5D2EDCA128D7}" srcOrd="2" destOrd="0" presId="urn:microsoft.com/office/officeart/2008/layout/VerticalCurvedList"/>
    <dgm:cxn modelId="{8B89A20A-C924-47AD-A697-04A8DE3ED4C3}" type="presParOf" srcId="{3E25120C-F57A-4A6B-83EF-5D2EDCA128D7}" destId="{92FA6D85-AD5B-4307-A8D0-AAAB1AB81660}" srcOrd="0" destOrd="0" presId="urn:microsoft.com/office/officeart/2008/layout/VerticalCurvedList"/>
    <dgm:cxn modelId="{2C27251D-DBD0-4D1E-9651-08E4601A81B3}" type="presParOf" srcId="{01135A9E-B701-CA47-B76A-B6134B02162B}" destId="{3716B0CB-10DD-467F-AFC2-2F8B41859EA5}" srcOrd="3" destOrd="0" presId="urn:microsoft.com/office/officeart/2008/layout/VerticalCurvedList"/>
    <dgm:cxn modelId="{25097EC7-7B38-4739-8CDC-58E82FF9E0B3}" type="presParOf" srcId="{01135A9E-B701-CA47-B76A-B6134B02162B}" destId="{4C0523FF-7720-4F83-9A84-C8B81A4C1524}" srcOrd="4" destOrd="0" presId="urn:microsoft.com/office/officeart/2008/layout/VerticalCurvedList"/>
    <dgm:cxn modelId="{482FDADF-7D19-4303-98AB-808CD8549495}" type="presParOf" srcId="{4C0523FF-7720-4F83-9A84-C8B81A4C1524}" destId="{2CC9AD94-7C24-4FBB-BD50-103B16044B4A}" srcOrd="0" destOrd="0" presId="urn:microsoft.com/office/officeart/2008/layout/VerticalCurvedList"/>
    <dgm:cxn modelId="{CF23106F-A3F8-41D4-A19B-19AF8B13D0CB}" type="presParOf" srcId="{01135A9E-B701-CA47-B76A-B6134B02162B}" destId="{6B244FFB-A014-476F-B730-AE6C87287BDB}" srcOrd="5" destOrd="0" presId="urn:microsoft.com/office/officeart/2008/layout/VerticalCurvedList"/>
    <dgm:cxn modelId="{2D5C8173-A48D-4083-B2A8-9338C1A3AFC9}" type="presParOf" srcId="{01135A9E-B701-CA47-B76A-B6134B02162B}" destId="{4C252D34-D99B-428D-8C65-729995D1F677}" srcOrd="6" destOrd="0" presId="urn:microsoft.com/office/officeart/2008/layout/VerticalCurvedList"/>
    <dgm:cxn modelId="{CB8F9393-B2A1-4726-A855-1C5AB9081095}" type="presParOf" srcId="{4C252D34-D99B-428D-8C65-729995D1F677}" destId="{0A8FFE27-113A-4300-B1D4-6A39F79E3A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CD50AC-8615-604F-A85C-BD0E06E4BEB9}"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GB"/>
        </a:p>
      </dgm:t>
    </dgm:pt>
    <dgm:pt modelId="{9034FB3A-7357-4DB9-BFA7-605933C2CFC5}">
      <dgm:prSet custT="1"/>
      <dgm:spPr/>
      <dgm:t>
        <a:bodyPr/>
        <a:lstStyle/>
        <a:p>
          <a:r>
            <a:rPr lang="en-US" sz="2000" dirty="0">
              <a:latin typeface="Arial" panose="020B0604020202020204" pitchFamily="34" charset="0"/>
              <a:cs typeface="Arial" panose="020B0604020202020204" pitchFamily="34" charset="0"/>
            </a:rPr>
            <a:t>Development</a:t>
          </a:r>
          <a:r>
            <a:rPr lang="en-US" sz="25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historical skills across Years 7–10</a:t>
          </a:r>
          <a:endParaRPr lang="en-AU" sz="2500" dirty="0">
            <a:latin typeface="Arial" panose="020B0604020202020204" pitchFamily="34" charset="0"/>
            <a:cs typeface="Arial" panose="020B0604020202020204" pitchFamily="34" charset="0"/>
          </a:endParaRPr>
        </a:p>
      </dgm:t>
    </dgm:pt>
    <dgm:pt modelId="{7E8AA810-D36A-4989-9009-935F2AFD3DC2}" type="parTrans" cxnId="{0DE91DA2-E68B-452A-9FBC-5437216949FF}">
      <dgm:prSet/>
      <dgm:spPr/>
      <dgm:t>
        <a:bodyPr/>
        <a:lstStyle/>
        <a:p>
          <a:endParaRPr lang="en-AU"/>
        </a:p>
      </dgm:t>
    </dgm:pt>
    <dgm:pt modelId="{1504E948-5B1B-491D-8E87-39D54538265D}" type="sibTrans" cxnId="{0DE91DA2-E68B-452A-9FBC-5437216949FF}">
      <dgm:prSet/>
      <dgm:spPr/>
      <dgm:t>
        <a:bodyPr/>
        <a:lstStyle/>
        <a:p>
          <a:endParaRPr lang="en-AU"/>
        </a:p>
      </dgm:t>
    </dgm:pt>
    <dgm:pt modelId="{9CF1D082-5679-4255-AAF2-3089336B91D6}">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sz="2000" dirty="0">
              <a:latin typeface="Arial" panose="020B0604020202020204" pitchFamily="34" charset="0"/>
              <a:cs typeface="Arial" panose="020B0604020202020204" pitchFamily="34" charset="0"/>
            </a:rPr>
            <a:t>New subject matter in the Knowledge and understanding strand</a:t>
          </a:r>
          <a:endParaRPr lang="en-AU" sz="2000" dirty="0">
            <a:latin typeface="Arial" panose="020B0604020202020204" pitchFamily="34" charset="0"/>
            <a:cs typeface="Arial" panose="020B0604020202020204" pitchFamily="34" charset="0"/>
          </a:endParaRPr>
        </a:p>
      </dgm:t>
    </dgm:pt>
    <dgm:pt modelId="{9059C595-37E9-4DD8-A45D-4ADAA03F0C59}" type="sibTrans" cxnId="{2DD4C13F-E8E1-41A1-A8CC-1074B21E5AF1}">
      <dgm:prSet/>
      <dgm:spPr/>
      <dgm:t>
        <a:bodyPr/>
        <a:lstStyle/>
        <a:p>
          <a:endParaRPr lang="en-AU"/>
        </a:p>
      </dgm:t>
    </dgm:pt>
    <dgm:pt modelId="{F4136D04-C203-4844-AF9D-103454AE32DA}" type="parTrans" cxnId="{2DD4C13F-E8E1-41A1-A8CC-1074B21E5AF1}">
      <dgm:prSet/>
      <dgm:spPr/>
      <dgm:t>
        <a:bodyPr/>
        <a:lstStyle/>
        <a:p>
          <a:endParaRPr lang="en-AU"/>
        </a:p>
      </dgm:t>
    </dgm:pt>
    <dgm:pt modelId="{A4EF5013-8A76-4BCB-A342-667BAB5BC238}">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sz="2000" dirty="0">
              <a:latin typeface="Arial" panose="020B0604020202020204" pitchFamily="34" charset="0"/>
              <a:cs typeface="Arial" panose="020B0604020202020204" pitchFamily="34" charset="0"/>
            </a:rPr>
            <a:t>Planning focused and manageable units of work for middle years learners</a:t>
          </a:r>
          <a:endParaRPr lang="en-AU" sz="2000" dirty="0">
            <a:latin typeface="Arial" panose="020B0604020202020204" pitchFamily="34" charset="0"/>
            <a:cs typeface="Arial" panose="020B0604020202020204" pitchFamily="34" charset="0"/>
          </a:endParaRPr>
        </a:p>
      </dgm:t>
    </dgm:pt>
    <dgm:pt modelId="{049160AE-F537-4676-8CE3-57E0A5E5D1EF}" type="parTrans" cxnId="{93D76CF4-3E31-4882-A04D-12324B660079}">
      <dgm:prSet/>
      <dgm:spPr/>
      <dgm:t>
        <a:bodyPr/>
        <a:lstStyle/>
        <a:p>
          <a:endParaRPr lang="en-AU"/>
        </a:p>
      </dgm:t>
    </dgm:pt>
    <dgm:pt modelId="{E109931F-ED4E-433B-8CE5-5D88EAB8D387}" type="sibTrans" cxnId="{93D76CF4-3E31-4882-A04D-12324B660079}">
      <dgm:prSet/>
      <dgm:spPr/>
      <dgm:t>
        <a:bodyPr/>
        <a:lstStyle/>
        <a:p>
          <a:endParaRPr lang="en-AU"/>
        </a:p>
      </dgm:t>
    </dgm:pt>
    <dgm:pt modelId="{11DB426A-63E6-F74F-B2F1-D2B0E39D443A}" type="pres">
      <dgm:prSet presAssocID="{6FCD50AC-8615-604F-A85C-BD0E06E4BEB9}" presName="Name0" presStyleCnt="0">
        <dgm:presLayoutVars>
          <dgm:chMax val="7"/>
          <dgm:chPref val="7"/>
          <dgm:dir/>
        </dgm:presLayoutVars>
      </dgm:prSet>
      <dgm:spPr/>
    </dgm:pt>
    <dgm:pt modelId="{01135A9E-B701-CA47-B76A-B6134B02162B}" type="pres">
      <dgm:prSet presAssocID="{6FCD50AC-8615-604F-A85C-BD0E06E4BEB9}" presName="Name1" presStyleCnt="0"/>
      <dgm:spPr/>
    </dgm:pt>
    <dgm:pt modelId="{D6380921-71DA-D447-AA01-4C2C4994BB53}" type="pres">
      <dgm:prSet presAssocID="{6FCD50AC-8615-604F-A85C-BD0E06E4BEB9}" presName="cycle" presStyleCnt="0"/>
      <dgm:spPr/>
    </dgm:pt>
    <dgm:pt modelId="{D4DB7915-FBA9-CA40-8285-2FE542DAADE8}" type="pres">
      <dgm:prSet presAssocID="{6FCD50AC-8615-604F-A85C-BD0E06E4BEB9}" presName="srcNode" presStyleLbl="node1" presStyleIdx="0" presStyleCnt="3"/>
      <dgm:spPr/>
    </dgm:pt>
    <dgm:pt modelId="{A92F7E5E-0D84-9D4E-8852-78FABD87E9EF}" type="pres">
      <dgm:prSet presAssocID="{6FCD50AC-8615-604F-A85C-BD0E06E4BEB9}" presName="conn" presStyleLbl="parChTrans1D2" presStyleIdx="0" presStyleCnt="1"/>
      <dgm:spPr/>
    </dgm:pt>
    <dgm:pt modelId="{1438EA86-FB6E-DD4A-9CA8-3AC5255CD625}" type="pres">
      <dgm:prSet presAssocID="{6FCD50AC-8615-604F-A85C-BD0E06E4BEB9}" presName="extraNode" presStyleLbl="node1" presStyleIdx="0" presStyleCnt="3"/>
      <dgm:spPr/>
    </dgm:pt>
    <dgm:pt modelId="{8F0514BD-8204-A440-BED5-3C1C41872397}" type="pres">
      <dgm:prSet presAssocID="{6FCD50AC-8615-604F-A85C-BD0E06E4BEB9}" presName="dstNode" presStyleLbl="node1" presStyleIdx="0" presStyleCnt="3"/>
      <dgm:spPr/>
    </dgm:pt>
    <dgm:pt modelId="{907472F0-B16D-49FA-9A79-11CA961C2B0B}" type="pres">
      <dgm:prSet presAssocID="{A4EF5013-8A76-4BCB-A342-667BAB5BC238}" presName="text_1" presStyleLbl="node1" presStyleIdx="0" presStyleCnt="3">
        <dgm:presLayoutVars>
          <dgm:bulletEnabled val="1"/>
        </dgm:presLayoutVars>
      </dgm:prSet>
      <dgm:spPr/>
    </dgm:pt>
    <dgm:pt modelId="{3E25120C-F57A-4A6B-83EF-5D2EDCA128D7}" type="pres">
      <dgm:prSet presAssocID="{A4EF5013-8A76-4BCB-A342-667BAB5BC238}" presName="accent_1" presStyleCnt="0"/>
      <dgm:spPr/>
    </dgm:pt>
    <dgm:pt modelId="{92FA6D85-AD5B-4307-A8D0-AAAB1AB81660}" type="pres">
      <dgm:prSet presAssocID="{A4EF5013-8A76-4BCB-A342-667BAB5BC238}" presName="accentRepeatNode" presStyleLbl="solidFgAcc1" presStyleIdx="0" presStyleCnt="3"/>
      <dgm:spPr/>
    </dgm:pt>
    <dgm:pt modelId="{3716B0CB-10DD-467F-AFC2-2F8B41859EA5}" type="pres">
      <dgm:prSet presAssocID="{9CF1D082-5679-4255-AAF2-3089336B91D6}" presName="text_2" presStyleLbl="node1" presStyleIdx="1" presStyleCnt="3">
        <dgm:presLayoutVars>
          <dgm:bulletEnabled val="1"/>
        </dgm:presLayoutVars>
      </dgm:prSet>
      <dgm:spPr/>
    </dgm:pt>
    <dgm:pt modelId="{4C0523FF-7720-4F83-9A84-C8B81A4C1524}" type="pres">
      <dgm:prSet presAssocID="{9CF1D082-5679-4255-AAF2-3089336B91D6}" presName="accent_2" presStyleCnt="0"/>
      <dgm:spPr/>
    </dgm:pt>
    <dgm:pt modelId="{2CC9AD94-7C24-4FBB-BD50-103B16044B4A}" type="pres">
      <dgm:prSet presAssocID="{9CF1D082-5679-4255-AAF2-3089336B91D6}" presName="accentRepeatNode" presStyleLbl="solidFgAcc1" presStyleIdx="1" presStyleCnt="3"/>
      <dgm:spPr/>
    </dgm:pt>
    <dgm:pt modelId="{6B244FFB-A014-476F-B730-AE6C87287BDB}" type="pres">
      <dgm:prSet presAssocID="{9034FB3A-7357-4DB9-BFA7-605933C2CFC5}" presName="text_3" presStyleLbl="node1" presStyleIdx="2" presStyleCnt="3">
        <dgm:presLayoutVars>
          <dgm:bulletEnabled val="1"/>
        </dgm:presLayoutVars>
      </dgm:prSet>
      <dgm:spPr/>
    </dgm:pt>
    <dgm:pt modelId="{4C252D34-D99B-428D-8C65-729995D1F677}" type="pres">
      <dgm:prSet presAssocID="{9034FB3A-7357-4DB9-BFA7-605933C2CFC5}" presName="accent_3" presStyleCnt="0"/>
      <dgm:spPr/>
    </dgm:pt>
    <dgm:pt modelId="{0A8FFE27-113A-4300-B1D4-6A39F79E3A7C}" type="pres">
      <dgm:prSet presAssocID="{9034FB3A-7357-4DB9-BFA7-605933C2CFC5}" presName="accentRepeatNode" presStyleLbl="solidFgAcc1" presStyleIdx="2" presStyleCnt="3"/>
      <dgm:spPr/>
    </dgm:pt>
  </dgm:ptLst>
  <dgm:cxnLst>
    <dgm:cxn modelId="{C76BC239-262B-49F5-952B-AF7B6CE92F98}" type="presOf" srcId="{E109931F-ED4E-433B-8CE5-5D88EAB8D387}" destId="{A92F7E5E-0D84-9D4E-8852-78FABD87E9EF}" srcOrd="0" destOrd="0" presId="urn:microsoft.com/office/officeart/2008/layout/VerticalCurvedList"/>
    <dgm:cxn modelId="{2DD4C13F-E8E1-41A1-A8CC-1074B21E5AF1}" srcId="{6FCD50AC-8615-604F-A85C-BD0E06E4BEB9}" destId="{9CF1D082-5679-4255-AAF2-3089336B91D6}" srcOrd="1" destOrd="0" parTransId="{F4136D04-C203-4844-AF9D-103454AE32DA}" sibTransId="{9059C595-37E9-4DD8-A45D-4ADAA03F0C59}"/>
    <dgm:cxn modelId="{CA91D243-C49F-4723-A035-0A756A228744}" type="presOf" srcId="{9034FB3A-7357-4DB9-BFA7-605933C2CFC5}" destId="{6B244FFB-A014-476F-B730-AE6C87287BDB}" srcOrd="0" destOrd="0" presId="urn:microsoft.com/office/officeart/2008/layout/VerticalCurvedList"/>
    <dgm:cxn modelId="{C4048244-C7CF-4DE7-A760-26EB94DAEC77}" type="presOf" srcId="{A4EF5013-8A76-4BCB-A342-667BAB5BC238}" destId="{907472F0-B16D-49FA-9A79-11CA961C2B0B}" srcOrd="0" destOrd="0" presId="urn:microsoft.com/office/officeart/2008/layout/VerticalCurvedList"/>
    <dgm:cxn modelId="{46765545-F9D7-4189-BDD9-DC74E06B9B01}" type="presOf" srcId="{9CF1D082-5679-4255-AAF2-3089336B91D6}" destId="{3716B0CB-10DD-467F-AFC2-2F8B41859EA5}" srcOrd="0" destOrd="0" presId="urn:microsoft.com/office/officeart/2008/layout/VerticalCurvedList"/>
    <dgm:cxn modelId="{CD702C85-0E86-CA4A-B33A-121CD052B9A0}" type="presOf" srcId="{6FCD50AC-8615-604F-A85C-BD0E06E4BEB9}" destId="{11DB426A-63E6-F74F-B2F1-D2B0E39D443A}" srcOrd="0" destOrd="0" presId="urn:microsoft.com/office/officeart/2008/layout/VerticalCurvedList"/>
    <dgm:cxn modelId="{0DE91DA2-E68B-452A-9FBC-5437216949FF}" srcId="{6FCD50AC-8615-604F-A85C-BD0E06E4BEB9}" destId="{9034FB3A-7357-4DB9-BFA7-605933C2CFC5}" srcOrd="2" destOrd="0" parTransId="{7E8AA810-D36A-4989-9009-935F2AFD3DC2}" sibTransId="{1504E948-5B1B-491D-8E87-39D54538265D}"/>
    <dgm:cxn modelId="{93D76CF4-3E31-4882-A04D-12324B660079}" srcId="{6FCD50AC-8615-604F-A85C-BD0E06E4BEB9}" destId="{A4EF5013-8A76-4BCB-A342-667BAB5BC238}" srcOrd="0" destOrd="0" parTransId="{049160AE-F537-4676-8CE3-57E0A5E5D1EF}" sibTransId="{E109931F-ED4E-433B-8CE5-5D88EAB8D387}"/>
    <dgm:cxn modelId="{CF7D715B-2B54-F54E-B9A6-09DE63DE23F7}" type="presParOf" srcId="{11DB426A-63E6-F74F-B2F1-D2B0E39D443A}" destId="{01135A9E-B701-CA47-B76A-B6134B02162B}" srcOrd="0" destOrd="0" presId="urn:microsoft.com/office/officeart/2008/layout/VerticalCurvedList"/>
    <dgm:cxn modelId="{C9C62A81-6A95-E64D-B35F-DB388509FADC}" type="presParOf" srcId="{01135A9E-B701-CA47-B76A-B6134B02162B}" destId="{D6380921-71DA-D447-AA01-4C2C4994BB53}" srcOrd="0" destOrd="0" presId="urn:microsoft.com/office/officeart/2008/layout/VerticalCurvedList"/>
    <dgm:cxn modelId="{194BCF2E-64CE-E644-9377-E91701D2C481}" type="presParOf" srcId="{D6380921-71DA-D447-AA01-4C2C4994BB53}" destId="{D4DB7915-FBA9-CA40-8285-2FE542DAADE8}" srcOrd="0" destOrd="0" presId="urn:microsoft.com/office/officeart/2008/layout/VerticalCurvedList"/>
    <dgm:cxn modelId="{BBD96A5A-5130-C242-BECC-76674A6E7255}" type="presParOf" srcId="{D6380921-71DA-D447-AA01-4C2C4994BB53}" destId="{A92F7E5E-0D84-9D4E-8852-78FABD87E9EF}" srcOrd="1" destOrd="0" presId="urn:microsoft.com/office/officeart/2008/layout/VerticalCurvedList"/>
    <dgm:cxn modelId="{24027EDD-7483-AC42-9782-6637DDEBD736}" type="presParOf" srcId="{D6380921-71DA-D447-AA01-4C2C4994BB53}" destId="{1438EA86-FB6E-DD4A-9CA8-3AC5255CD625}" srcOrd="2" destOrd="0" presId="urn:microsoft.com/office/officeart/2008/layout/VerticalCurvedList"/>
    <dgm:cxn modelId="{F3944533-0B7A-F84F-9334-1201A6E9E1D2}" type="presParOf" srcId="{D6380921-71DA-D447-AA01-4C2C4994BB53}" destId="{8F0514BD-8204-A440-BED5-3C1C41872397}" srcOrd="3" destOrd="0" presId="urn:microsoft.com/office/officeart/2008/layout/VerticalCurvedList"/>
    <dgm:cxn modelId="{3A496A93-CEC5-439B-8608-FC892FCE3DD8}" type="presParOf" srcId="{01135A9E-B701-CA47-B76A-B6134B02162B}" destId="{907472F0-B16D-49FA-9A79-11CA961C2B0B}" srcOrd="1" destOrd="0" presId="urn:microsoft.com/office/officeart/2008/layout/VerticalCurvedList"/>
    <dgm:cxn modelId="{7A42E204-2CDA-4DB5-97E3-4B41667D2850}" type="presParOf" srcId="{01135A9E-B701-CA47-B76A-B6134B02162B}" destId="{3E25120C-F57A-4A6B-83EF-5D2EDCA128D7}" srcOrd="2" destOrd="0" presId="urn:microsoft.com/office/officeart/2008/layout/VerticalCurvedList"/>
    <dgm:cxn modelId="{8B89A20A-C924-47AD-A697-04A8DE3ED4C3}" type="presParOf" srcId="{3E25120C-F57A-4A6B-83EF-5D2EDCA128D7}" destId="{92FA6D85-AD5B-4307-A8D0-AAAB1AB81660}" srcOrd="0" destOrd="0" presId="urn:microsoft.com/office/officeart/2008/layout/VerticalCurvedList"/>
    <dgm:cxn modelId="{2C27251D-DBD0-4D1E-9651-08E4601A81B3}" type="presParOf" srcId="{01135A9E-B701-CA47-B76A-B6134B02162B}" destId="{3716B0CB-10DD-467F-AFC2-2F8B41859EA5}" srcOrd="3" destOrd="0" presId="urn:microsoft.com/office/officeart/2008/layout/VerticalCurvedList"/>
    <dgm:cxn modelId="{25097EC7-7B38-4739-8CDC-58E82FF9E0B3}" type="presParOf" srcId="{01135A9E-B701-CA47-B76A-B6134B02162B}" destId="{4C0523FF-7720-4F83-9A84-C8B81A4C1524}" srcOrd="4" destOrd="0" presId="urn:microsoft.com/office/officeart/2008/layout/VerticalCurvedList"/>
    <dgm:cxn modelId="{482FDADF-7D19-4303-98AB-808CD8549495}" type="presParOf" srcId="{4C0523FF-7720-4F83-9A84-C8B81A4C1524}" destId="{2CC9AD94-7C24-4FBB-BD50-103B16044B4A}" srcOrd="0" destOrd="0" presId="urn:microsoft.com/office/officeart/2008/layout/VerticalCurvedList"/>
    <dgm:cxn modelId="{CF23106F-A3F8-41D4-A19B-19AF8B13D0CB}" type="presParOf" srcId="{01135A9E-B701-CA47-B76A-B6134B02162B}" destId="{6B244FFB-A014-476F-B730-AE6C87287BDB}" srcOrd="5" destOrd="0" presId="urn:microsoft.com/office/officeart/2008/layout/VerticalCurvedList"/>
    <dgm:cxn modelId="{2D5C8173-A48D-4083-B2A8-9338C1A3AFC9}" type="presParOf" srcId="{01135A9E-B701-CA47-B76A-B6134B02162B}" destId="{4C252D34-D99B-428D-8C65-729995D1F677}" srcOrd="6" destOrd="0" presId="urn:microsoft.com/office/officeart/2008/layout/VerticalCurvedList"/>
    <dgm:cxn modelId="{CB8F9393-B2A1-4726-A855-1C5AB9081095}" type="presParOf" srcId="{4C252D34-D99B-428D-8C65-729995D1F677}" destId="{0A8FFE27-113A-4300-B1D4-6A39F79E3A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7E5E-0D84-9D4E-8852-78FABD87E9EF}">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472F0-B16D-49FA-9A79-11CA961C2B0B}">
      <dsp:nvSpPr>
        <dsp:cNvPr id="0" name=""/>
        <dsp:cNvSpPr/>
      </dsp:nvSpPr>
      <dsp:spPr>
        <a:xfrm>
          <a:off x="516331" y="370840"/>
          <a:ext cx="7930398" cy="7416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Planning focused and manageable units of work for middle years learners</a:t>
          </a:r>
          <a:endParaRPr lang="en-AU" sz="2000" kern="1200" dirty="0">
            <a:latin typeface="Arial" panose="020B0604020202020204" pitchFamily="34" charset="0"/>
            <a:cs typeface="Arial" panose="020B0604020202020204" pitchFamily="34" charset="0"/>
          </a:endParaRPr>
        </a:p>
      </dsp:txBody>
      <dsp:txXfrm>
        <a:off x="516331" y="370840"/>
        <a:ext cx="7930398" cy="741680"/>
      </dsp:txXfrm>
    </dsp:sp>
    <dsp:sp modelId="{92FA6D85-AD5B-4307-A8D0-AAAB1AB81660}">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16B0CB-10DD-467F-AFC2-2F8B41859EA5}">
      <dsp:nvSpPr>
        <dsp:cNvPr id="0" name=""/>
        <dsp:cNvSpPr/>
      </dsp:nvSpPr>
      <dsp:spPr>
        <a:xfrm>
          <a:off x="785932" y="1483359"/>
          <a:ext cx="7660797" cy="74168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New subject matter in the Knowledge and understanding strand</a:t>
          </a:r>
          <a:endParaRPr lang="en-AU" sz="2000" kern="1200" dirty="0">
            <a:latin typeface="Arial" panose="020B0604020202020204" pitchFamily="34" charset="0"/>
            <a:cs typeface="Arial" panose="020B0604020202020204" pitchFamily="34" charset="0"/>
          </a:endParaRPr>
        </a:p>
      </dsp:txBody>
      <dsp:txXfrm>
        <a:off x="785932" y="1483359"/>
        <a:ext cx="7660797" cy="741680"/>
      </dsp:txXfrm>
    </dsp:sp>
    <dsp:sp modelId="{2CC9AD94-7C24-4FBB-BD50-103B16044B4A}">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44FFB-A014-476F-B730-AE6C87287BDB}">
      <dsp:nvSpPr>
        <dsp:cNvPr id="0" name=""/>
        <dsp:cNvSpPr/>
      </dsp:nvSpPr>
      <dsp:spPr>
        <a:xfrm>
          <a:off x="516331" y="2595880"/>
          <a:ext cx="7930398" cy="74168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Development</a:t>
          </a:r>
          <a:r>
            <a:rPr lang="en-US" sz="2500" kern="1200" dirty="0">
              <a:latin typeface="Arial" panose="020B0604020202020204" pitchFamily="34" charset="0"/>
              <a:cs typeface="Arial" panose="020B0604020202020204" pitchFamily="34" charset="0"/>
            </a:rPr>
            <a:t> </a:t>
          </a:r>
          <a:r>
            <a:rPr lang="en-US" sz="2000" kern="1200" dirty="0">
              <a:latin typeface="Arial" panose="020B0604020202020204" pitchFamily="34" charset="0"/>
              <a:cs typeface="Arial" panose="020B0604020202020204" pitchFamily="34" charset="0"/>
            </a:rPr>
            <a:t>of historical skills across Years 7–10</a:t>
          </a:r>
          <a:endParaRPr lang="en-AU" sz="2500" kern="1200" dirty="0">
            <a:latin typeface="Arial" panose="020B0604020202020204" pitchFamily="34" charset="0"/>
            <a:cs typeface="Arial" panose="020B0604020202020204" pitchFamily="34" charset="0"/>
          </a:endParaRPr>
        </a:p>
      </dsp:txBody>
      <dsp:txXfrm>
        <a:off x="516331" y="2595880"/>
        <a:ext cx="7930398" cy="741680"/>
      </dsp:txXfrm>
    </dsp:sp>
    <dsp:sp modelId="{0A8FFE27-113A-4300-B1D4-6A39F79E3A7C}">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CF32E-619A-4859-A609-11C9879AB308}">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E27620-C04B-427B-B0CF-9A1CA84830D2}">
      <dsp:nvSpPr>
        <dsp:cNvPr id="0" name=""/>
        <dsp:cNvSpPr/>
      </dsp:nvSpPr>
      <dsp:spPr>
        <a:xfrm>
          <a:off x="2730500" y="2951479"/>
          <a:ext cx="635000" cy="406400"/>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7F131F-DD20-48DD-AEE3-C6A771CC9A64}">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t>Focused and manageable</a:t>
          </a:r>
        </a:p>
      </dsp:txBody>
      <dsp:txXfrm>
        <a:off x="1524000" y="3276600"/>
        <a:ext cx="3048000" cy="762000"/>
      </dsp:txXfrm>
    </dsp:sp>
    <dsp:sp modelId="{A2066DC3-9B55-4004-A039-125CE0F8DD6A}">
      <dsp:nvSpPr>
        <dsp:cNvPr id="0" name=""/>
        <dsp:cNvSpPr/>
      </dsp:nvSpPr>
      <dsp:spPr>
        <a:xfrm>
          <a:off x="2595880" y="1390904"/>
          <a:ext cx="1143000" cy="11430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a:t>Engagement</a:t>
          </a:r>
        </a:p>
      </dsp:txBody>
      <dsp:txXfrm>
        <a:off x="2763268" y="1558292"/>
        <a:ext cx="808224" cy="808224"/>
      </dsp:txXfrm>
    </dsp:sp>
    <dsp:sp modelId="{89C38BD0-D5F5-4A03-B940-D8E0FDC3C846}">
      <dsp:nvSpPr>
        <dsp:cNvPr id="0" name=""/>
        <dsp:cNvSpPr/>
      </dsp:nvSpPr>
      <dsp:spPr>
        <a:xfrm>
          <a:off x="1778000" y="533399"/>
          <a:ext cx="1143000" cy="11430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a:t>Subject matter</a:t>
          </a:r>
        </a:p>
      </dsp:txBody>
      <dsp:txXfrm>
        <a:off x="1945388" y="700787"/>
        <a:ext cx="808224" cy="808224"/>
      </dsp:txXfrm>
    </dsp:sp>
    <dsp:sp modelId="{B6915985-42AB-481E-891A-890401A13F8C}">
      <dsp:nvSpPr>
        <dsp:cNvPr id="0" name=""/>
        <dsp:cNvSpPr/>
      </dsp:nvSpPr>
      <dsp:spPr>
        <a:xfrm>
          <a:off x="2946400" y="257047"/>
          <a:ext cx="1143000" cy="11430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AU" sz="1000" kern="1200"/>
            <a:t>Skills  development</a:t>
          </a:r>
        </a:p>
      </dsp:txBody>
      <dsp:txXfrm>
        <a:off x="3113788" y="424435"/>
        <a:ext cx="808224" cy="808224"/>
      </dsp:txXfrm>
    </dsp:sp>
    <dsp:sp modelId="{46B179A4-91FA-47D5-BFD5-63FD755F89DB}">
      <dsp:nvSpPr>
        <dsp:cNvPr id="0" name=""/>
        <dsp:cNvSpPr/>
      </dsp:nvSpPr>
      <dsp:spPr>
        <a:xfrm>
          <a:off x="1270000" y="15784"/>
          <a:ext cx="3556000" cy="284480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7E5E-0D84-9D4E-8852-78FABD87E9EF}">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472F0-B16D-49FA-9A79-11CA961C2B0B}">
      <dsp:nvSpPr>
        <dsp:cNvPr id="0" name=""/>
        <dsp:cNvSpPr/>
      </dsp:nvSpPr>
      <dsp:spPr>
        <a:xfrm>
          <a:off x="516331" y="370840"/>
          <a:ext cx="7930398" cy="74168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Planning focused and manageable units of work for middle years learners</a:t>
          </a:r>
          <a:endParaRPr lang="en-AU" sz="2000" kern="1200" dirty="0">
            <a:latin typeface="Arial" panose="020B0604020202020204" pitchFamily="34" charset="0"/>
            <a:cs typeface="Arial" panose="020B0604020202020204" pitchFamily="34" charset="0"/>
          </a:endParaRPr>
        </a:p>
      </dsp:txBody>
      <dsp:txXfrm>
        <a:off x="516331" y="370840"/>
        <a:ext cx="7930398" cy="741680"/>
      </dsp:txXfrm>
    </dsp:sp>
    <dsp:sp modelId="{92FA6D85-AD5B-4307-A8D0-AAAB1AB81660}">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16B0CB-10DD-467F-AFC2-2F8B41859EA5}">
      <dsp:nvSpPr>
        <dsp:cNvPr id="0" name=""/>
        <dsp:cNvSpPr/>
      </dsp:nvSpPr>
      <dsp:spPr>
        <a:xfrm>
          <a:off x="785932" y="1483359"/>
          <a:ext cx="7660797" cy="7416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New subject matter in the Knowledge and understanding strand</a:t>
          </a:r>
          <a:endParaRPr lang="en-AU" sz="2000" kern="1200" dirty="0">
            <a:latin typeface="Arial" panose="020B0604020202020204" pitchFamily="34" charset="0"/>
            <a:cs typeface="Arial" panose="020B0604020202020204" pitchFamily="34" charset="0"/>
          </a:endParaRPr>
        </a:p>
      </dsp:txBody>
      <dsp:txXfrm>
        <a:off x="785932" y="1483359"/>
        <a:ext cx="7660797" cy="741680"/>
      </dsp:txXfrm>
    </dsp:sp>
    <dsp:sp modelId="{2CC9AD94-7C24-4FBB-BD50-103B16044B4A}">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44FFB-A014-476F-B730-AE6C87287BDB}">
      <dsp:nvSpPr>
        <dsp:cNvPr id="0" name=""/>
        <dsp:cNvSpPr/>
      </dsp:nvSpPr>
      <dsp:spPr>
        <a:xfrm>
          <a:off x="516331" y="2595880"/>
          <a:ext cx="7930398" cy="74168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Development</a:t>
          </a:r>
          <a:r>
            <a:rPr lang="en-US" sz="2500" kern="1200" dirty="0">
              <a:latin typeface="Arial" panose="020B0604020202020204" pitchFamily="34" charset="0"/>
              <a:cs typeface="Arial" panose="020B0604020202020204" pitchFamily="34" charset="0"/>
            </a:rPr>
            <a:t> </a:t>
          </a:r>
          <a:r>
            <a:rPr lang="en-US" sz="2000" kern="1200" dirty="0">
              <a:latin typeface="Arial" panose="020B0604020202020204" pitchFamily="34" charset="0"/>
              <a:cs typeface="Arial" panose="020B0604020202020204" pitchFamily="34" charset="0"/>
            </a:rPr>
            <a:t>of historical skills across Years 7–10</a:t>
          </a:r>
          <a:endParaRPr lang="en-AU" sz="2500" kern="1200" dirty="0">
            <a:latin typeface="Arial" panose="020B0604020202020204" pitchFamily="34" charset="0"/>
            <a:cs typeface="Arial" panose="020B0604020202020204" pitchFamily="34" charset="0"/>
          </a:endParaRPr>
        </a:p>
      </dsp:txBody>
      <dsp:txXfrm>
        <a:off x="516331" y="2595880"/>
        <a:ext cx="7930398" cy="741680"/>
      </dsp:txXfrm>
    </dsp:sp>
    <dsp:sp modelId="{0A8FFE27-113A-4300-B1D4-6A39F79E3A7C}">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7E5E-0D84-9D4E-8852-78FABD87E9EF}">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472F0-B16D-49FA-9A79-11CA961C2B0B}">
      <dsp:nvSpPr>
        <dsp:cNvPr id="0" name=""/>
        <dsp:cNvSpPr/>
      </dsp:nvSpPr>
      <dsp:spPr>
        <a:xfrm>
          <a:off x="516331" y="370840"/>
          <a:ext cx="7930398" cy="74168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Planning focused and manageable units of work for middle years learners</a:t>
          </a:r>
          <a:endParaRPr lang="en-AU" sz="2000" kern="1200" dirty="0">
            <a:latin typeface="Arial" panose="020B0604020202020204" pitchFamily="34" charset="0"/>
            <a:cs typeface="Arial" panose="020B0604020202020204" pitchFamily="34" charset="0"/>
          </a:endParaRPr>
        </a:p>
      </dsp:txBody>
      <dsp:txXfrm>
        <a:off x="516331" y="370840"/>
        <a:ext cx="7930398" cy="741680"/>
      </dsp:txXfrm>
    </dsp:sp>
    <dsp:sp modelId="{92FA6D85-AD5B-4307-A8D0-AAAB1AB81660}">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16B0CB-10DD-467F-AFC2-2F8B41859EA5}">
      <dsp:nvSpPr>
        <dsp:cNvPr id="0" name=""/>
        <dsp:cNvSpPr/>
      </dsp:nvSpPr>
      <dsp:spPr>
        <a:xfrm>
          <a:off x="785932" y="1483359"/>
          <a:ext cx="7660797" cy="74168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New subject matter in the Knowledge and understanding strand</a:t>
          </a:r>
          <a:endParaRPr lang="en-AU" sz="2000" kern="1200" dirty="0">
            <a:latin typeface="Arial" panose="020B0604020202020204" pitchFamily="34" charset="0"/>
            <a:cs typeface="Arial" panose="020B0604020202020204" pitchFamily="34" charset="0"/>
          </a:endParaRPr>
        </a:p>
      </dsp:txBody>
      <dsp:txXfrm>
        <a:off x="785932" y="1483359"/>
        <a:ext cx="7660797" cy="741680"/>
      </dsp:txXfrm>
    </dsp:sp>
    <dsp:sp modelId="{2CC9AD94-7C24-4FBB-BD50-103B16044B4A}">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44FFB-A014-476F-B730-AE6C87287BDB}">
      <dsp:nvSpPr>
        <dsp:cNvPr id="0" name=""/>
        <dsp:cNvSpPr/>
      </dsp:nvSpPr>
      <dsp:spPr>
        <a:xfrm>
          <a:off x="516331" y="2595880"/>
          <a:ext cx="7930398" cy="7416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Development</a:t>
          </a:r>
          <a:r>
            <a:rPr lang="en-US" sz="2500" kern="1200" dirty="0">
              <a:latin typeface="Arial" panose="020B0604020202020204" pitchFamily="34" charset="0"/>
              <a:cs typeface="Arial" panose="020B0604020202020204" pitchFamily="34" charset="0"/>
            </a:rPr>
            <a:t> </a:t>
          </a:r>
          <a:r>
            <a:rPr lang="en-US" sz="2000" kern="1200" dirty="0">
              <a:latin typeface="Arial" panose="020B0604020202020204" pitchFamily="34" charset="0"/>
              <a:cs typeface="Arial" panose="020B0604020202020204" pitchFamily="34" charset="0"/>
            </a:rPr>
            <a:t>of historical skills across Years 7–10</a:t>
          </a:r>
          <a:endParaRPr lang="en-AU" sz="2500" kern="1200" dirty="0">
            <a:latin typeface="Arial" panose="020B0604020202020204" pitchFamily="34" charset="0"/>
            <a:cs typeface="Arial" panose="020B0604020202020204" pitchFamily="34" charset="0"/>
          </a:endParaRPr>
        </a:p>
      </dsp:txBody>
      <dsp:txXfrm>
        <a:off x="516331" y="2595880"/>
        <a:ext cx="7930398" cy="741680"/>
      </dsp:txXfrm>
    </dsp:sp>
    <dsp:sp modelId="{0A8FFE27-113A-4300-B1D4-6A39F79E3A7C}">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16/12/2024</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16/12/2024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fontAlgn="base">
              <a:buFont typeface="Arial" panose="020B0604020202020204" pitchFamily="34" charset="0"/>
              <a:buChar char="•"/>
            </a:pPr>
            <a:r>
              <a:rPr lang="en-AU" sz="1200" b="0" i="0" u="none" strike="noStrike" dirty="0">
                <a:solidFill>
                  <a:srgbClr val="000000"/>
                </a:solidFill>
                <a:effectLst/>
                <a:latin typeface="Arial" panose="020B0604020202020204" pitchFamily="34" charset="0"/>
                <a:cs typeface="Arial" panose="020B0604020202020204" pitchFamily="34" charset="0"/>
              </a:rPr>
              <a:t>This resource reproduces key slides from the webinar delivered in Semester 2, 2024. </a:t>
            </a:r>
            <a:r>
              <a:rPr lang="en-US" sz="1200" b="0" i="0" dirty="0">
                <a:solidFill>
                  <a:srgbClr val="444444"/>
                </a:solidFill>
                <a:effectLst/>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AU" sz="1200" b="0" i="0" u="none" strike="noStrike" dirty="0">
                <a:solidFill>
                  <a:srgbClr val="000000"/>
                </a:solidFill>
                <a:effectLst/>
                <a:latin typeface="Arial"/>
                <a:cs typeface="Arial"/>
              </a:rPr>
              <a:t>For more resources see the Australian Curriculum v9.0 in Queensland (</a:t>
            </a:r>
            <a:r>
              <a:rPr lang="en-AU" sz="1200" b="0" i="0" u="none" strike="noStrike" dirty="0" err="1">
                <a:solidFill>
                  <a:srgbClr val="000000"/>
                </a:solidFill>
                <a:effectLst/>
                <a:latin typeface="Arial"/>
                <a:cs typeface="Arial"/>
              </a:rPr>
              <a:t>ACiQ</a:t>
            </a:r>
            <a:r>
              <a:rPr lang="en-AU" sz="1200" b="0" i="0" u="none" strike="noStrike" dirty="0">
                <a:solidFill>
                  <a:srgbClr val="000000"/>
                </a:solidFill>
                <a:effectLst/>
                <a:latin typeface="Arial"/>
                <a:cs typeface="Arial"/>
              </a:rPr>
              <a:t>) History page: www.qcaa.qld.edu.au/p-10/aciq/version-9/learning-areas/p-10-humanities-and-social-sciences/history.</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388647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Australian Curriculum </a:t>
            </a:r>
            <a:r>
              <a:rPr lang="en-US" b="0" i="1" dirty="0">
                <a:latin typeface="Arial" panose="020B0604020202020204" pitchFamily="34" charset="0"/>
                <a:cs typeface="Arial" panose="020B0604020202020204" pitchFamily="34" charset="0"/>
              </a:rPr>
              <a:t>Deep time history of Australia: Preparing to teach the Version 9.0 Australian Curriculum: History Year 7 </a:t>
            </a:r>
            <a:r>
              <a:rPr lang="en-US" b="0" dirty="0">
                <a:latin typeface="Arial" panose="020B0604020202020204" pitchFamily="34" charset="0"/>
                <a:cs typeface="Arial" panose="020B0604020202020204" pitchFamily="34" charset="0"/>
              </a:rPr>
              <a:t>resource may support you with resourcing, focusing and sequencing the new subject matter in your Deep time history of Australia unit.</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resource </a:t>
            </a:r>
            <a:r>
              <a:rPr lang="en-US" b="0" dirty="0">
                <a:latin typeface="Arial" panose="020B0604020202020204" pitchFamily="34" charset="0"/>
                <a:cs typeface="Arial" panose="020B0604020202020204" pitchFamily="34" charset="0"/>
              </a:rPr>
              <a:t>has been designed around three themes. These themes support teachers to </a:t>
            </a:r>
            <a:r>
              <a:rPr lang="en-US" b="0" dirty="0" err="1">
                <a:latin typeface="Arial" panose="020B0604020202020204" pitchFamily="34" charset="0"/>
                <a:cs typeface="Arial" panose="020B0604020202020204" pitchFamily="34" charset="0"/>
              </a:rPr>
              <a:t>organise</a:t>
            </a:r>
            <a:r>
              <a:rPr lang="en-US" b="0" dirty="0">
                <a:latin typeface="Arial" panose="020B0604020202020204" pitchFamily="34" charset="0"/>
                <a:cs typeface="Arial" panose="020B0604020202020204" pitchFamily="34" charset="0"/>
              </a:rPr>
              <a:t> the knowledge, understanding and skills described in the content descriptions and achievement standard into a coherent sequence of lessons.’ (ACARA, 2024, p. 2)</a:t>
            </a:r>
          </a:p>
          <a:p>
            <a:pPr marL="171450" indent="-171450">
              <a:lnSpc>
                <a:spcPct val="115000"/>
              </a:lnSpc>
              <a:spcBef>
                <a:spcPts val="600"/>
              </a:spcBef>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‘The guide provides teachers with a curated list of resources that are developed and endorsed by First Nations Australians.’ (ACARA, 2024. p. 3)</a:t>
            </a: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ACARA 2024 </a:t>
            </a:r>
            <a:r>
              <a:rPr lang="en-US" sz="1200" i="1" dirty="0">
                <a:latin typeface="Arial" panose="020B0604020202020204" pitchFamily="34" charset="0"/>
                <a:cs typeface="Arial" panose="020B0604020202020204" pitchFamily="34" charset="0"/>
              </a:rPr>
              <a:t>Deep time history of Australia</a:t>
            </a:r>
            <a:r>
              <a:rPr lang="en-US" b="0" i="1" dirty="0">
                <a:latin typeface="Arial" panose="020B0604020202020204" pitchFamily="34" charset="0"/>
                <a:cs typeface="Arial" panose="020B0604020202020204" pitchFamily="34" charset="0"/>
              </a:rPr>
              <a:t>: Preparing to teach the Version 9.0 Australian Curriculum: History Year 7 </a:t>
            </a:r>
            <a:r>
              <a:rPr lang="en-US" sz="1200" dirty="0">
                <a:latin typeface="Arial" panose="020B0604020202020204" pitchFamily="34" charset="0"/>
                <a:cs typeface="Arial" panose="020B0604020202020204" pitchFamily="34" charset="0"/>
              </a:rPr>
              <a:t>pp. 1–3,</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https://v9.australiancurriculum.edu.au/teacher-resources/learning-area-resources/deep_time_history_of_australia_resource.html</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03324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Some general considerations for planning using the content descriptions are:  </a:t>
            </a:r>
          </a:p>
          <a:p>
            <a:pPr marL="3960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Could some content descriptions be taught at a higher level over one or two lessons and more time be spent delving deeply into others?</a:t>
            </a:r>
          </a:p>
          <a:p>
            <a:pPr marL="3960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Do the content descriptions need to be taught in the order presented in the curriculum? </a:t>
            </a:r>
          </a:p>
          <a:p>
            <a:pPr marL="3960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Which content description might make a suitable entry point for your unit and for your students?</a:t>
            </a:r>
          </a:p>
          <a:p>
            <a:pPr marL="3960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Is there a content description where you can bring in subject matter particularly relevant to your local context? </a:t>
            </a:r>
          </a:p>
          <a:p>
            <a:pPr marL="3960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Is there a content description that could provide an </a:t>
            </a:r>
            <a:r>
              <a:rPr lang="en-US" dirty="0" err="1">
                <a:latin typeface="Arial" panose="020B0604020202020204" pitchFamily="34" charset="0"/>
                <a:cs typeface="Arial" panose="020B0604020202020204" pitchFamily="34" charset="0"/>
              </a:rPr>
              <a:t>organising</a:t>
            </a:r>
            <a:r>
              <a:rPr lang="en-US" dirty="0">
                <a:latin typeface="Arial" panose="020B0604020202020204" pitchFamily="34" charset="0"/>
                <a:cs typeface="Arial" panose="020B0604020202020204" pitchFamily="34" charset="0"/>
              </a:rPr>
              <a:t> idea for your unit?</a:t>
            </a:r>
          </a:p>
          <a:p>
            <a:pPr marL="39600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Is there a content description that suggests a focus for an assessment task?</a:t>
            </a:r>
          </a:p>
          <a:p>
            <a:pPr lvl="1"/>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panose="020B0604020202020204" pitchFamily="34" charset="0"/>
                <a:cs typeface="Arial" panose="020B0604020202020204" pitchFamily="34" charset="0"/>
              </a:rPr>
              <a:t>Source: </a:t>
            </a:r>
            <a:r>
              <a:rPr lang="en-US" b="0" dirty="0">
                <a:latin typeface="Arial" panose="020B0604020202020204" pitchFamily="34" charset="0"/>
                <a:cs typeface="Arial" panose="020B0604020202020204" pitchFamily="34" charset="0"/>
              </a:rPr>
              <a:t>content descriptions from </a:t>
            </a:r>
            <a:r>
              <a:rPr lang="en-US" dirty="0">
                <a:latin typeface="Arial" panose="020B0604020202020204" pitchFamily="34" charset="0"/>
                <a:cs typeface="Arial" panose="020B0604020202020204" pitchFamily="34" charset="0"/>
              </a:rPr>
              <a:t>ACARA 2024 History 7–10 — Year 7, https://v9.australiancurriculum.edu.au/f-10-curriculum/learning-areas/history-7-10/year-7?view=quick&amp;detailed-content-descriptions=0&amp;hide-ccp=0&amp;hide-gc=0&amp;side-by-side=1&amp;strands-start-index=0&amp;subjects-start-index=0</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110606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6000"/>
              </a:lnSpc>
              <a:spcAft>
                <a:spcPts val="800"/>
              </a:spcAft>
              <a:buFont typeface="Arial" panose="020B0604020202020204" pitchFamily="34" charset="0"/>
              <a:buChar char="•"/>
            </a:pPr>
            <a:r>
              <a:rPr lang="en-AU" b="0" dirty="0">
                <a:latin typeface="Arial" panose="020B0604020202020204" pitchFamily="34" charset="0"/>
                <a:cs typeface="Arial" panose="020B0604020202020204" pitchFamily="34" charset="0"/>
              </a:rPr>
              <a:t>Sample curriculum and assessment plans that show a variety of approaches to planning are available on the </a:t>
            </a:r>
            <a:r>
              <a:rPr lang="en-US" sz="1200" dirty="0">
                <a:effectLst/>
                <a:latin typeface="Arial" panose="020B0604020202020204" pitchFamily="34" charset="0"/>
                <a:ea typeface="Times New Roman" panose="02020603050405020304" pitchFamily="18" charset="0"/>
                <a:cs typeface="Arial" panose="020B0604020202020204" pitchFamily="34" charset="0"/>
              </a:rPr>
              <a:t>on the QCAA </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7–10 History page (Planning tab) — </a:t>
            </a:r>
            <a:r>
              <a:rPr lang="en-AU" sz="1200" u="none"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rPr>
              <a:t>www.qcaa.qld.edu.au/p-10/aciq/version-9/learning-areas/p-10-humanities-and-social-sciences/history.</a:t>
            </a:r>
          </a:p>
          <a:p>
            <a:pPr marL="171450" indent="-171450">
              <a:lnSpc>
                <a:spcPct val="116000"/>
              </a:lnSpc>
              <a:spcAft>
                <a:spcPts val="800"/>
              </a:spcAft>
              <a:buFont typeface="Arial" panose="020B0604020202020204" pitchFamily="34" charset="0"/>
              <a:buChar char="•"/>
            </a:pPr>
            <a:r>
              <a:rPr lang="en-AU" b="0" dirty="0">
                <a:latin typeface="Arial" panose="020B0604020202020204" pitchFamily="34" charset="0"/>
                <a:cs typeface="Arial" panose="020B0604020202020204" pitchFamily="34" charset="0"/>
              </a:rPr>
              <a:t>The following slides unpack this sample Year 7 curriculum and assessment plan. </a:t>
            </a:r>
          </a:p>
          <a:p>
            <a:pPr marL="0" marR="0" lvl="0" indent="0" algn="l" defTabSz="914400" rtl="0" eaLnBrk="0" fontAlgn="base" latinLnBrk="0" hangingPunct="0">
              <a:lnSpc>
                <a:spcPct val="116000"/>
              </a:lnSpc>
              <a:spcBef>
                <a:spcPct val="30000"/>
              </a:spcBef>
              <a:spcAft>
                <a:spcPts val="800"/>
              </a:spcAft>
              <a:buClrTx/>
              <a:buSzTx/>
              <a:buFont typeface="Arial" panose="020B0604020202020204" pitchFamily="34" charset="0"/>
              <a:buNone/>
              <a:tabLst/>
              <a:defRPr/>
            </a:pP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16000"/>
              </a:lnSpc>
              <a:spcBef>
                <a:spcPct val="30000"/>
              </a:spcBef>
              <a:spcAft>
                <a:spcPts val="80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State of Queensland (QCAA) 2023, Year 7 History curriculum and assessment plan: Example, www.qcaa.qld.edu.au/downloads/aciqv9/humanities-and-social-sciences/planning/ac9_hass_history_yr7_cap_example.pdf</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339778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US" b="0" dirty="0">
                <a:latin typeface="Arial" panose="020B0604020202020204" pitchFamily="34" charset="0"/>
                <a:cs typeface="Arial" panose="020B0604020202020204" pitchFamily="34" charset="0"/>
              </a:rPr>
              <a:t>When planning, consider how Year 7 fits in the sequence of a student’s learning. </a:t>
            </a:r>
            <a:r>
              <a:rPr lang="en-AU" b="0" dirty="0">
                <a:latin typeface="Arial" panose="020B0604020202020204" pitchFamily="34" charset="0"/>
                <a:cs typeface="Arial" panose="020B0604020202020204" pitchFamily="34" charset="0"/>
              </a:rPr>
              <a:t>What have students been learning prior to their entry to the middle years? How does learning in the Australian Curriculum prepare students for senior pathways?</a:t>
            </a:r>
          </a:p>
          <a:p>
            <a:pPr marL="252000" indent="-252000">
              <a:buFont typeface="Arial" panose="020B0604020202020204" pitchFamily="34" charset="0"/>
              <a:buChar char="•"/>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567799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dirty="0">
                <a:latin typeface="Arial" panose="020B0604020202020204" pitchFamily="34" charset="0"/>
                <a:cs typeface="Arial" panose="020B0604020202020204" pitchFamily="34" charset="0"/>
              </a:rPr>
              <a:t>The QCAA </a:t>
            </a:r>
            <a:r>
              <a:rPr lang="en-AU" i="0" dirty="0">
                <a:latin typeface="Arial" panose="020B0604020202020204" pitchFamily="34" charset="0"/>
                <a:cs typeface="Arial" panose="020B0604020202020204" pitchFamily="34" charset="0"/>
              </a:rPr>
              <a:t>Prep–Year 6 HASS Australian Curriculum Version 9.0: Sequence of content descriptions reso</a:t>
            </a:r>
            <a:r>
              <a:rPr lang="en-AU" dirty="0">
                <a:latin typeface="Arial" panose="020B0604020202020204" pitchFamily="34" charset="0"/>
                <a:cs typeface="Arial" panose="020B0604020202020204" pitchFamily="34" charset="0"/>
              </a:rPr>
              <a:t>urce shows students’ HASS learning in the primary years. </a:t>
            </a:r>
          </a:p>
          <a:p>
            <a:pPr marL="171450" indent="-171450">
              <a:buFont typeface="Arial"/>
              <a:buChar char="•"/>
            </a:pPr>
            <a:r>
              <a:rPr lang="en-AU" dirty="0">
                <a:latin typeface="Arial" panose="020B0604020202020204" pitchFamily="34" charset="0"/>
                <a:cs typeface="Arial" panose="020B0604020202020204" pitchFamily="34" charset="0"/>
              </a:rPr>
              <a:t>Reflection point: </a:t>
            </a:r>
          </a:p>
          <a:p>
            <a:pPr marL="396000" lvl="1" indent="-171450">
              <a:buFont typeface="Arial" panose="020B0604020202020204" pitchFamily="34" charset="0"/>
              <a:buChar char="‒"/>
            </a:pPr>
            <a:r>
              <a:rPr lang="en-AU" dirty="0">
                <a:latin typeface="Arial" panose="020B0604020202020204" pitchFamily="34" charset="0"/>
                <a:cs typeface="Arial" panose="020B0604020202020204" pitchFamily="34" charset="0"/>
              </a:rPr>
              <a:t>How does learning in HASS in the primary years influence your planning for Year 7?</a:t>
            </a:r>
          </a:p>
          <a:p>
            <a:pPr marL="171450" indent="-171450">
              <a:buFont typeface="Arial"/>
              <a:buChar char="•"/>
            </a:pPr>
            <a:endParaRPr lang="en-AU" dirty="0">
              <a:latin typeface="Arial" panose="020B0604020202020204" pitchFamily="34" charset="0"/>
              <a:cs typeface="Arial" panose="020B0604020202020204" pitchFamily="34" charset="0"/>
            </a:endParaRPr>
          </a:p>
          <a:p>
            <a:pPr marL="0" indent="0">
              <a:buFont typeface="Arial"/>
              <a:buNone/>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State of Queensland (QCAA) 2023, Prep–Year 6 HASS Australian Curriculum Version 9.0: Sequence of content descriptions, www.qcaa.qld.edu.au/downloads/aciqv9/humanities-and-social-sciences/curriculum/ac9_hass_p-6_cd_sequence.pdf</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43214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AU" dirty="0">
                <a:latin typeface="Arial" panose="020B0604020202020204" pitchFamily="34" charset="0"/>
                <a:cs typeface="Arial" panose="020B0604020202020204" pitchFamily="34" charset="0"/>
              </a:rPr>
              <a:t>The following slides unpack the sample Year 7 History curriculum and assessment plan. </a:t>
            </a:r>
          </a:p>
          <a:p>
            <a:pPr marL="252000" indent="-252000">
              <a:buFont typeface="Arial" panose="020B0604020202020204" pitchFamily="34" charset="0"/>
              <a:buChar char="•"/>
            </a:pPr>
            <a:r>
              <a:rPr lang="en-AU" dirty="0">
                <a:latin typeface="Arial" panose="020B0604020202020204" pitchFamily="34" charset="0"/>
                <a:cs typeface="Arial" panose="020B0604020202020204" pitchFamily="34" charset="0"/>
              </a:rPr>
              <a:t>The first planning consideration was the order of units. </a:t>
            </a:r>
          </a:p>
          <a:p>
            <a:pPr marL="252000" indent="-252000">
              <a:buFont typeface="Arial" panose="020B0604020202020204" pitchFamily="34" charset="0"/>
              <a:buChar char="•"/>
            </a:pPr>
            <a:r>
              <a:rPr lang="en-AU" dirty="0">
                <a:latin typeface="Arial" panose="020B0604020202020204" pitchFamily="34" charset="0"/>
                <a:cs typeface="Arial" panose="020B0604020202020204" pitchFamily="34" charset="0"/>
              </a:rPr>
              <a:t>In this example, the Ancient World unit was delivered first and the Deep time history of Australia unit built on this learning.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This also supports one of the key considerations for History: </a:t>
            </a:r>
            <a:r>
              <a:rPr lang="en-US" b="0" dirty="0">
                <a:solidFill>
                  <a:srgbClr val="000000"/>
                </a:solidFill>
                <a:effectLst/>
                <a:latin typeface="Arial" panose="020B0604020202020204" pitchFamily="34" charset="0"/>
                <a:cs typeface="Arial" panose="020B0604020202020204" pitchFamily="34" charset="0"/>
              </a:rPr>
              <a:t>Australian history within a world history approach. </a:t>
            </a:r>
            <a:endParaRPr lang="en-US" dirty="0">
              <a:latin typeface="Arial" panose="020B0604020202020204" pitchFamily="34" charset="0"/>
              <a:cs typeface="Arial" panose="020B0604020202020204" pitchFamily="34" charset="0"/>
            </a:endParaRPr>
          </a:p>
          <a:p>
            <a:pPr marL="252000" indent="-25200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State of Queensland (QCAA) 2023, Year 7 History curriculum and assessment plan: Example, www.qcaa.qld.edu.au/downloads/aciqv9/humanities-and-social-sciences/planning/ac9_hass_history_yr7_cap_example.pdf</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47200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The next consideration in planning</a:t>
            </a:r>
            <a:r>
              <a:rPr lang="en-AU" dirty="0">
                <a:latin typeface="Arial" panose="020B0604020202020204" pitchFamily="34" charset="0"/>
                <a:cs typeface="Arial" panose="020B0604020202020204" pitchFamily="34" charset="0"/>
              </a:rPr>
              <a:t> for </a:t>
            </a:r>
            <a:r>
              <a:rPr lang="en-AU" b="0" dirty="0">
                <a:latin typeface="Arial" panose="020B0604020202020204" pitchFamily="34" charset="0"/>
                <a:cs typeface="Arial" panose="020B0604020202020204" pitchFamily="34" charset="0"/>
              </a:rPr>
              <a:t>this year level was to review the QCAA content descriptions aligned to the achievement standard resource to make decisions about which aspects of the achievement standard would be assessed in each unit.</a:t>
            </a:r>
            <a:r>
              <a:rPr lang="en-AU" dirty="0">
                <a:latin typeface="Arial" panose="020B0604020202020204" pitchFamily="34" charset="0"/>
                <a:cs typeface="Arial" panose="020B0604020202020204" pitchFamily="34" charset="0"/>
              </a:rPr>
              <a:t> </a:t>
            </a:r>
            <a:endParaRPr lang="en-AU" b="0" dirty="0">
              <a:latin typeface="Arial" panose="020B0604020202020204" pitchFamily="34" charset="0"/>
              <a:cs typeface="Arial" panose="020B0604020202020204" pitchFamily="34" charset="0"/>
            </a:endParaRP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For example, the particular aspect of the </a:t>
            </a:r>
            <a:r>
              <a:rPr lang="en-AU" dirty="0">
                <a:latin typeface="Arial" panose="020B0604020202020204" pitchFamily="34" charset="0"/>
                <a:cs typeface="Arial" panose="020B0604020202020204" pitchFamily="34" charset="0"/>
              </a:rPr>
              <a:t>achievement standard</a:t>
            </a:r>
            <a:r>
              <a:rPr lang="en-AU" b="0" dirty="0">
                <a:latin typeface="Arial" panose="020B0604020202020204" pitchFamily="34" charset="0"/>
                <a:cs typeface="Arial" panose="020B0604020202020204" pitchFamily="34" charset="0"/>
              </a:rPr>
              <a:t> in the grey box on the left of screen has subject matter connections to both </a:t>
            </a:r>
            <a:r>
              <a:rPr lang="en-AU" dirty="0">
                <a:latin typeface="Arial" panose="020B0604020202020204" pitchFamily="34" charset="0"/>
                <a:cs typeface="Arial" panose="020B0604020202020204" pitchFamily="34" charset="0"/>
              </a:rPr>
              <a:t>Knowledge and understanding sub-strands</a:t>
            </a:r>
            <a:r>
              <a:rPr lang="en-AU" b="0" dirty="0">
                <a:latin typeface="Arial" panose="020B0604020202020204" pitchFamily="34" charset="0"/>
                <a:cs typeface="Arial" panose="020B0604020202020204" pitchFamily="34" charset="0"/>
              </a:rPr>
              <a:t>.</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The decision was made to assess this aspect of the achievement standard in Unit 1 The ancient world in the sample curriculum and assessment plan. </a:t>
            </a:r>
          </a:p>
          <a:p>
            <a:pPr marL="252000" indent="-252000">
              <a:buFont typeface="Arial" panose="020B0604020202020204" pitchFamily="34" charset="0"/>
              <a:buChar char="•"/>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State of Queensland (QCAA) 2023, Year 7 History Australian Curriculum Version 9.0: Achievement standard aligned to content descriptions, www.qcaa.qld.edu.au/downloads/aciqv9/humanities-and-social-sciences/curriculum/ac9_history_yr7_as_cd_alignment.pdf</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1752421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On the second page of the sample curriculum and assessment plan, </a:t>
            </a:r>
            <a:r>
              <a:rPr lang="en-AU" dirty="0">
                <a:latin typeface="Arial" panose="020B0604020202020204" pitchFamily="34" charset="0"/>
                <a:cs typeface="Arial" panose="020B0604020202020204" pitchFamily="34" charset="0"/>
              </a:rPr>
              <a:t>the </a:t>
            </a:r>
            <a:r>
              <a:rPr lang="en-AU" b="0" dirty="0">
                <a:latin typeface="Arial" panose="020B0604020202020204" pitchFamily="34" charset="0"/>
                <a:cs typeface="Arial" panose="020B0604020202020204" pitchFamily="34" charset="0"/>
              </a:rPr>
              <a:t>aspects of the </a:t>
            </a:r>
            <a:r>
              <a:rPr lang="en-AU" dirty="0">
                <a:latin typeface="Arial" panose="020B0604020202020204" pitchFamily="34" charset="0"/>
                <a:cs typeface="Arial" panose="020B0604020202020204" pitchFamily="34" charset="0"/>
              </a:rPr>
              <a:t>achievement standard</a:t>
            </a:r>
            <a:r>
              <a:rPr lang="en-AU" b="0" dirty="0">
                <a:latin typeface="Arial" panose="020B0604020202020204" pitchFamily="34" charset="0"/>
                <a:cs typeface="Arial" panose="020B0604020202020204" pitchFamily="34" charset="0"/>
              </a:rPr>
              <a:t> to be assessed in each unit are highlighted in blue.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In the sample curriculum and assessment plan, the three aspects of the achievement standard </a:t>
            </a:r>
            <a:r>
              <a:rPr lang="en-AU" sz="1200" b="0" kern="1200" dirty="0">
                <a:solidFill>
                  <a:schemeClr val="tx1"/>
                </a:solidFill>
                <a:latin typeface="Arial" panose="020B0604020202020204" pitchFamily="34" charset="0"/>
                <a:ea typeface="+mn-ea"/>
                <a:cs typeface="Arial" panose="020B0604020202020204" pitchFamily="34" charset="0"/>
              </a:rPr>
              <a:t>that refer to both Australia and other societies from the ancient past are assessed in Unit 2 (Deep time history of Australia sub-strand).</a:t>
            </a:r>
          </a:p>
          <a:p>
            <a:pPr marL="252000" indent="-252000">
              <a:buFont typeface="Arial" panose="020B0604020202020204" pitchFamily="34" charset="0"/>
              <a:buChar cha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State of Queensland (QCAA) 2023, Year 7 History curriculum and assessment plan: Example, www.qcaa.qld.edu.au/downloads/aciqv9/humanities-and-social-sciences/planning/ac9_hass_history_yr7_cap_example.pdf</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15512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defRPr/>
            </a:pPr>
            <a:r>
              <a:rPr lang="en-AU" b="0" dirty="0">
                <a:latin typeface="Arial" panose="020B0604020202020204" pitchFamily="34" charset="0"/>
                <a:cs typeface="Arial" panose="020B0604020202020204" pitchFamily="34" charset="0"/>
              </a:rPr>
              <a:t>Consideration was then given to the assessment tasks that would facilitate assessment of the targeted aspects of the achievement standard.</a:t>
            </a:r>
          </a:p>
          <a:p>
            <a:pPr marL="252000" indent="-252000">
              <a:buFont typeface="Arial" panose="020B0604020202020204" pitchFamily="34" charset="0"/>
              <a:buChar char="•"/>
              <a:defRPr/>
            </a:pPr>
            <a:r>
              <a:rPr lang="en-AU" b="0" dirty="0">
                <a:latin typeface="Arial" panose="020B0604020202020204" pitchFamily="34" charset="0"/>
                <a:cs typeface="Arial" panose="020B0604020202020204" pitchFamily="34" charset="0"/>
              </a:rPr>
              <a:t>The assessment task for Unit 2 described in the sample curriculum and assessment plan focuses on exploring the importance of heritage sites for both Australia and the other ancient society selected for study.</a:t>
            </a:r>
            <a:r>
              <a:rPr lang="en-AU" dirty="0">
                <a:latin typeface="Arial" panose="020B0604020202020204" pitchFamily="34" charset="0"/>
                <a:cs typeface="Arial" panose="020B0604020202020204" pitchFamily="34" charset="0"/>
              </a:rPr>
              <a:t> </a:t>
            </a:r>
            <a:endParaRPr lang="en-AU"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In this sample, the scheduling of the Deep time history of Australia sub-strand after the Ancient Egypt unit allows students to build on their prior learning from Unit 1 to support the preparation of their project on heritage sites in Unit 2. As part of Unit 1, it is envisaged that the teaching and learning activities would allow students to learn about Ancient Egyptian heritage sites in preparation for this aspect of their assessment in Unit 2.</a:t>
            </a:r>
            <a:r>
              <a:rPr lang="en-AU" dirty="0">
                <a:latin typeface="Arial" panose="020B0604020202020204" pitchFamily="34" charset="0"/>
                <a:cs typeface="Arial" panose="020B0604020202020204" pitchFamily="34" charset="0"/>
              </a:rPr>
              <a:t>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Note, the sample curriculum and assessment plan represents only one possible approach to year level planning.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State of Queensland (QCAA) 2023, Year 7 History curriculum and assessment plan: Example, www.qcaa.qld.edu.au/downloads/aciqv9/humanities-and-social-sciences/planning/ac9_hass_history_yr7_cap_example.pdf</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4224432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latin typeface="Arial" panose="020B0604020202020204" pitchFamily="34" charset="0"/>
              <a:cs typeface="Arial" panose="020B0604020202020204" pitchFamily="34" charset="0"/>
            </a:endParaRPr>
          </a:p>
          <a:p>
            <a:endParaRPr lang="en-AU" b="0"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Sources: </a:t>
            </a:r>
            <a:endParaRPr lang="en-AU" dirty="0">
              <a:latin typeface="Arial" panose="020B0604020202020204" pitchFamily="34" charset="0"/>
              <a:cs typeface="Arial" panose="020B0604020202020204" pitchFamily="34" charset="0"/>
            </a:endParaRPr>
          </a:p>
          <a:p>
            <a:pPr marL="252000" indent="-252000">
              <a:buFont typeface="Arial" panose="020B0604020202020204" pitchFamily="34" charset="0"/>
              <a:buChar char="•"/>
            </a:pPr>
            <a:r>
              <a:rPr lang="en-AU" dirty="0">
                <a:latin typeface="Arial" panose="020B0604020202020204" pitchFamily="34" charset="0"/>
                <a:cs typeface="Arial" panose="020B0604020202020204" pitchFamily="34" charset="0"/>
              </a:rPr>
              <a:t>ACARA 2024, FIRST Framework, https://v9.australiancurriculum.edu.au/resources/aboriginal-and-torres-strait-islander-histories-and-cultures/first-framework </a:t>
            </a:r>
          </a:p>
          <a:p>
            <a:pPr marL="252000" indent="-252000">
              <a:buFont typeface="Arial" panose="020B0604020202020204" pitchFamily="34" charset="0"/>
              <a:buChar char="•"/>
            </a:pPr>
            <a:r>
              <a:rPr lang="en-AU" dirty="0">
                <a:latin typeface="Arial" panose="020B0604020202020204" pitchFamily="34" charset="0"/>
                <a:cs typeface="Arial" panose="020B0604020202020204" pitchFamily="34" charset="0"/>
              </a:rPr>
              <a:t>National Museum of Australia 2024, Deep time history of Australia https://digital-classroom.nma.gov.au/learning-modules/deep-time-history-australia</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416156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u="none" strike="noStrike" baseline="0" dirty="0">
                <a:solidFill>
                  <a:srgbClr val="000000"/>
                </a:solidFill>
                <a:latin typeface="Arial" panose="020B0604020202020204" pitchFamily="34" charset="0"/>
                <a:cs typeface="Arial" panose="020B0604020202020204" pitchFamily="34" charset="0"/>
              </a:rPr>
              <a:t>In Year 8,</a:t>
            </a:r>
            <a:r>
              <a:rPr lang="en-US" dirty="0">
                <a:solidFill>
                  <a:srgbClr val="000000"/>
                </a:solidFill>
                <a:latin typeface="Arial" panose="020B0604020202020204" pitchFamily="34" charset="0"/>
                <a:cs typeface="Arial" panose="020B0604020202020204" pitchFamily="34" charset="0"/>
              </a:rPr>
              <a:t> while </a:t>
            </a:r>
            <a:r>
              <a:rPr lang="en-US" b="0" i="0" u="none" strike="noStrike" baseline="0" dirty="0">
                <a:solidFill>
                  <a:srgbClr val="000000"/>
                </a:solidFill>
                <a:latin typeface="Arial" panose="020B0604020202020204" pitchFamily="34" charset="0"/>
                <a:cs typeface="Arial" panose="020B0604020202020204" pitchFamily="34" charset="0"/>
              </a:rPr>
              <a:t>three sub-strands are available for study, at least two sub-strands are expected to be studied. One of these will be Medieval Europe and the early modern world as indicated in bold.</a:t>
            </a:r>
            <a:r>
              <a:rPr lang="en-US" b="0" dirty="0">
                <a:solidFill>
                  <a:srgbClr val="000000"/>
                </a:solidFill>
                <a:latin typeface="Arial" panose="020B0604020202020204" pitchFamily="34" charset="0"/>
                <a:cs typeface="Arial" panose="020B0604020202020204" pitchFamily="34" charset="0"/>
              </a:rPr>
              <a:t> </a:t>
            </a:r>
            <a:endParaRPr lang="en-US" b="0" i="0" u="none" strike="noStrike" baseline="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i="0" u="none" strike="noStrike" baseline="0" dirty="0">
                <a:solidFill>
                  <a:srgbClr val="000000"/>
                </a:solidFill>
                <a:latin typeface="Arial" panose="020B0604020202020204" pitchFamily="34" charset="0"/>
                <a:cs typeface="Arial" panose="020B0604020202020204" pitchFamily="34" charset="0"/>
              </a:rPr>
              <a:t>In Year 8, students </a:t>
            </a:r>
            <a:r>
              <a:rPr lang="en-US" b="0" i="0" dirty="0">
                <a:solidFill>
                  <a:srgbClr val="000000"/>
                </a:solidFill>
                <a:effectLst/>
                <a:latin typeface="Arial" panose="020B0604020202020204" pitchFamily="34" charset="0"/>
                <a:cs typeface="Arial" panose="020B0604020202020204" pitchFamily="34" charset="0"/>
              </a:rPr>
              <a:t>study at least one topic from the sub-strand Medieval Europe and the early modern world. </a:t>
            </a:r>
          </a:p>
          <a:p>
            <a:pPr marL="17145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Two of these topics, Medieval Europe and The Renaissance, were included in v8.4 while The emergence of the modern world is a new topic in this sub-strand.</a:t>
            </a:r>
          </a:p>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Reflection points: </a:t>
            </a:r>
          </a:p>
          <a:p>
            <a:pPr marL="396000" lvl="1" indent="-171450">
              <a:buFont typeface="Arial" panose="020B0604020202020204" pitchFamily="34" charset="0"/>
              <a:buChar char="‒"/>
            </a:pPr>
            <a:r>
              <a:rPr lang="en-AU" b="0" i="0" dirty="0">
                <a:solidFill>
                  <a:schemeClr val="tx1"/>
                </a:solidFill>
                <a:effectLst/>
                <a:latin typeface="Arial" panose="020B0604020202020204" pitchFamily="34" charset="0"/>
                <a:cs typeface="Arial" panose="020B0604020202020204" pitchFamily="34" charset="0"/>
              </a:rPr>
              <a:t>If your school has been teaching </a:t>
            </a:r>
            <a:r>
              <a:rPr lang="en-US" b="0" i="0" dirty="0">
                <a:solidFill>
                  <a:srgbClr val="000000"/>
                </a:solidFill>
                <a:effectLst/>
                <a:latin typeface="Arial" panose="020B0604020202020204" pitchFamily="34" charset="0"/>
                <a:cs typeface="Arial" panose="020B0604020202020204" pitchFamily="34" charset="0"/>
              </a:rPr>
              <a:t>Medieval Europe or The Renaissance in v8.4, the transition to a new curriculum is an opportunity to reflect on what’s working well and where plans could be refreshed. </a:t>
            </a:r>
            <a:endParaRPr lang="en-AU" b="1" dirty="0">
              <a:latin typeface="Arial" panose="020B0604020202020204" pitchFamily="34" charset="0"/>
              <a:cs typeface="Arial" panose="020B0604020202020204" pitchFamily="34" charset="0"/>
            </a:endParaRPr>
          </a:p>
          <a:p>
            <a:pPr marL="396000" lvl="1" indent="-171450">
              <a:buFont typeface="Arial" panose="020B0604020202020204" pitchFamily="34" charset="0"/>
              <a:buChar char="‒"/>
            </a:pPr>
            <a:r>
              <a:rPr lang="en-AU" b="0" dirty="0">
                <a:latin typeface="Arial" panose="020B0604020202020204" pitchFamily="34" charset="0"/>
                <a:cs typeface="Arial" panose="020B0604020202020204" pitchFamily="34" charset="0"/>
              </a:rPr>
              <a:t>If one of these topics was not included as a depth study in your v8.4 planning, at least one of these topics is expected to be studied with the transition to v9.0. </a:t>
            </a:r>
          </a:p>
          <a:p>
            <a:pPr marL="0" indent="0">
              <a:buFont typeface="Arial" panose="020B0604020202020204" pitchFamily="34" charset="0"/>
              <a:buNone/>
            </a:pPr>
            <a:endParaRPr lang="en-US" b="1"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Adapted from ACARA 2024, History 7–10, https://v9.australiancurriculum.edu.au/f-10-curriculum/learning-areas/history-7-10/year-7_year-8_year-9_year-10?view=quick&amp;detailed-content-descriptions=0&amp;hide-ccp=0&amp;hide-gc=0&amp;side-by-side=1&amp;strands-start-index=0</a:t>
            </a:r>
          </a:p>
          <a:p>
            <a:pPr marL="0" indent="0">
              <a:buFont typeface="Arial" panose="020B0604020202020204" pitchFamily="34" charset="0"/>
              <a:buNone/>
            </a:pPr>
            <a:endParaRPr lang="en-US" b="1" i="0" u="none" strike="noStrike" baseline="0" dirty="0">
              <a:solidFill>
                <a:srgbClr val="000000"/>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040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000000"/>
                </a:solidFill>
                <a:effectLst/>
                <a:latin typeface="Arial" panose="020B0604020202020204" pitchFamily="34" charset="0"/>
                <a:ea typeface="Roboto"/>
                <a:cs typeface="Arial" panose="020B0604020202020204" pitchFamily="34" charset="0"/>
              </a:rPr>
              <a:t>Students are expected to study at least one topic from </a:t>
            </a:r>
            <a:r>
              <a:rPr lang="en-US" b="1" i="0" dirty="0">
                <a:solidFill>
                  <a:srgbClr val="000000"/>
                </a:solidFill>
                <a:effectLst/>
                <a:latin typeface="Arial" panose="020B0604020202020204" pitchFamily="34" charset="0"/>
                <a:ea typeface="Roboto"/>
                <a:cs typeface="Arial" panose="020B0604020202020204" pitchFamily="34" charset="0"/>
              </a:rPr>
              <a:t>either</a:t>
            </a:r>
            <a:r>
              <a:rPr lang="en-US" b="0" i="0" dirty="0">
                <a:solidFill>
                  <a:srgbClr val="000000"/>
                </a:solidFill>
                <a:effectLst/>
                <a:latin typeface="Arial" panose="020B0604020202020204" pitchFamily="34" charset="0"/>
                <a:ea typeface="Roboto"/>
                <a:cs typeface="Arial" panose="020B0604020202020204" pitchFamily="34" charset="0"/>
              </a:rPr>
              <a:t> of the other two sub-strands, Empires and expansions or Asia-Pacific world.</a:t>
            </a:r>
          </a:p>
          <a:p>
            <a:pPr marL="171450" indent="-171450">
              <a:buFont typeface="Arial" panose="020B0604020202020204" pitchFamily="34" charset="0"/>
              <a:buChar char="•"/>
              <a:defRPr/>
            </a:pPr>
            <a:r>
              <a:rPr lang="en-AU" b="0" dirty="0">
                <a:latin typeface="Arial" panose="020B0604020202020204" pitchFamily="34" charset="0"/>
                <a:cs typeface="Arial" panose="020B0604020202020204" pitchFamily="34" charset="0"/>
              </a:rPr>
              <a:t>Reflection point: </a:t>
            </a:r>
          </a:p>
          <a:p>
            <a:pPr marL="396000" lvl="1" indent="-171450">
              <a:buFont typeface="Arial" panose="020B0604020202020204" pitchFamily="34" charset="0"/>
              <a:buChar char="‒"/>
              <a:defRPr/>
            </a:pPr>
            <a:r>
              <a:rPr lang="en-AU" dirty="0">
                <a:latin typeface="Arial" panose="020B0604020202020204" pitchFamily="34" charset="0"/>
                <a:cs typeface="Arial" panose="020B0604020202020204" pitchFamily="34" charset="0"/>
              </a:rPr>
              <a:t>W</a:t>
            </a:r>
            <a:r>
              <a:rPr lang="en-US" dirty="0" err="1">
                <a:latin typeface="Arial" panose="020B0604020202020204" pitchFamily="34" charset="0"/>
                <a:cs typeface="Arial" panose="020B0604020202020204" pitchFamily="34" charset="0"/>
              </a:rPr>
              <a:t>ithin</a:t>
            </a:r>
            <a:r>
              <a:rPr lang="en-US" dirty="0">
                <a:latin typeface="Arial" panose="020B0604020202020204" pitchFamily="34" charset="0"/>
                <a:cs typeface="Arial" panose="020B0604020202020204" pitchFamily="34" charset="0"/>
              </a:rPr>
              <a:t> these choices are all of the v8.4 topics, except The Black Death (which could be studied as part of the Medieval Europe sub-strand). </a:t>
            </a:r>
          </a:p>
          <a:p>
            <a:pPr marL="396000" lvl="1"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Does the transition to a new curriculum provide an opportunity to reimagine the topics of study you include in your Year 8 curriculum and assessment plan?</a:t>
            </a:r>
          </a:p>
          <a:p>
            <a:pPr marL="0" indent="0">
              <a:buFont typeface="Arial" panose="020B0604020202020204" pitchFamily="34" charset="0"/>
              <a:buNone/>
            </a:pPr>
            <a:endParaRPr lang="en-US" dirty="0">
              <a:solidFill>
                <a:srgbClr val="000000"/>
              </a:solidFill>
              <a:latin typeface="Arial" panose="020B0604020202020204" pitchFamily="34" charset="0"/>
              <a:ea typeface="Roboto"/>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Adapted from ACARA 2024, History 7–10, https://v9.australiancurriculum.edu.au/f-10-curriculum/learning-areas/history-7-10/year-7_year-8_year-9_year-10?view=quick&amp;detailed-content-descriptions=0&amp;hide-ccp=0&amp;hide-gc=0&amp;side-by-side=1&amp;strands-start-index=0</a:t>
            </a:r>
          </a:p>
          <a:p>
            <a:pPr marL="0" indent="0">
              <a:buFont typeface="Arial" panose="020B0604020202020204" pitchFamily="34" charset="0"/>
              <a:buNone/>
            </a:pPr>
            <a:endParaRPr lang="en-US" sz="1200" b="1" i="0" u="none" strike="noStrike" baseline="0" dirty="0">
              <a:solidFill>
                <a:srgbClr val="000000"/>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8659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cs typeface="Arial" panose="020B0604020202020204" pitchFamily="34" charset="0"/>
              </a:rPr>
              <a:t>In Year 9 four sub-strands are available for study.</a:t>
            </a:r>
            <a:r>
              <a:rPr lang="en-US" sz="1200" dirty="0">
                <a:solidFill>
                  <a:srgbClr val="00000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b="0" i="0" u="none" strike="noStrike" baseline="0" dirty="0">
                <a:solidFill>
                  <a:srgbClr val="000000"/>
                </a:solidFill>
                <a:effectLst/>
                <a:latin typeface="Arial" panose="020B0604020202020204" pitchFamily="34" charset="0"/>
                <a:ea typeface="Roboto"/>
                <a:cs typeface="Arial" panose="020B0604020202020204" pitchFamily="34" charset="0"/>
              </a:rPr>
              <a:t>S</a:t>
            </a:r>
            <a:r>
              <a:rPr lang="en-US" sz="1200" b="0" i="0" dirty="0">
                <a:solidFill>
                  <a:srgbClr val="000000"/>
                </a:solidFill>
                <a:effectLst/>
                <a:latin typeface="Arial" panose="020B0604020202020204" pitchFamily="34" charset="0"/>
                <a:ea typeface="Roboto"/>
                <a:cs typeface="Arial" panose="020B0604020202020204" pitchFamily="34" charset="0"/>
              </a:rPr>
              <a:t>tudents are expected to study the two sub-strands in bold: Making and transforming the Australian nation (1750–1914) and the sub-strand First World War (1914–1918). </a:t>
            </a:r>
          </a:p>
          <a:p>
            <a:pPr marL="171450" indent="-171450">
              <a:buFont typeface="Arial" panose="020B0604020202020204" pitchFamily="34" charset="0"/>
              <a:buChar char="•"/>
            </a:pPr>
            <a:r>
              <a:rPr lang="en-US" sz="1200" b="0" i="0" dirty="0">
                <a:solidFill>
                  <a:srgbClr val="000000"/>
                </a:solidFill>
                <a:effectLst/>
                <a:latin typeface="Arial" panose="020B0604020202020204" pitchFamily="34" charset="0"/>
                <a:ea typeface="Roboto"/>
                <a:cs typeface="Arial" panose="020B0604020202020204" pitchFamily="34" charset="0"/>
              </a:rPr>
              <a:t>The Industrial Revolution and movement of peoples (1750–1900) and the Asia and the World (1750–1914) sub-strands</a:t>
            </a:r>
            <a:r>
              <a:rPr lang="en-US" sz="1200" b="0" i="1" dirty="0">
                <a:solidFill>
                  <a:srgbClr val="000000"/>
                </a:solidFill>
                <a:effectLst/>
                <a:latin typeface="Arial" panose="020B0604020202020204" pitchFamily="34" charset="0"/>
                <a:ea typeface="Roboto"/>
                <a:cs typeface="Arial" panose="020B0604020202020204" pitchFamily="34" charset="0"/>
              </a:rPr>
              <a:t> </a:t>
            </a:r>
            <a:r>
              <a:rPr lang="en-US" sz="1200" b="0" i="0" dirty="0">
                <a:solidFill>
                  <a:srgbClr val="000000"/>
                </a:solidFill>
                <a:effectLst/>
                <a:latin typeface="Arial" panose="020B0604020202020204" pitchFamily="34" charset="0"/>
                <a:ea typeface="Roboto"/>
                <a:cs typeface="Arial" panose="020B0604020202020204" pitchFamily="34" charset="0"/>
              </a:rPr>
              <a:t>may be studied as additional options</a:t>
            </a:r>
            <a:r>
              <a:rPr lang="en-US" sz="1200" b="0" i="1" dirty="0">
                <a:solidFill>
                  <a:srgbClr val="000000"/>
                </a:solidFill>
                <a:effectLst/>
                <a:latin typeface="Arial" panose="020B0604020202020204" pitchFamily="34" charset="0"/>
                <a:ea typeface="Roboto"/>
                <a:cs typeface="Arial" panose="020B0604020202020204" pitchFamily="34" charset="0"/>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Reflection point: </a:t>
            </a:r>
          </a:p>
          <a:p>
            <a:pPr marL="39600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In v8.4. Making a Nation was an option for study. This is now a sub-strand that is expected to be studied in v9.0.  </a:t>
            </a:r>
          </a:p>
          <a:p>
            <a:pPr marL="396000" lvl="1" indent="-17145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a:t>
            </a:r>
            <a:r>
              <a:rPr lang="en-US" sz="1200" b="0" i="0" u="none" strike="noStrike" baseline="0" dirty="0">
                <a:solidFill>
                  <a:srgbClr val="000000"/>
                </a:solidFill>
                <a:latin typeface="Arial" panose="020B0604020202020204" pitchFamily="34" charset="0"/>
                <a:cs typeface="Arial" panose="020B0604020202020204" pitchFamily="34" charset="0"/>
              </a:rPr>
              <a:t>v8.4 depth study Progressive ideas and movements is not a v9.0 sub-strand.</a:t>
            </a:r>
            <a:r>
              <a:rPr lang="en-US" sz="1200" dirty="0">
                <a:solidFill>
                  <a:srgbClr val="000000"/>
                </a:solidFill>
                <a:latin typeface="Arial" panose="020B0604020202020204" pitchFamily="34" charset="0"/>
                <a:cs typeface="Arial" panose="020B0604020202020204" pitchFamily="34" charset="0"/>
              </a:rPr>
              <a:t> </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396000" lvl="1" indent="-171450">
              <a:buFont typeface="Arial" panose="020B0604020202020204" pitchFamily="34" charset="0"/>
              <a:buChar char="‒"/>
            </a:pPr>
            <a:r>
              <a:rPr lang="en-US" sz="1200" b="0" i="0" u="none" strike="noStrike" baseline="0" dirty="0">
                <a:solidFill>
                  <a:srgbClr val="000000"/>
                </a:solidFill>
                <a:latin typeface="Arial" panose="020B0604020202020204" pitchFamily="34" charset="0"/>
                <a:cs typeface="Arial" panose="020B0604020202020204" pitchFamily="34" charset="0"/>
              </a:rPr>
              <a:t>The v8.4 depth studies The Industrial Revolution and Movement of peoples have been combined into one optional v9.0 sub-strand.</a:t>
            </a:r>
            <a:r>
              <a:rPr lang="en-US" sz="1200" dirty="0">
                <a:solidFill>
                  <a:srgbClr val="000000"/>
                </a:solidFill>
                <a:latin typeface="Arial" panose="020B0604020202020204" pitchFamily="34" charset="0"/>
                <a:cs typeface="Arial" panose="020B0604020202020204" pitchFamily="34" charset="0"/>
              </a:rPr>
              <a: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Adapted from ACARA 2024, History 7–10, https://v9.australiancurriculum.edu.au/f-10-curriculum/learning-areas/history-7-10/year-7_year-8_year-9_year-10?view=quick&amp;detailed-content-descriptions=0&amp;hide-ccp=0&amp;hide-gc=0&amp;side-by-side=1&amp;strands-start-index=0</a:t>
            </a:r>
          </a:p>
          <a:p>
            <a:pPr marL="0" indent="0">
              <a:buFont typeface="Arial" panose="020B0604020202020204" pitchFamily="34" charset="0"/>
              <a:buNone/>
            </a:pPr>
            <a:endParaRPr lang="en-US" sz="1200" b="1"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8632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baseline="0" dirty="0">
                <a:solidFill>
                  <a:srgbClr val="000000"/>
                </a:solidFill>
                <a:latin typeface="Arial" panose="020B0604020202020204" pitchFamily="34" charset="0"/>
                <a:cs typeface="Arial" panose="020B0604020202020204" pitchFamily="34" charset="0"/>
              </a:rPr>
              <a:t>In </a:t>
            </a:r>
            <a:r>
              <a:rPr lang="en-US" b="0" i="0" u="none" strike="noStrike" kern="1200" baseline="0" dirty="0">
                <a:solidFill>
                  <a:srgbClr val="000000"/>
                </a:solidFill>
                <a:latin typeface="Arial" panose="020B0604020202020204" pitchFamily="34" charset="0"/>
                <a:ea typeface="+mn-ea"/>
                <a:cs typeface="Arial" panose="020B0604020202020204" pitchFamily="34" charset="0"/>
              </a:rPr>
              <a:t>Year 10, three sub-strands are available for study. Students are expected to study the two sub-strands in bold: Second World War and Building modern Australia. </a:t>
            </a:r>
          </a:p>
          <a:p>
            <a:pPr marL="171450" indent="-171450">
              <a:buFont typeface="Arial" panose="020B0604020202020204" pitchFamily="34" charset="0"/>
              <a:buChar char="•"/>
            </a:pPr>
            <a:r>
              <a:rPr lang="en-US" b="0" i="0" u="none" strike="noStrike" kern="1200" baseline="0" dirty="0">
                <a:solidFill>
                  <a:srgbClr val="000000"/>
                </a:solidFill>
                <a:latin typeface="Arial" panose="020B0604020202020204" pitchFamily="34" charset="0"/>
                <a:ea typeface="+mn-ea"/>
                <a:cs typeface="Arial" panose="020B0604020202020204" pitchFamily="34" charset="0"/>
              </a:rPr>
              <a:t>The </a:t>
            </a:r>
            <a:r>
              <a:rPr lang="en-US" b="0" i="0" u="none" strike="noStrike" kern="1200" baseline="0" dirty="0" err="1">
                <a:solidFill>
                  <a:srgbClr val="000000"/>
                </a:solidFill>
                <a:latin typeface="Arial" panose="020B0604020202020204" pitchFamily="34" charset="0"/>
                <a:ea typeface="+mn-ea"/>
                <a:cs typeface="Arial" panose="020B0604020202020204" pitchFamily="34" charset="0"/>
              </a:rPr>
              <a:t>globalising</a:t>
            </a:r>
            <a:r>
              <a:rPr lang="en-US" b="0" i="0" u="none" strike="noStrike" kern="1200" baseline="0" dirty="0">
                <a:solidFill>
                  <a:srgbClr val="000000"/>
                </a:solidFill>
                <a:latin typeface="Arial" panose="020B0604020202020204" pitchFamily="34" charset="0"/>
                <a:ea typeface="+mn-ea"/>
                <a:cs typeface="Arial" panose="020B0604020202020204" pitchFamily="34" charset="0"/>
              </a:rPr>
              <a:t> world is a sub-strand that may be studied as an additional option. </a:t>
            </a:r>
          </a:p>
          <a:p>
            <a:pPr marL="171450" indent="-171450">
              <a:buFont typeface="Arial" panose="020B0604020202020204" pitchFamily="34" charset="0"/>
              <a:buChar char="•"/>
            </a:pPr>
            <a:r>
              <a:rPr lang="en-US" b="0" i="0" u="none" strike="noStrike" kern="1200" baseline="0" dirty="0">
                <a:solidFill>
                  <a:srgbClr val="000000"/>
                </a:solidFill>
                <a:latin typeface="Arial" panose="020B0604020202020204" pitchFamily="34" charset="0"/>
                <a:ea typeface="+mn-ea"/>
                <a:cs typeface="Arial" panose="020B0604020202020204" pitchFamily="34" charset="0"/>
              </a:rPr>
              <a:t>Reflection point:</a:t>
            </a:r>
          </a:p>
          <a:p>
            <a:pPr marL="396000" lvl="1" indent="-171450">
              <a:buFont typeface="Arial" panose="020B0604020202020204" pitchFamily="34" charset="0"/>
              <a:buChar char="‒"/>
            </a:pPr>
            <a:r>
              <a:rPr lang="en-US" b="0" i="0" u="none" strike="noStrike" kern="1200" baseline="0" dirty="0">
                <a:solidFill>
                  <a:srgbClr val="000000"/>
                </a:solidFill>
                <a:latin typeface="Arial" panose="020B0604020202020204" pitchFamily="34" charset="0"/>
                <a:ea typeface="+mn-ea"/>
                <a:cs typeface="Arial" panose="020B0604020202020204" pitchFamily="34" charset="0"/>
              </a:rPr>
              <a:t>The v8.4 depth studies Rights and freedoms, Popular culture, Migration experiences and The environment movement are not in v9.0, but aspects of the content has been included in the sub-strands Building a modern Australia and The </a:t>
            </a:r>
            <a:r>
              <a:rPr lang="en-US" b="0" i="0" u="none" strike="noStrike" kern="1200" baseline="0" dirty="0" err="1">
                <a:solidFill>
                  <a:srgbClr val="000000"/>
                </a:solidFill>
                <a:latin typeface="Arial" panose="020B0604020202020204" pitchFamily="34" charset="0"/>
                <a:ea typeface="+mn-ea"/>
                <a:cs typeface="Arial" panose="020B0604020202020204" pitchFamily="34" charset="0"/>
              </a:rPr>
              <a:t>globalising</a:t>
            </a:r>
            <a:r>
              <a:rPr lang="en-US" b="0" i="0" u="none" strike="noStrike" kern="1200" baseline="0" dirty="0">
                <a:solidFill>
                  <a:srgbClr val="000000"/>
                </a:solidFill>
                <a:latin typeface="Arial" panose="020B0604020202020204" pitchFamily="34" charset="0"/>
                <a:ea typeface="+mn-ea"/>
                <a:cs typeface="Arial" panose="020B0604020202020204" pitchFamily="34" charset="0"/>
              </a:rPr>
              <a:t> world.</a:t>
            </a:r>
          </a:p>
          <a:p>
            <a:pPr marL="171450" indent="-171450">
              <a:buFont typeface="Arial" panose="020B0604020202020204" pitchFamily="34" charset="0"/>
              <a:buChar char="•"/>
            </a:pPr>
            <a:endParaRPr lang="en-US" sz="9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Adapted from ACARA 2024, History 7–10, https://v9.australiancurriculum.edu.au/f-10-curriculum/learning-areas/history-7-10/year-7_year-8_year-9_year-10?view=quick&amp;detailed-content-descriptions=0&amp;hide-ccp=0&amp;hide-gc=0&amp;side-by-side=1&amp;strands-start-index=0</a:t>
            </a:r>
          </a:p>
          <a:p>
            <a:pPr marL="0" indent="0">
              <a:buFont typeface="Arial" panose="020B0604020202020204" pitchFamily="34" charset="0"/>
              <a:buNone/>
            </a:pPr>
            <a:endParaRPr lang="en-US" sz="1200" b="1"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87934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59241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2648460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Highlighted in red are the revised Skills sub-strands for v9.0 History. </a:t>
            </a:r>
          </a:p>
          <a:p>
            <a:pPr marL="0" indent="0">
              <a:buFont typeface="Arial" panose="020B0604020202020204" pitchFamily="34" charset="0"/>
              <a:buNone/>
            </a:pPr>
            <a:endParaRPr lang="en-AU" sz="11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Adapted from ACARA 2024, History 7–10, https://v9.australiancurriculum.edu.au/f-10-curriculum/learning-areas/history-7-10/year-7_year-8_year-9_year-10?view=quick&amp;detailed-content-descriptions=0&amp;hide-ccp=0&amp;hide-gc=0&amp;side-by-side=1&amp;strands-start-index=0</a:t>
            </a:r>
          </a:p>
          <a:p>
            <a:pPr marL="457200" lvl="1" indent="0">
              <a:buFont typeface="Arial" panose="020B0604020202020204" pitchFamily="34" charset="0"/>
              <a:buNone/>
            </a:pPr>
            <a:endParaRPr lang="en-AU"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4484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When we plan to teach historical skills</a:t>
            </a:r>
            <a:r>
              <a:rPr lang="en-AU" b="0" i="0" dirty="0">
                <a:solidFill>
                  <a:srgbClr val="000000"/>
                </a:solidFill>
                <a:effectLst/>
                <a:latin typeface="Arial" panose="020B0604020202020204" pitchFamily="34" charset="0"/>
                <a:cs typeface="Arial" panose="020B0604020202020204" pitchFamily="34" charset="0"/>
              </a:rPr>
              <a:t>, we’d also begin by looking at the middle years curriculum in the wider context of a student’s learning by examining what skills development has occurred prior and the senior pathways students move on to.</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solidFill>
                  <a:srgbClr val="000000"/>
                </a:solidFill>
                <a:latin typeface="Arial" panose="020B0604020202020204" pitchFamily="34" charset="0"/>
                <a:cs typeface="Arial" panose="020B0604020202020204" pitchFamily="34" charset="0"/>
              </a:rPr>
              <a:t>Reflection point:</a:t>
            </a:r>
          </a:p>
          <a:p>
            <a:pPr marL="396000" marR="0" lvl="1"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solidFill>
                  <a:srgbClr val="000000"/>
                </a:solidFill>
                <a:latin typeface="Arial" panose="020B0604020202020204" pitchFamily="34" charset="0"/>
                <a:cs typeface="Arial" panose="020B0604020202020204" pitchFamily="34" charset="0"/>
              </a:rPr>
              <a:t>How does teaching the Australian Curriculum v9.0: History prepare students for senior pathways? </a:t>
            </a:r>
            <a:endParaRPr lang="en-AU"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1182587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Aft>
                <a:spcPts val="600"/>
              </a:spcAft>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Shown here is just one Years 7–10 Skills sub-strand ‘Using historical sources’ placed next to relevant syllabus objectives from the revised Modern History 2025 syllabus. </a:t>
            </a:r>
          </a:p>
          <a:p>
            <a:pPr marL="171450" indent="-171450">
              <a:lnSpc>
                <a:spcPct val="110000"/>
              </a:lnSpc>
              <a:spcAft>
                <a:spcPts val="600"/>
              </a:spcAft>
              <a:buFont typeface="Arial" panose="020B0604020202020204" pitchFamily="34" charset="0"/>
              <a:buChar char="•"/>
            </a:pPr>
            <a:r>
              <a:rPr lang="en-AU" b="0" dirty="0">
                <a:effectLst/>
                <a:latin typeface="Arial" panose="020B0604020202020204" pitchFamily="34" charset="0"/>
                <a:ea typeface="Times New Roman" panose="02020603050405020304" pitchFamily="18" charset="0"/>
                <a:cs typeface="Arial" panose="020B0604020202020204" pitchFamily="34" charset="0"/>
              </a:rPr>
              <a:t>There are clear links between the skills developed across Years 7–10 History and the skills students develop further in senior as they work with ‘features of evidence’ from ‘historical sources’. </a:t>
            </a:r>
          </a:p>
          <a:p>
            <a:pPr marL="171450" indent="-171450">
              <a:lnSpc>
                <a:spcPct val="110000"/>
              </a:lnSpc>
              <a:spcAft>
                <a:spcPts val="600"/>
              </a:spcAft>
              <a:buFont typeface="Arial" panose="020B0604020202020204" pitchFamily="34" charset="0"/>
              <a:buChar char="•"/>
            </a:pPr>
            <a:r>
              <a:rPr lang="en-AU" b="0" dirty="0">
                <a:effectLst/>
                <a:latin typeface="Arial" panose="020B0604020202020204" pitchFamily="34" charset="0"/>
                <a:ea typeface="Times New Roman" panose="02020603050405020304" pitchFamily="18" charset="0"/>
                <a:cs typeface="Arial" panose="020B0604020202020204" pitchFamily="34" charset="0"/>
              </a:rPr>
              <a:t>Reflection point:</a:t>
            </a:r>
          </a:p>
          <a:p>
            <a:pPr marL="396000" lvl="1" indent="-171450">
              <a:lnSpc>
                <a:spcPct val="110000"/>
              </a:lnSpc>
              <a:spcAft>
                <a:spcPts val="600"/>
              </a:spcAft>
              <a:buFont typeface="Arial" panose="020B0604020202020204" pitchFamily="34" charset="0"/>
              <a:buChar char="‒"/>
            </a:pPr>
            <a:r>
              <a:rPr lang="en-AU" b="0" dirty="0">
                <a:effectLst/>
                <a:latin typeface="Arial" panose="020B0604020202020204" pitchFamily="34" charset="0"/>
                <a:ea typeface="Times New Roman" panose="02020603050405020304" pitchFamily="18" charset="0"/>
                <a:cs typeface="Arial" panose="020B0604020202020204" pitchFamily="34" charset="0"/>
              </a:rPr>
              <a:t>What do you notice about how skills develop across the middle years?</a:t>
            </a:r>
          </a:p>
          <a:p>
            <a:pPr marL="396000" lvl="1" indent="-171450">
              <a:lnSpc>
                <a:spcPct val="110000"/>
              </a:lnSpc>
              <a:spcAft>
                <a:spcPts val="600"/>
              </a:spcAft>
              <a:buFont typeface="Arial" panose="020B0604020202020204" pitchFamily="34" charset="0"/>
              <a:buChar char="‒"/>
            </a:pPr>
            <a:r>
              <a:rPr lang="en-AU" b="0" dirty="0">
                <a:effectLst/>
                <a:latin typeface="Arial" panose="020B0604020202020204" pitchFamily="34" charset="0"/>
                <a:ea typeface="Times New Roman" panose="02020603050405020304" pitchFamily="18" charset="0"/>
                <a:cs typeface="Arial" panose="020B0604020202020204" pitchFamily="34" charset="0"/>
              </a:rPr>
              <a:t>What do you notice about how teaching the Years 7–10 Australian Curriculum prepares students for senior pathways?</a:t>
            </a:r>
          </a:p>
          <a:p>
            <a:pPr marL="396000" lvl="1" indent="-171450">
              <a:lnSpc>
                <a:spcPct val="110000"/>
              </a:lnSpc>
              <a:spcAft>
                <a:spcPts val="600"/>
              </a:spcAft>
              <a:buFont typeface="Arial" panose="020B0604020202020204" pitchFamily="34" charset="0"/>
              <a:buChar char="‒"/>
            </a:pPr>
            <a:r>
              <a:rPr lang="en-AU" b="0" dirty="0">
                <a:effectLst/>
                <a:latin typeface="Arial" panose="020B0604020202020204" pitchFamily="34" charset="0"/>
                <a:ea typeface="Times New Roman" panose="02020603050405020304" pitchFamily="18" charset="0"/>
                <a:cs typeface="Arial" panose="020B0604020202020204" pitchFamily="34" charset="0"/>
              </a:rPr>
              <a:t>How can planning reflect the progressive development of historical skills across the middle years?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Source: </a:t>
            </a:r>
            <a:r>
              <a:rPr lang="en-US" b="0" dirty="0">
                <a:latin typeface="Arial" panose="020B0604020202020204" pitchFamily="34" charset="0"/>
                <a:cs typeface="Arial" panose="020B0604020202020204" pitchFamily="34" charset="0"/>
              </a:rPr>
              <a:t>adapted from </a:t>
            </a:r>
          </a:p>
          <a:p>
            <a:r>
              <a:rPr lang="en-US" sz="1200" dirty="0">
                <a:latin typeface="Arial" panose="020B0604020202020204" pitchFamily="34" charset="0"/>
                <a:cs typeface="Arial" panose="020B0604020202020204" pitchFamily="34" charset="0"/>
              </a:rPr>
              <a:t>ACARA 2024 History 7–10 — Year 7, https://v9.australiancurriculum.edu.au/f-10-curriculum/learning-areas/history-7-10/year-7?view=quick&amp;detailed-content-descriptions=0&amp;hide-ccp=0&amp;hide-gc=0&amp;side-by-side=1&amp;strands-start-index=0&amp;subjects-start-index=0</a:t>
            </a:r>
          </a:p>
          <a:p>
            <a:r>
              <a:rPr lang="en-US" sz="1200" dirty="0">
                <a:latin typeface="Arial" panose="020B0604020202020204" pitchFamily="34" charset="0"/>
                <a:cs typeface="Arial" panose="020B0604020202020204" pitchFamily="34" charset="0"/>
              </a:rPr>
              <a:t>State of Queensland (QCAA) 2024, </a:t>
            </a:r>
            <a:r>
              <a:rPr lang="en-US" sz="1200" i="1" dirty="0">
                <a:latin typeface="Arial" panose="020B0604020202020204" pitchFamily="34" charset="0"/>
                <a:cs typeface="Arial" panose="020B0604020202020204" pitchFamily="34" charset="0"/>
              </a:rPr>
              <a:t>Modern History 2025 v1.1 General senior Syllabus </a:t>
            </a:r>
            <a:r>
              <a:rPr lang="en-US" sz="1200" dirty="0">
                <a:latin typeface="Arial" panose="020B0604020202020204" pitchFamily="34" charset="0"/>
                <a:cs typeface="Arial" panose="020B0604020202020204" pitchFamily="34" charset="0"/>
              </a:rPr>
              <a:t>July 2024, www.qcaa.qld.edu.au/downloads/senior-qce/syllabuses/snr_modern_history_25_syll.pdf</a:t>
            </a:r>
          </a:p>
          <a:p>
            <a:pPr>
              <a:lnSpc>
                <a:spcPct val="110000"/>
              </a:lnSpc>
              <a:spcAft>
                <a:spcPts val="600"/>
              </a:spcAft>
            </a:pPr>
            <a:endParaRPr lang="en-AU" sz="1800" b="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6940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defRPr/>
            </a:pPr>
            <a:r>
              <a:rPr lang="en-AU" dirty="0">
                <a:latin typeface="Arial" panose="020B0604020202020204" pitchFamily="34" charset="0"/>
                <a:cs typeface="Arial" panose="020B0604020202020204" pitchFamily="34" charset="0"/>
              </a:rPr>
              <a:t>This QCAA resource may support planning for Skills development as it shows the Skills content descriptions for Years 7‒8 and Years 9‒10 side by side, showing how the skills step up across the two bands. </a:t>
            </a:r>
            <a:endParaRPr lang="en-AU" dirty="0">
              <a:latin typeface="Arial" panose="020B0604020202020204" pitchFamily="34" charset="0"/>
              <a:ea typeface="Calibri"/>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Arial" panose="020B060402020202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State of Queensland (QCAA</a:t>
            </a:r>
            <a:r>
              <a:rPr lang="en-AU" dirty="0">
                <a:latin typeface="Arial" panose="020B0604020202020204" pitchFamily="34" charset="0"/>
                <a:cs typeface="Arial" panose="020B0604020202020204" pitchFamily="34" charset="0"/>
              </a:rPr>
              <a:t>) 2022, Year 7–10 History: Australian Curriculum Version 9.0: Sequence of content descriptions, www.qcaa.qld.edu.au/downloads/aciqv9/humanities-and-social-sciences/curriculum/ac9_hass_hist_yr7-10_cd_sequence.pdf  p. 4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5765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Arial"/>
              <a:buNone/>
              <a:defRPr/>
            </a:pPr>
            <a:endParaRPr lang="en-US" sz="1200" dirty="0">
              <a:solidFill>
                <a:srgbClr val="000000"/>
              </a:solidFill>
              <a:latin typeface="Arial" panose="020B0604020202020204" pitchFamily="34" charset="0"/>
              <a:cs typeface="Arial" panose="020B0604020202020204" pitchFamily="34" charset="0"/>
            </a:endParaRPr>
          </a:p>
          <a:p>
            <a:pPr>
              <a:spcBef>
                <a:spcPts val="0"/>
              </a:spcBef>
              <a:defRPr/>
            </a:pP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197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marR="0" lvl="0" indent="-252000" algn="l" defTabSz="914400" rtl="0" eaLnBrk="0" fontAlgn="base" latinLnBrk="0" hangingPunct="0">
              <a:lnSpc>
                <a:spcPct val="100000"/>
              </a:lnSpc>
              <a:spcBef>
                <a:spcPct val="30000"/>
              </a:spcBef>
              <a:spcAft>
                <a:spcPct val="0"/>
              </a:spcAft>
              <a:buClrTx/>
              <a:buSzTx/>
              <a:buFont typeface="Arial"/>
              <a:buChar char="•"/>
              <a:tabLst/>
              <a:defRPr/>
            </a:pPr>
            <a:r>
              <a:rPr lang="en-AU" dirty="0">
                <a:latin typeface="Arial" panose="020B0604020202020204" pitchFamily="34" charset="0"/>
                <a:cs typeface="Arial" panose="020B0604020202020204" pitchFamily="34" charset="0"/>
              </a:rPr>
              <a:t>However, it’s important to note that in the achievement standards, the skills step up a little </a:t>
            </a:r>
            <a:r>
              <a:rPr lang="en-AU" b="1" dirty="0">
                <a:latin typeface="Arial" panose="020B0604020202020204" pitchFamily="34" charset="0"/>
                <a:cs typeface="Arial" panose="020B0604020202020204" pitchFamily="34" charset="0"/>
              </a:rPr>
              <a:t>each year </a:t>
            </a:r>
            <a:r>
              <a:rPr lang="en-AU" dirty="0">
                <a:latin typeface="Arial" panose="020B0604020202020204" pitchFamily="34" charset="0"/>
                <a:cs typeface="Arial" panose="020B0604020202020204" pitchFamily="34" charset="0"/>
              </a:rPr>
              <a:t>— reflecting how students’ skills develop across the two-year bands in the content descriptions. </a:t>
            </a:r>
          </a:p>
          <a:p>
            <a:pPr marL="252000" indent="-252000">
              <a:buFont typeface="Arial"/>
              <a:buChar char="•"/>
            </a:pPr>
            <a:r>
              <a:rPr lang="en-US" dirty="0"/>
              <a:t>This Sequence of achievement standards resource places the achievement standard for each year level side by side to support planning for skills development for Version 9.0 of the History curriculum. </a:t>
            </a:r>
          </a:p>
          <a:p>
            <a:pPr marL="252000" indent="-252000">
              <a:buFont typeface="Arial"/>
              <a:buChar char="•"/>
            </a:pPr>
            <a:endParaRPr lang="en-US" dirty="0">
              <a:ea typeface="Calibri"/>
              <a:cs typeface="Calibri"/>
            </a:endParaRPr>
          </a:p>
          <a:p>
            <a:pPr marR="0" lvl="0" algn="l" defTabSz="914400" rtl="0" eaLnBrk="0" fontAlgn="base" latinLnBrk="0" hangingPunct="0">
              <a:lnSpc>
                <a:spcPct val="100000"/>
              </a:lnSpc>
              <a:spcBef>
                <a:spcPct val="30000"/>
              </a:spcBef>
              <a:spcAft>
                <a:spcPct val="0"/>
              </a:spcAft>
              <a:buClrTx/>
              <a:buSzTx/>
              <a:tabLst/>
              <a:defRPr/>
            </a:pPr>
            <a:r>
              <a:rPr lang="en-AU" b="1" dirty="0"/>
              <a:t>Source: </a:t>
            </a:r>
            <a:r>
              <a:rPr lang="en-AU" b="0" dirty="0"/>
              <a:t>State of Queensland (QCAA</a:t>
            </a:r>
            <a:r>
              <a:rPr lang="en-AU" dirty="0"/>
              <a:t>) 2022, Year 7–10 History: Australian Curriculum Version 9.0: Sequence of achievement standards, www.qcaa.qld.edu.au/downloads/aciqv9/humanities-and-social-sciences/curriculum/ac9_hass_hist_yr7-10_as_sequence.pdf</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3163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9653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32</a:t>
            </a:fld>
            <a:endParaRPr lang="en-AU"/>
          </a:p>
        </p:txBody>
      </p:sp>
    </p:spTree>
    <p:extLst>
      <p:ext uri="{BB962C8B-B14F-4D97-AF65-F5344CB8AC3E}">
        <p14:creationId xmlns:p14="http://schemas.microsoft.com/office/powerpoint/2010/main" val="1514847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33</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34</a:t>
            </a:fld>
            <a:endParaRPr lang="en-AU"/>
          </a:p>
        </p:txBody>
      </p:sp>
    </p:spTree>
    <p:extLst>
      <p:ext uri="{BB962C8B-B14F-4D97-AF65-F5344CB8AC3E}">
        <p14:creationId xmlns:p14="http://schemas.microsoft.com/office/powerpoint/2010/main" val="4243497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35</a:t>
            </a:fld>
            <a:endParaRPr lang="en-AU"/>
          </a:p>
        </p:txBody>
      </p:sp>
    </p:spTree>
    <p:extLst>
      <p:ext uri="{BB962C8B-B14F-4D97-AF65-F5344CB8AC3E}">
        <p14:creationId xmlns:p14="http://schemas.microsoft.com/office/powerpoint/2010/main" val="268414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276048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Planning units of work that are manageable and focused requires consideration of:</a:t>
            </a:r>
          </a:p>
          <a:p>
            <a:pPr marL="396000" lvl="1" indent="-252000">
              <a:buFont typeface="Arial" panose="020B0604020202020204" pitchFamily="34" charset="0"/>
              <a:buChar char="‒"/>
            </a:pPr>
            <a:r>
              <a:rPr lang="en-AU" b="0" dirty="0">
                <a:latin typeface="Arial" panose="020B0604020202020204" pitchFamily="34" charset="0"/>
                <a:cs typeface="Arial" panose="020B0604020202020204" pitchFamily="34" charset="0"/>
              </a:rPr>
              <a:t>how to approach the subject matter in the knowledge and understanding sub-strands, including narrowing the focus</a:t>
            </a:r>
          </a:p>
          <a:p>
            <a:pPr marL="396000" lvl="1" indent="-252000">
              <a:buFont typeface="Arial" panose="020B0604020202020204" pitchFamily="34" charset="0"/>
              <a:buChar char="‒"/>
            </a:pPr>
            <a:r>
              <a:rPr lang="en-AU" b="0" dirty="0">
                <a:latin typeface="Arial" panose="020B0604020202020204" pitchFamily="34" charset="0"/>
                <a:cs typeface="Arial" panose="020B0604020202020204" pitchFamily="34" charset="0"/>
              </a:rPr>
              <a:t>how to build students’ historical skills in a gradual way, that considers the age and stage of our learners, and</a:t>
            </a:r>
          </a:p>
          <a:p>
            <a:pPr marL="396000" lvl="1" indent="-252000">
              <a:buFont typeface="Arial" panose="020B0604020202020204" pitchFamily="34" charset="0"/>
              <a:buChar char="‒"/>
            </a:pPr>
            <a:r>
              <a:rPr lang="en-AU" b="0" dirty="0">
                <a:latin typeface="Arial" panose="020B0604020202020204" pitchFamily="34" charset="0"/>
                <a:cs typeface="Arial" panose="020B0604020202020204" pitchFamily="34" charset="0"/>
              </a:rPr>
              <a:t>how to engage middle years learners — for example, identifying a hook for each unit and ways to sustain interest in and enjoyment of historical studies. </a:t>
            </a:r>
            <a:endParaRPr lang="en-AU" b="0" dirty="0">
              <a:latin typeface="Arial" panose="020B0604020202020204" pitchFamily="34" charset="0"/>
              <a:ea typeface="Calibri"/>
              <a:cs typeface="Arial" panose="020B0604020202020204" pitchFamily="34" charset="0"/>
            </a:endParaRPr>
          </a:p>
          <a:p>
            <a:pPr marL="628650" lvl="1" indent="-171450">
              <a:buFont typeface="Courier New" panose="02070309020205020404" pitchFamily="49" charset="0"/>
              <a:buChar char="o"/>
            </a:pPr>
            <a:endParaRPr lang="en-AU"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589350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215909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Arial" panose="020B0604020202020204" pitchFamily="34" charset="0"/>
                <a:cs typeface="Arial" panose="020B0604020202020204" pitchFamily="34" charset="0"/>
              </a:rPr>
              <a:t>These are the Knowledge and Understanding sub-strands for Version 9.0 of the 7–10 Australian Curriculum: History.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Arial" panose="020B0604020202020204" pitchFamily="34" charset="0"/>
                <a:cs typeface="Arial" panose="020B0604020202020204" pitchFamily="34" charset="0"/>
              </a:rPr>
              <a:t>In History, some sub-strands are studied by all students (indicated in bold</a:t>
            </a:r>
            <a:r>
              <a:rPr lang="en-US" sz="1200" dirty="0">
                <a:solidFill>
                  <a:srgbClr val="000000"/>
                </a:solidFill>
                <a:latin typeface="Arial" panose="020B0604020202020204" pitchFamily="34" charset="0"/>
                <a:cs typeface="Arial" panose="020B0604020202020204" pitchFamily="34" charset="0"/>
              </a:rPr>
              <a:t>). </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252000" indent="-252000">
              <a:buFont typeface="Arial" panose="020B0604020202020204" pitchFamily="34" charset="0"/>
              <a:buChar char="•"/>
              <a:defRPr/>
            </a:pPr>
            <a:r>
              <a:rPr lang="en-US" sz="1200" b="0" i="0" u="none" strike="noStrike" baseline="0" dirty="0">
                <a:solidFill>
                  <a:srgbClr val="000000"/>
                </a:solidFill>
                <a:latin typeface="Arial" panose="020B0604020202020204" pitchFamily="34" charset="0"/>
                <a:cs typeface="Arial" panose="020B0604020202020204" pitchFamily="34" charset="0"/>
              </a:rPr>
              <a:t>In </a:t>
            </a:r>
            <a:r>
              <a:rPr lang="en-US" sz="1200" dirty="0">
                <a:solidFill>
                  <a:srgbClr val="000000"/>
                </a:solidFill>
                <a:latin typeface="Arial" panose="020B0604020202020204" pitchFamily="34" charset="0"/>
                <a:cs typeface="Arial" panose="020B0604020202020204" pitchFamily="34" charset="0"/>
              </a:rPr>
              <a:t>Version 9.0</a:t>
            </a:r>
            <a:r>
              <a:rPr lang="en-US" sz="1200" b="0" i="0" u="none" strike="noStrike" baseline="0" dirty="0">
                <a:solidFill>
                  <a:srgbClr val="000000"/>
                </a:solidFill>
                <a:latin typeface="Arial" panose="020B0604020202020204" pitchFamily="34" charset="0"/>
                <a:cs typeface="Arial" panose="020B0604020202020204" pitchFamily="34" charset="0"/>
              </a:rPr>
              <a:t>, schools teach at least two sub-strands per year level, which is a significant reduction in subject matter from Version 8.4.</a:t>
            </a:r>
            <a:r>
              <a:rPr lang="en-US" sz="1200" dirty="0">
                <a:solidFill>
                  <a:srgbClr val="000000"/>
                </a:solidFill>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sz="1200" b="1"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Adapted from ACARA 2024, History 7–10, https://v9.australiancurriculum.edu.au/f-10-curriculum/learning-areas/history-7-10/year-7_year-8_year-9_year-10?view=quick&amp;detailed-content-descriptions=0&amp;hide-ccp=0&amp;hide-gc=0&amp;side-by-side=1&amp;strands-start-index=0</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50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Arial" panose="020B0604020202020204" pitchFamily="34" charset="0"/>
                <a:cs typeface="Arial" panose="020B0604020202020204" pitchFamily="34" charset="0"/>
              </a:rPr>
              <a:t>In Year 7 students study both sub-strands, with a choice of topics in The ancient world sub-strand.</a:t>
            </a:r>
            <a:endParaRPr lang="en-US" sz="1200" b="1" i="0" u="none" strike="noStrike" baseline="0" dirty="0">
              <a:solidFill>
                <a:srgbClr val="000000"/>
              </a:solidFill>
              <a:latin typeface="Arial" panose="020B0604020202020204" pitchFamily="34" charset="0"/>
              <a:cs typeface="Arial" panose="020B0604020202020204" pitchFamily="34" charset="0"/>
            </a:endParaRPr>
          </a:p>
          <a:p>
            <a:pPr marL="252000" indent="-252000">
              <a:buFont typeface="Arial" panose="020B0604020202020204" pitchFamily="34" charset="0"/>
              <a:buChar char="•"/>
            </a:pPr>
            <a:r>
              <a:rPr lang="en-US" sz="1200" b="0" i="0" u="none" strike="noStrike" baseline="0" dirty="0">
                <a:solidFill>
                  <a:srgbClr val="000000"/>
                </a:solidFill>
                <a:latin typeface="Arial" panose="020B0604020202020204" pitchFamily="34" charset="0"/>
                <a:cs typeface="Arial" panose="020B0604020202020204" pitchFamily="34" charset="0"/>
              </a:rPr>
              <a:t>In Version 8.4 schools taught two of The ancient world topics. </a:t>
            </a:r>
          </a:p>
          <a:p>
            <a:pPr marL="252000" indent="-252000">
              <a:buFont typeface="Arial" panose="020B0604020202020204" pitchFamily="34" charset="0"/>
              <a:buChar char="•"/>
            </a:pPr>
            <a:r>
              <a:rPr lang="en-US" sz="1200" b="0" i="0" u="none" strike="noStrike" baseline="0" dirty="0">
                <a:solidFill>
                  <a:srgbClr val="000000"/>
                </a:solidFill>
                <a:latin typeface="Arial" panose="020B0604020202020204" pitchFamily="34" charset="0"/>
                <a:cs typeface="Arial" panose="020B0604020202020204" pitchFamily="34" charset="0"/>
              </a:rPr>
              <a:t>Reflection point:</a:t>
            </a:r>
          </a:p>
          <a:p>
            <a:pPr marL="709200" lvl="1" indent="-252000">
              <a:buFont typeface="Arial" panose="020B0604020202020204" pitchFamily="34" charset="0"/>
              <a:buChar char="•"/>
            </a:pPr>
            <a:r>
              <a:rPr lang="en-US" sz="1200" b="0" i="0" u="none" strike="noStrike" baseline="0" dirty="0">
                <a:solidFill>
                  <a:srgbClr val="000000"/>
                </a:solidFill>
                <a:latin typeface="Arial" panose="020B0604020202020204" pitchFamily="34" charset="0"/>
                <a:cs typeface="Arial" panose="020B0604020202020204" pitchFamily="34" charset="0"/>
              </a:rPr>
              <a:t>The transition to V</a:t>
            </a:r>
            <a:r>
              <a:rPr lang="en-US" sz="1200" dirty="0">
                <a:solidFill>
                  <a:srgbClr val="000000"/>
                </a:solidFill>
                <a:latin typeface="Arial" panose="020B0604020202020204" pitchFamily="34" charset="0"/>
                <a:cs typeface="Arial" panose="020B0604020202020204" pitchFamily="34" charset="0"/>
              </a:rPr>
              <a:t>ersion 9.0</a:t>
            </a:r>
            <a:r>
              <a:rPr lang="en-US" sz="1200" b="0" i="0" u="none" strike="noStrike" baseline="0" dirty="0">
                <a:solidFill>
                  <a:srgbClr val="000000"/>
                </a:solidFill>
                <a:latin typeface="Arial" panose="020B0604020202020204" pitchFamily="34" charset="0"/>
                <a:cs typeface="Arial" panose="020B0604020202020204" pitchFamily="34" charset="0"/>
              </a:rPr>
              <a:t> is an opportunity to reflect on what is working well in your context.</a:t>
            </a:r>
          </a:p>
          <a:p>
            <a:pPr marL="709200" lvl="1" indent="-252000">
              <a:buFont typeface="Arial" panose="020B0604020202020204" pitchFamily="34" charset="0"/>
              <a:buChar char="•"/>
            </a:pPr>
            <a:r>
              <a:rPr lang="en-US" sz="1200" b="0" i="0" u="none" strike="noStrike" baseline="0" dirty="0">
                <a:solidFill>
                  <a:srgbClr val="000000"/>
                </a:solidFill>
                <a:latin typeface="Arial" panose="020B0604020202020204" pitchFamily="34" charset="0"/>
                <a:cs typeface="Arial" panose="020B0604020202020204" pitchFamily="34" charset="0"/>
              </a:rPr>
              <a:t>Which ancient world topic will be most suitable for your students to build their historical skills and gain an appreciation and understanding of the ancient world?</a:t>
            </a:r>
          </a:p>
          <a:p>
            <a:pPr marL="709200" lvl="1" indent="-252000">
              <a:buFont typeface="Arial" panose="020B0604020202020204" pitchFamily="34" charset="0"/>
              <a:buChar char="•"/>
            </a:pPr>
            <a:r>
              <a:rPr lang="en-US" sz="1200" b="0" i="0" u="none" strike="noStrike" baseline="0" dirty="0">
                <a:solidFill>
                  <a:srgbClr val="000000"/>
                </a:solidFill>
                <a:latin typeface="Arial" panose="020B0604020202020204" pitchFamily="34" charset="0"/>
                <a:cs typeface="Arial" panose="020B0604020202020204" pitchFamily="34" charset="0"/>
              </a:rPr>
              <a:t>What range and balance of History topics will your students experience across Years 7–10?  </a:t>
            </a:r>
          </a:p>
          <a:p>
            <a:pPr marL="709200" lvl="1" indent="-252000">
              <a:buFont typeface="Arial" panose="020B0604020202020204" pitchFamily="34" charset="0"/>
              <a:buChar char="•"/>
            </a:pPr>
            <a:endParaRPr lang="en-US" sz="1200" b="1"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Adapted from ACARA 2024, History 7–10, https://v9.australiancurriculum.edu.au/f-10-curriculum/learning-areas/history-7-10/year-7_year-8_year-9_year-10?view=quick&amp;detailed-content-descriptions=0&amp;hide-ccp=0&amp;hide-gc=0&amp;side-by-side=1&amp;strands-start-index=0</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40168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indent="-252000">
              <a:buFont typeface="Arial" panose="020B0604020202020204" pitchFamily="34" charset="0"/>
              <a:buChar char="•"/>
            </a:pPr>
            <a:r>
              <a:rPr lang="en-US" dirty="0">
                <a:latin typeface="Arial" panose="020B0604020202020204" pitchFamily="34" charset="0"/>
                <a:cs typeface="Arial" panose="020B0604020202020204" pitchFamily="34" charset="0"/>
              </a:rPr>
              <a:t>A new sub-strand in Version 9.0 is Deep time history of Australia.</a:t>
            </a:r>
          </a:p>
          <a:p>
            <a:pPr marL="252000" indent="-252000">
              <a:buFont typeface="Arial" panose="020B0604020202020204" pitchFamily="34" charset="0"/>
              <a:buChar char="•"/>
            </a:pPr>
            <a:r>
              <a:rPr lang="en-US" dirty="0">
                <a:latin typeface="Arial" panose="020B0604020202020204" pitchFamily="34" charset="0"/>
                <a:cs typeface="Arial" panose="020B0604020202020204" pitchFamily="34" charset="0"/>
              </a:rPr>
              <a:t>This explanation of deep time comes from the </a:t>
            </a:r>
            <a:r>
              <a:rPr lang="en-US" i="1" dirty="0">
                <a:latin typeface="Arial" panose="020B0604020202020204" pitchFamily="34" charset="0"/>
                <a:cs typeface="Arial" panose="020B0604020202020204" pitchFamily="34" charset="0"/>
              </a:rPr>
              <a:t>Deep time history of Australia</a:t>
            </a:r>
            <a:r>
              <a:rPr lang="en-US" b="0" i="1" dirty="0">
                <a:latin typeface="Arial" panose="020B0604020202020204" pitchFamily="34" charset="0"/>
                <a:cs typeface="Arial" panose="020B0604020202020204" pitchFamily="34" charset="0"/>
              </a:rPr>
              <a:t>: Preparing to teach the Version 9.0 Australian Curriculum: History Year 7 </a:t>
            </a:r>
            <a:r>
              <a:rPr lang="en-US" dirty="0">
                <a:latin typeface="Arial" panose="020B0604020202020204" pitchFamily="34" charset="0"/>
                <a:cs typeface="Arial" panose="020B0604020202020204" pitchFamily="34" charset="0"/>
              </a:rPr>
              <a:t>resource developed by the Australian Curriculum. </a:t>
            </a:r>
          </a:p>
          <a:p>
            <a:pPr marL="252000" indent="-252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ACARA 2024 </a:t>
            </a:r>
            <a:r>
              <a:rPr lang="en-US" sz="1200" i="1" dirty="0">
                <a:latin typeface="Arial" panose="020B0604020202020204" pitchFamily="34" charset="0"/>
                <a:cs typeface="Arial" panose="020B0604020202020204" pitchFamily="34" charset="0"/>
              </a:rPr>
              <a:t>Deep time history of Australia</a:t>
            </a:r>
            <a:r>
              <a:rPr lang="en-US" b="0" i="1" dirty="0">
                <a:latin typeface="Arial" panose="020B0604020202020204" pitchFamily="34" charset="0"/>
                <a:cs typeface="Arial" panose="020B0604020202020204" pitchFamily="34" charset="0"/>
              </a:rPr>
              <a:t>: Preparing to teach the Version 9.0 Australian Curriculum: History Year 7 </a:t>
            </a:r>
            <a:r>
              <a:rPr lang="en-US" sz="1200" dirty="0">
                <a:latin typeface="Arial" panose="020B0604020202020204" pitchFamily="34" charset="0"/>
                <a:cs typeface="Arial" panose="020B0604020202020204" pitchFamily="34" charset="0"/>
              </a:rPr>
              <a:t>p .2,</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https://v9.australiancurriculum.edu.au/teacher-resources/learning-area-resources/deep_time_history_of_australia_resource.html</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3276921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7.jpe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8.jpeg"/><Relationship Id="rId10" Type="http://schemas.openxmlformats.org/officeDocument/2006/relationships/image" Target="../media/image11.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hyperlink" Target="https://www.qcaa.qld.edu.au/copyright"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assro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2CDC41-42AE-6C96-A584-A7F804B5C8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7911"/>
            <a:ext cx="8964488" cy="3219822"/>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24BA0F07-AB31-49E6-8337-10318EF4F5EE}"/>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6110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061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95919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5"/>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600553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28841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109465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77213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604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3928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51"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143" r:id="rId1"/>
    <p:sldLayoutId id="2147484072" r:id="rId2"/>
    <p:sldLayoutId id="2147484082" r:id="rId3"/>
    <p:sldLayoutId id="2147484083" r:id="rId4"/>
    <p:sldLayoutId id="2147484075" r:id="rId5"/>
    <p:sldLayoutId id="2147484076" r:id="rId6"/>
    <p:sldLayoutId id="2147484079" r:id="rId7"/>
    <p:sldLayoutId id="2147484140" r:id="rId8"/>
    <p:sldLayoutId id="2147484168" r:id="rId9"/>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1"/>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5" name="Picture 4" descr="Sticker of ACiQv9.0">
            <a:extLst>
              <a:ext uri="{FF2B5EF4-FFF2-40B4-BE49-F238E27FC236}">
                <a16:creationId xmlns:a16="http://schemas.microsoft.com/office/drawing/2014/main" id="{39461A87-D8AB-40F9-E759-2BE560C6482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3849163600"/>
      </p:ext>
    </p:extLst>
  </p:cSld>
  <p:clrMap bg1="lt1" tx1="dk1" bg2="lt2" tx2="dk2" accent1="accent1" accent2="accent2" accent3="accent3" accent4="accent4" accent5="accent5" accent6="accent6" hlink="hlink" folHlink="folHlink"/>
  <p:sldLayoutIdLst>
    <p:sldLayoutId id="2147484171" r:id="rId1"/>
    <p:sldLayoutId id="2147484174" r:id="rId2"/>
    <p:sldLayoutId id="2147484179" r:id="rId3"/>
  </p:sldLayoutIdLst>
  <p:txStyles>
    <p:titleStyle>
      <a:lvl1pPr algn="l" defTabSz="914378"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8"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1994" algn="l" defTabSz="914378"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3987" indent="-251994" algn="l" defTabSz="914378"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5981" indent="-251994" algn="l" defTabSz="914378"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5981" indent="0" algn="l" defTabSz="914378"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5981" indent="0" algn="l" defTabSz="914378"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5981" indent="0" algn="l" defTabSz="914378"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5981" indent="0" algn="l" defTabSz="914378"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5981" indent="0" algn="l" defTabSz="914378"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v9.australiancurriculum.edu.au/content/acara-curriculum/au/en/teacher-resources/learning-area-resources/deep_time_history_of_australia_resource.html"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hyperlink" Target="http://www.qcaa.qld.edu.au/copyrigh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4CC63859-AD16-3907-0C89-16F4F274A970}"/>
              </a:ext>
            </a:extLst>
          </p:cNvPr>
          <p:cNvSpPr>
            <a:spLocks noGrp="1"/>
          </p:cNvSpPr>
          <p:nvPr>
            <p:ph type="ctrTitle"/>
          </p:nvPr>
        </p:nvSpPr>
        <p:spPr/>
        <p:txBody>
          <a:bodyPr>
            <a:normAutofit/>
          </a:bodyPr>
          <a:lstStyle/>
          <a:p>
            <a:pPr>
              <a:lnSpc>
                <a:spcPct val="116000"/>
              </a:lnSpc>
              <a:spcBef>
                <a:spcPts val="1800"/>
              </a:spcBef>
              <a:spcAft>
                <a:spcPts val="600"/>
              </a:spcAft>
            </a:pPr>
            <a:r>
              <a:rPr lang="en-GB" b="1" kern="0" dirty="0">
                <a:solidFill>
                  <a:srgbClr val="313131"/>
                </a:solidFill>
                <a:effectLst/>
                <a:latin typeface="+mj-lt"/>
                <a:ea typeface="Calibri" panose="020F0502020204030204" pitchFamily="34" charset="0"/>
                <a:cs typeface="Times New Roman" panose="02020603050405020304" pitchFamily="18" charset="0"/>
              </a:rPr>
              <a:t>Exploring and planning for new subject matter</a:t>
            </a:r>
            <a:endParaRPr lang="en-AU" b="1" kern="0" dirty="0">
              <a:solidFill>
                <a:srgbClr val="0F4761"/>
              </a:solidFill>
              <a:effectLst/>
              <a:latin typeface="+mj-lt"/>
              <a:ea typeface="Yu Gothic Light" panose="020B0300000000000000" pitchFamily="34" charset="-128"/>
              <a:cs typeface="Times New Roman" panose="02020603050405020304" pitchFamily="18" charset="0"/>
            </a:endParaRPr>
          </a:p>
        </p:txBody>
      </p:sp>
      <p:sp>
        <p:nvSpPr>
          <p:cNvPr id="40" name="Subtitle 39">
            <a:extLst>
              <a:ext uri="{FF2B5EF4-FFF2-40B4-BE49-F238E27FC236}">
                <a16:creationId xmlns:a16="http://schemas.microsoft.com/office/drawing/2014/main" id="{D203F9F7-5717-17B6-AABA-72707CB673AA}"/>
              </a:ext>
            </a:extLst>
          </p:cNvPr>
          <p:cNvSpPr>
            <a:spLocks noGrp="1"/>
          </p:cNvSpPr>
          <p:nvPr>
            <p:ph type="subTitle" idx="1"/>
          </p:nvPr>
        </p:nvSpPr>
        <p:spPr/>
        <p:txBody>
          <a:bodyPr>
            <a:normAutofit/>
          </a:bodyPr>
          <a:lstStyle/>
          <a:p>
            <a:r>
              <a:rPr lang="en-GB" b="1" kern="0" dirty="0">
                <a:solidFill>
                  <a:srgbClr val="313131"/>
                </a:solidFill>
                <a:effectLst/>
                <a:latin typeface="+mj-lt"/>
                <a:ea typeface="Calibri" panose="020F0502020204030204" pitchFamily="34" charset="0"/>
                <a:cs typeface="Times New Roman" panose="02020603050405020304" pitchFamily="18" charset="0"/>
              </a:rPr>
              <a:t>Years 7–10 Australian Curriculum v9.0: History</a:t>
            </a:r>
            <a:endParaRPr lang="en-AU" dirty="0">
              <a:latin typeface="+mj-lt"/>
            </a:endParaRPr>
          </a:p>
        </p:txBody>
      </p:sp>
      <p:sp>
        <p:nvSpPr>
          <p:cNvPr id="2" name="Vertical Text Placeholder 1">
            <a:extLst>
              <a:ext uri="{FF2B5EF4-FFF2-40B4-BE49-F238E27FC236}">
                <a16:creationId xmlns:a16="http://schemas.microsoft.com/office/drawing/2014/main" id="{33889D09-1749-8B5D-DE27-ECD0A177FB00}"/>
              </a:ext>
            </a:extLst>
          </p:cNvPr>
          <p:cNvSpPr>
            <a:spLocks noGrp="1"/>
          </p:cNvSpPr>
          <p:nvPr>
            <p:ph type="body" orient="vert" sz="quarter" idx="10"/>
          </p:nvPr>
        </p:nvSpPr>
        <p:spPr/>
        <p:txBody>
          <a:bodyPr/>
          <a:lstStyle/>
          <a:p>
            <a:r>
              <a:rPr lang="en-AU" dirty="0"/>
              <a:t>241012</a:t>
            </a:r>
          </a:p>
        </p:txBody>
      </p:sp>
    </p:spTree>
    <p:extLst>
      <p:ext uri="{BB962C8B-B14F-4D97-AF65-F5344CB8AC3E}">
        <p14:creationId xmlns:p14="http://schemas.microsoft.com/office/powerpoint/2010/main" val="157088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D3A6-CDA0-B1BE-277E-14FA9009DB9A}"/>
              </a:ext>
            </a:extLst>
          </p:cNvPr>
          <p:cNvSpPr>
            <a:spLocks noGrp="1"/>
          </p:cNvSpPr>
          <p:nvPr>
            <p:ph type="title"/>
          </p:nvPr>
        </p:nvSpPr>
        <p:spPr>
          <a:xfrm>
            <a:off x="324000" y="267494"/>
            <a:ext cx="8496000" cy="360000"/>
          </a:xfrm>
        </p:spPr>
        <p:txBody>
          <a:bodyPr/>
          <a:lstStyle/>
          <a:p>
            <a:r>
              <a:rPr lang="en-US" dirty="0"/>
              <a:t>Deep time history of Australia resource</a:t>
            </a:r>
          </a:p>
        </p:txBody>
      </p:sp>
      <p:pic>
        <p:nvPicPr>
          <p:cNvPr id="4" name="Picture 3" descr="A red and white cover with black text&#10;&#10;Description automatically generated">
            <a:extLst>
              <a:ext uri="{FF2B5EF4-FFF2-40B4-BE49-F238E27FC236}">
                <a16:creationId xmlns:a16="http://schemas.microsoft.com/office/drawing/2014/main" id="{2D1EED6A-07BA-DC00-8DC4-9D25A98881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544" y="771550"/>
            <a:ext cx="2664000" cy="3780000"/>
          </a:xfrm>
          <a:prstGeom prst="rect">
            <a:avLst/>
          </a:prstGeom>
          <a:ln>
            <a:noFill/>
          </a:ln>
          <a:effectLst>
            <a:outerShdw blurRad="50800" dist="38100" dir="2700000" algn="tl" rotWithShape="0">
              <a:schemeClr val="accent1">
                <a:alpha val="40000"/>
              </a:schemeClr>
            </a:outerShdw>
          </a:effectLst>
        </p:spPr>
      </p:pic>
      <p:sp>
        <p:nvSpPr>
          <p:cNvPr id="7" name="TextBox 6">
            <a:extLst>
              <a:ext uri="{FF2B5EF4-FFF2-40B4-BE49-F238E27FC236}">
                <a16:creationId xmlns:a16="http://schemas.microsoft.com/office/drawing/2014/main" id="{4D8A1173-4AB2-18A7-1685-552E674C1B47}"/>
              </a:ext>
            </a:extLst>
          </p:cNvPr>
          <p:cNvSpPr txBox="1"/>
          <p:nvPr/>
        </p:nvSpPr>
        <p:spPr>
          <a:xfrm>
            <a:off x="3508595" y="1013698"/>
            <a:ext cx="5311405" cy="3335767"/>
          </a:xfrm>
          <a:prstGeom prst="foldedCorner">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15000"/>
              </a:lnSpc>
              <a:spcBef>
                <a:spcPts val="600"/>
              </a:spcBef>
              <a:spcAft>
                <a:spcPts val="600"/>
              </a:spcAft>
            </a:pPr>
            <a:r>
              <a:rPr lang="en-US" sz="1600" b="1">
                <a:latin typeface="Arial" panose="020B0604020202020204" pitchFamily="34" charset="0"/>
                <a:ea typeface="Arial" panose="020B0604020202020204" pitchFamily="34" charset="0"/>
              </a:rPr>
              <a:t>Themes</a:t>
            </a:r>
            <a:endParaRPr lang="en-US" sz="1600" b="1">
              <a:effectLst/>
              <a:latin typeface="Arial" panose="020B0604020202020204" pitchFamily="34" charset="0"/>
              <a:ea typeface="Arial" panose="020B0604020202020204" pitchFamily="34" charset="0"/>
            </a:endParaRPr>
          </a:p>
          <a:p>
            <a:pPr lvl="0">
              <a:lnSpc>
                <a:spcPct val="115000"/>
              </a:lnSpc>
              <a:spcBef>
                <a:spcPts val="600"/>
              </a:spcBef>
              <a:spcAft>
                <a:spcPts val="600"/>
              </a:spcAft>
            </a:pPr>
            <a:r>
              <a:rPr lang="en-US" sz="1600" i="1">
                <a:effectLst/>
                <a:latin typeface="Arial" panose="020B0604020202020204" pitchFamily="34" charset="0"/>
                <a:ea typeface="Arial" panose="020B0604020202020204" pitchFamily="34" charset="0"/>
              </a:rPr>
              <a:t>We are here —</a:t>
            </a:r>
            <a:r>
              <a:rPr lang="en-US" sz="1600" i="1">
                <a:latin typeface="Arial" panose="020B0604020202020204" pitchFamily="34" charset="0"/>
                <a:ea typeface="Arial" panose="020B0604020202020204" pitchFamily="34" charset="0"/>
              </a:rPr>
              <a:t> </a:t>
            </a:r>
            <a:r>
              <a:rPr lang="en-US" sz="1600">
                <a:effectLst/>
                <a:latin typeface="Arial" panose="020B0604020202020204" pitchFamily="34" charset="0"/>
                <a:ea typeface="Arial" panose="020B0604020202020204" pitchFamily="34" charset="0"/>
              </a:rPr>
              <a:t>creation stories, and timelines of arrival and connection to locations across Sahul.</a:t>
            </a:r>
            <a:endParaRPr lang="en-AU" sz="1600">
              <a:effectLst/>
              <a:latin typeface="Arial" panose="020B0604020202020204" pitchFamily="34" charset="0"/>
              <a:ea typeface="Arial" panose="020B0604020202020204" pitchFamily="34" charset="0"/>
            </a:endParaRPr>
          </a:p>
          <a:p>
            <a:pPr lvl="0">
              <a:lnSpc>
                <a:spcPct val="115000"/>
              </a:lnSpc>
              <a:spcBef>
                <a:spcPts val="600"/>
              </a:spcBef>
              <a:spcAft>
                <a:spcPts val="600"/>
              </a:spcAft>
            </a:pPr>
            <a:r>
              <a:rPr lang="en-US" sz="1600" i="1">
                <a:effectLst/>
                <a:latin typeface="Arial" panose="020B0604020202020204" pitchFamily="34" charset="0"/>
                <a:ea typeface="Arial" panose="020B0604020202020204" pitchFamily="34" charset="0"/>
              </a:rPr>
              <a:t>We survive change</a:t>
            </a:r>
            <a:r>
              <a:rPr lang="en-US" sz="1600">
                <a:effectLst/>
                <a:latin typeface="Arial" panose="020B0604020202020204" pitchFamily="34" charset="0"/>
                <a:ea typeface="Arial" panose="020B0604020202020204" pitchFamily="34" charset="0"/>
              </a:rPr>
              <a:t> </a:t>
            </a:r>
            <a:r>
              <a:rPr lang="en-US" sz="1600" i="1">
                <a:effectLst/>
                <a:latin typeface="Arial" panose="020B0604020202020204" pitchFamily="34" charset="0"/>
                <a:ea typeface="Arial" panose="020B0604020202020204" pitchFamily="34" charset="0"/>
              </a:rPr>
              <a:t>—</a:t>
            </a:r>
            <a:r>
              <a:rPr lang="en-US" sz="1600">
                <a:effectLst/>
                <a:latin typeface="Arial" panose="020B0604020202020204" pitchFamily="34" charset="0"/>
                <a:ea typeface="Arial" panose="020B0604020202020204" pitchFamily="34" charset="0"/>
              </a:rPr>
              <a:t> survival knowledges used to adjust and thrive during environmental changes happening over extensive timeframes. </a:t>
            </a:r>
            <a:endParaRPr lang="en-AU" sz="1600">
              <a:effectLst/>
              <a:latin typeface="Arial" panose="020B0604020202020204" pitchFamily="34" charset="0"/>
              <a:ea typeface="Arial" panose="020B0604020202020204" pitchFamily="34" charset="0"/>
            </a:endParaRPr>
          </a:p>
          <a:p>
            <a:pPr lvl="0">
              <a:lnSpc>
                <a:spcPct val="115000"/>
              </a:lnSpc>
              <a:spcBef>
                <a:spcPts val="600"/>
              </a:spcBef>
              <a:spcAft>
                <a:spcPts val="600"/>
              </a:spcAft>
            </a:pPr>
            <a:r>
              <a:rPr lang="en-US" sz="1600" i="1">
                <a:effectLst/>
                <a:latin typeface="Arial" panose="020B0604020202020204" pitchFamily="34" charset="0"/>
                <a:ea typeface="Arial" panose="020B0604020202020204" pitchFamily="34" charset="0"/>
              </a:rPr>
              <a:t>Our Cultures continue — </a:t>
            </a:r>
            <a:r>
              <a:rPr lang="en-US" sz="1600">
                <a:effectLst/>
                <a:latin typeface="Arial" panose="020B0604020202020204" pitchFamily="34" charset="0"/>
                <a:ea typeface="Arial" panose="020B0604020202020204" pitchFamily="34" charset="0"/>
              </a:rPr>
              <a:t>ongoing use of technological and ecological knowledge systems.</a:t>
            </a:r>
          </a:p>
        </p:txBody>
      </p:sp>
      <p:sp>
        <p:nvSpPr>
          <p:cNvPr id="10" name="TextBox 9">
            <a:extLst>
              <a:ext uri="{FF2B5EF4-FFF2-40B4-BE49-F238E27FC236}">
                <a16:creationId xmlns:a16="http://schemas.microsoft.com/office/drawing/2014/main" id="{4CFD13EA-555E-D333-64B2-F546488B635C}"/>
              </a:ext>
            </a:extLst>
          </p:cNvPr>
          <p:cNvSpPr txBox="1"/>
          <p:nvPr/>
        </p:nvSpPr>
        <p:spPr>
          <a:xfrm>
            <a:off x="3508595" y="4349465"/>
            <a:ext cx="4978233" cy="338554"/>
          </a:xfrm>
          <a:prstGeom prst="rect">
            <a:avLst/>
          </a:prstGeom>
          <a:noFill/>
        </p:spPr>
        <p:txBody>
          <a:bodyPr wrap="square" lIns="0" rtlCol="0">
            <a:spAutoFit/>
          </a:bodyPr>
          <a:lstStyle/>
          <a:p>
            <a:r>
              <a:rPr lang="en-US" sz="800" dirty="0"/>
              <a:t>ACARA 2024 Deep time history of Australia resource p. 2. </a:t>
            </a:r>
            <a:r>
              <a:rPr lang="en-US" sz="800" dirty="0">
                <a:latin typeface="Arial" panose="020B0604020202020204" pitchFamily="34" charset="0"/>
                <a:cs typeface="Arial" panose="020B0604020202020204" pitchFamily="34" charset="0"/>
              </a:rPr>
              <a:t>https://v9.australiancurriculum.edu.au/teacher-resources/learning-area-resources/deep_time_history_of_australia_resource.html</a:t>
            </a:r>
            <a:endParaRPr lang="en-US" sz="800" dirty="0"/>
          </a:p>
        </p:txBody>
      </p:sp>
    </p:spTree>
    <p:extLst>
      <p:ext uri="{BB962C8B-B14F-4D97-AF65-F5344CB8AC3E}">
        <p14:creationId xmlns:p14="http://schemas.microsoft.com/office/powerpoint/2010/main" val="250463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9274-1591-686F-DE7F-AE1700932AE0}"/>
              </a:ext>
            </a:extLst>
          </p:cNvPr>
          <p:cNvSpPr>
            <a:spLocks noGrp="1"/>
          </p:cNvSpPr>
          <p:nvPr>
            <p:ph type="title"/>
          </p:nvPr>
        </p:nvSpPr>
        <p:spPr/>
        <p:txBody>
          <a:bodyPr/>
          <a:lstStyle/>
          <a:p>
            <a:r>
              <a:rPr lang="en-US"/>
              <a:t>Deep time history of Australia: Content descriptions</a:t>
            </a:r>
          </a:p>
        </p:txBody>
      </p:sp>
      <p:graphicFrame>
        <p:nvGraphicFramePr>
          <p:cNvPr id="4" name="Content Placeholder 3">
            <a:extLst>
              <a:ext uri="{FF2B5EF4-FFF2-40B4-BE49-F238E27FC236}">
                <a16:creationId xmlns:a16="http://schemas.microsoft.com/office/drawing/2014/main" id="{8CBA417C-E1BA-409C-32C9-02F66BC1EC1A}"/>
              </a:ext>
            </a:extLst>
          </p:cNvPr>
          <p:cNvGraphicFramePr>
            <a:graphicFrameLocks/>
          </p:cNvGraphicFramePr>
          <p:nvPr>
            <p:extLst>
              <p:ext uri="{D42A27DB-BD31-4B8C-83A1-F6EECF244321}">
                <p14:modId xmlns:p14="http://schemas.microsoft.com/office/powerpoint/2010/main" val="204862004"/>
              </p:ext>
            </p:extLst>
          </p:nvPr>
        </p:nvGraphicFramePr>
        <p:xfrm>
          <a:off x="327024" y="842963"/>
          <a:ext cx="8637464" cy="3520216"/>
        </p:xfrm>
        <a:graphic>
          <a:graphicData uri="http://schemas.openxmlformats.org/drawingml/2006/table">
            <a:tbl>
              <a:tblPr firstRow="1" bandRow="1">
                <a:tableStyleId>{17292A2E-F333-43FB-9621-5CBBE7FDCDCB}</a:tableStyleId>
              </a:tblPr>
              <a:tblGrid>
                <a:gridCol w="1076624">
                  <a:extLst>
                    <a:ext uri="{9D8B030D-6E8A-4147-A177-3AD203B41FA5}">
                      <a16:colId xmlns:a16="http://schemas.microsoft.com/office/drawing/2014/main" val="20000"/>
                    </a:ext>
                  </a:extLst>
                </a:gridCol>
                <a:gridCol w="7560840">
                  <a:extLst>
                    <a:ext uri="{9D8B030D-6E8A-4147-A177-3AD203B41FA5}">
                      <a16:colId xmlns:a16="http://schemas.microsoft.com/office/drawing/2014/main" val="20001"/>
                    </a:ext>
                  </a:extLst>
                </a:gridCol>
              </a:tblGrid>
              <a:tr h="297152">
                <a:tc>
                  <a:txBody>
                    <a:bodyPr/>
                    <a:lstStyle/>
                    <a:p>
                      <a:r>
                        <a:rPr lang="en-AU" sz="1200" dirty="0">
                          <a:latin typeface="+mj-lt"/>
                          <a:cs typeface="Arial" panose="020B0604020202020204" pitchFamily="34" charset="0"/>
                        </a:rPr>
                        <a:t>Code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200" dirty="0">
                          <a:latin typeface="+mj-lt"/>
                          <a:cs typeface="Arial" panose="020B0604020202020204" pitchFamily="34" charset="0"/>
                        </a:rPr>
                        <a:t>Content descriptions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200" dirty="0">
                          <a:solidFill>
                            <a:schemeClr val="tx2"/>
                          </a:solidFill>
                          <a:latin typeface="+mn-lt"/>
                          <a:cs typeface="Arial" panose="020B0604020202020204" pitchFamily="34" charset="0"/>
                        </a:rPr>
                        <a:t>AC9HH7K01</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200" b="0" i="0" u="none" strike="noStrike" kern="1200" dirty="0">
                          <a:solidFill>
                            <a:schemeClr val="tx1"/>
                          </a:solidFill>
                          <a:effectLst/>
                          <a:latin typeface="+mn-lt"/>
                          <a:ea typeface="+mn-ea"/>
                          <a:cs typeface="+mn-cs"/>
                        </a:rPr>
                        <a:t>theories and historical interpretations about early human evolution and migration, such as the theory that people moved out of Africa and the causes of migration to other parts of the world, including Australia</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r>
                        <a:rPr lang="en-AU" sz="1200">
                          <a:solidFill>
                            <a:schemeClr val="tx2"/>
                          </a:solidFill>
                          <a:latin typeface="+mn-lt"/>
                          <a:cs typeface="Arial" panose="020B0604020202020204" pitchFamily="34" charset="0"/>
                        </a:rPr>
                        <a:t>AC9HH7K02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200" b="0" i="0" u="none" strike="noStrike" kern="1200" dirty="0">
                          <a:solidFill>
                            <a:schemeClr val="tx1"/>
                          </a:solidFill>
                          <a:effectLst/>
                          <a:latin typeface="+mn-lt"/>
                          <a:ea typeface="+mn-ea"/>
                          <a:cs typeface="+mn-cs"/>
                        </a:rPr>
                        <a:t>theories about the causes and effects of the arrival of early First Nations Australians on the Australian continent and their migration routes across the continent</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latin typeface="+mn-lt"/>
                          <a:cs typeface="Arial" panose="020B0604020202020204" pitchFamily="34" charset="0"/>
                        </a:rPr>
                        <a:t>AC9HH7K03</a:t>
                      </a:r>
                    </a:p>
                    <a:p>
                      <a:endParaRPr lang="en-AU" sz="1200">
                        <a:solidFill>
                          <a:schemeClr val="tx2"/>
                        </a:solidFill>
                        <a:latin typeface="+mn-lt"/>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how First Nations Australians are the world’s oldest continuing cultures, displaying evidence of both continuity and change over deep time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543708917"/>
                  </a:ext>
                </a:extLst>
              </a:tr>
              <a:tr h="278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latin typeface="+mn-lt"/>
                          <a:cs typeface="Arial" panose="020B0604020202020204" pitchFamily="34" charset="0"/>
                        </a:rPr>
                        <a:t>AC9HH7K04</a:t>
                      </a:r>
                    </a:p>
                    <a:p>
                      <a:endParaRPr lang="en-AU" sz="1200">
                        <a:solidFill>
                          <a:schemeClr val="tx2"/>
                        </a:solidFill>
                        <a:latin typeface="+mn-lt"/>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how First Nations Australians have responded to environmental processes and changes over time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2589888793"/>
                  </a:ext>
                </a:extLst>
              </a:tr>
              <a:tr h="278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latin typeface="+mn-lt"/>
                          <a:cs typeface="Arial" panose="020B0604020202020204" pitchFamily="34" charset="0"/>
                        </a:rPr>
                        <a:t>AC9HH7K05</a:t>
                      </a:r>
                    </a:p>
                    <a:p>
                      <a:endParaRPr lang="en-AU" sz="1200">
                        <a:solidFill>
                          <a:schemeClr val="tx2"/>
                        </a:solidFill>
                        <a:latin typeface="+mn-lt"/>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the technological achievements of early First Nations Australians, and how these developed in different places and contributed to daily life, and land and water source management</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latin typeface="+mn-lt"/>
                          <a:cs typeface="Arial" panose="020B0604020202020204" pitchFamily="34" charset="0"/>
                        </a:rPr>
                        <a:t>AC9HH7K06</a:t>
                      </a:r>
                    </a:p>
                    <a:p>
                      <a:endParaRPr lang="en-AU" sz="1200">
                        <a:solidFill>
                          <a:schemeClr val="tx2"/>
                        </a:solidFill>
                        <a:latin typeface="+mn-lt"/>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the social organisation and cultural practices of early First Nations Australians, and their continuity and change over time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301311112"/>
                  </a:ext>
                </a:extLst>
              </a:tr>
              <a:tr h="278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latin typeface="+mn-lt"/>
                          <a:cs typeface="Arial" panose="020B0604020202020204" pitchFamily="34" charset="0"/>
                        </a:rPr>
                        <a:t>AC9HH7K07</a:t>
                      </a:r>
                    </a:p>
                    <a:p>
                      <a:endParaRPr lang="en-AU" sz="1200">
                        <a:solidFill>
                          <a:schemeClr val="tx2"/>
                        </a:solidFill>
                        <a:latin typeface="+mn-lt"/>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the cultural obligations of First Nations Australians about significant heritage sites, including ancestral remains, material culture and artefacts, and the role of collaboration between First Nations Australians and other individuals and groups to ensure cultural preservation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04706865"/>
                  </a:ext>
                </a:extLst>
              </a:tr>
            </a:tbl>
          </a:graphicData>
        </a:graphic>
      </p:graphicFrame>
    </p:spTree>
    <p:extLst>
      <p:ext uri="{BB962C8B-B14F-4D97-AF65-F5344CB8AC3E}">
        <p14:creationId xmlns:p14="http://schemas.microsoft.com/office/powerpoint/2010/main" val="938362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2C95-0703-C5F3-4C65-6E70F2207E8A}"/>
              </a:ext>
            </a:extLst>
          </p:cNvPr>
          <p:cNvSpPr>
            <a:spLocks noGrp="1"/>
          </p:cNvSpPr>
          <p:nvPr>
            <p:ph type="title"/>
          </p:nvPr>
        </p:nvSpPr>
        <p:spPr/>
        <p:txBody>
          <a:bodyPr/>
          <a:lstStyle/>
          <a:p>
            <a:r>
              <a:rPr lang="en-US"/>
              <a:t> An approach to planning for Year 7</a:t>
            </a:r>
          </a:p>
        </p:txBody>
      </p:sp>
      <p:pic>
        <p:nvPicPr>
          <p:cNvPr id="4" name="Picture 3" descr="A close-up of a history&#10;&#10;Description automatically generated">
            <a:extLst>
              <a:ext uri="{FF2B5EF4-FFF2-40B4-BE49-F238E27FC236}">
                <a16:creationId xmlns:a16="http://schemas.microsoft.com/office/drawing/2014/main" id="{CDBEF43A-0315-107E-27B7-E7BC455875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696" y="699542"/>
            <a:ext cx="5472608" cy="3868568"/>
          </a:xfrm>
          <a:prstGeom prst="rect">
            <a:avLst/>
          </a:prstGeom>
          <a:ln>
            <a:solidFill>
              <a:schemeClr val="accent1"/>
            </a:solidFill>
          </a:ln>
          <a:effectLst>
            <a:outerShdw blurRad="50800" dist="38100" dir="2700000" algn="tl" rotWithShape="0">
              <a:schemeClr val="accent1">
                <a:alpha val="40000"/>
              </a:schemeClr>
            </a:outerShdw>
          </a:effectLst>
        </p:spPr>
      </p:pic>
      <p:pic>
        <p:nvPicPr>
          <p:cNvPr id="3" name="Picture 2" descr="A close-up of a logo&#10;&#10;Description automatically generated">
            <a:extLst>
              <a:ext uri="{FF2B5EF4-FFF2-40B4-BE49-F238E27FC236}">
                <a16:creationId xmlns:a16="http://schemas.microsoft.com/office/drawing/2014/main" id="{48D86308-E5C3-3B7A-EEB2-310C3336DB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4913" y="3587863"/>
            <a:ext cx="900000" cy="900000"/>
          </a:xfrm>
          <a:prstGeom prst="rect">
            <a:avLst/>
          </a:prstGeom>
        </p:spPr>
      </p:pic>
    </p:spTree>
    <p:extLst>
      <p:ext uri="{BB962C8B-B14F-4D97-AF65-F5344CB8AC3E}">
        <p14:creationId xmlns:p14="http://schemas.microsoft.com/office/powerpoint/2010/main" val="376169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319D-AB0A-595F-1D5A-5E7061B0277F}"/>
              </a:ext>
            </a:extLst>
          </p:cNvPr>
          <p:cNvSpPr>
            <a:spLocks noGrp="1"/>
          </p:cNvSpPr>
          <p:nvPr>
            <p:ph type="title"/>
          </p:nvPr>
        </p:nvSpPr>
        <p:spPr/>
        <p:txBody>
          <a:bodyPr/>
          <a:lstStyle/>
          <a:p>
            <a:r>
              <a:rPr lang="en-US"/>
              <a:t>An approach to planning for Year 7</a:t>
            </a:r>
          </a:p>
        </p:txBody>
      </p:sp>
      <p:sp>
        <p:nvSpPr>
          <p:cNvPr id="4" name="Shape 3">
            <a:extLst>
              <a:ext uri="{FF2B5EF4-FFF2-40B4-BE49-F238E27FC236}">
                <a16:creationId xmlns:a16="http://schemas.microsoft.com/office/drawing/2014/main" id="{A03D6ACF-DBB3-F6B2-2BB9-265FA502BED7}"/>
              </a:ext>
            </a:extLst>
          </p:cNvPr>
          <p:cNvSpPr/>
          <p:nvPr/>
        </p:nvSpPr>
        <p:spPr>
          <a:xfrm>
            <a:off x="1605309" y="634637"/>
            <a:ext cx="6126349" cy="3708400"/>
          </a:xfrm>
          <a:prstGeom prst="swooshArrow">
            <a:avLst>
              <a:gd name="adj1" fmla="val 25000"/>
              <a:gd name="adj2" fmla="val 25000"/>
            </a:avLst>
          </a:prstGeom>
          <a:solidFill>
            <a:schemeClr val="bg2"/>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5" name="Oval 4">
            <a:extLst>
              <a:ext uri="{FF2B5EF4-FFF2-40B4-BE49-F238E27FC236}">
                <a16:creationId xmlns:a16="http://schemas.microsoft.com/office/drawing/2014/main" id="{FEEC1CC0-D517-C1E2-3D99-5C637C2D13BD}"/>
              </a:ext>
            </a:extLst>
          </p:cNvPr>
          <p:cNvSpPr/>
          <p:nvPr/>
        </p:nvSpPr>
        <p:spPr>
          <a:xfrm>
            <a:off x="2362001" y="3194174"/>
            <a:ext cx="154269" cy="154269"/>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6" name="Freeform: Shape 5">
            <a:extLst>
              <a:ext uri="{FF2B5EF4-FFF2-40B4-BE49-F238E27FC236}">
                <a16:creationId xmlns:a16="http://schemas.microsoft.com/office/drawing/2014/main" id="{D427C689-892F-308B-C402-EDA3804E8036}"/>
              </a:ext>
            </a:extLst>
          </p:cNvPr>
          <p:cNvSpPr/>
          <p:nvPr/>
        </p:nvSpPr>
        <p:spPr>
          <a:xfrm>
            <a:off x="2362001" y="3437045"/>
            <a:ext cx="1860681" cy="553998"/>
          </a:xfrm>
          <a:custGeom>
            <a:avLst/>
            <a:gdLst>
              <a:gd name="connsiteX0" fmla="*/ 0 w 1860681"/>
              <a:gd name="connsiteY0" fmla="*/ 0 h 805210"/>
              <a:gd name="connsiteX1" fmla="*/ 1860681 w 1860681"/>
              <a:gd name="connsiteY1" fmla="*/ 0 h 805210"/>
              <a:gd name="connsiteX2" fmla="*/ 1860681 w 1860681"/>
              <a:gd name="connsiteY2" fmla="*/ 805210 h 805210"/>
              <a:gd name="connsiteX3" fmla="*/ 0 w 1860681"/>
              <a:gd name="connsiteY3" fmla="*/ 805210 h 805210"/>
              <a:gd name="connsiteX4" fmla="*/ 0 w 1860681"/>
              <a:gd name="connsiteY4" fmla="*/ 0 h 80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681" h="805210">
                <a:moveTo>
                  <a:pt x="0" y="0"/>
                </a:moveTo>
                <a:lnTo>
                  <a:pt x="1860681" y="0"/>
                </a:lnTo>
                <a:lnTo>
                  <a:pt x="1860681" y="805210"/>
                </a:lnTo>
                <a:lnTo>
                  <a:pt x="0" y="80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744" tIns="0" rIns="0" bIns="0" numCol="1" spcCol="1270" anchor="t" anchorCtr="0">
            <a:spAutoFit/>
          </a:bodyPr>
          <a:lstStyle/>
          <a:p>
            <a:pPr marL="0" lvl="0" indent="0" algn="l" defTabSz="1066800">
              <a:lnSpc>
                <a:spcPct val="90000"/>
              </a:lnSpc>
              <a:spcBef>
                <a:spcPct val="0"/>
              </a:spcBef>
              <a:spcAft>
                <a:spcPct val="35000"/>
              </a:spcAft>
              <a:buNone/>
            </a:pPr>
            <a:r>
              <a:rPr lang="en-AU" sz="2000" kern="1200" dirty="0"/>
              <a:t>Prep–Year 6 HASS</a:t>
            </a:r>
          </a:p>
        </p:txBody>
      </p:sp>
      <p:sp>
        <p:nvSpPr>
          <p:cNvPr id="7" name="Oval 6">
            <a:extLst>
              <a:ext uri="{FF2B5EF4-FFF2-40B4-BE49-F238E27FC236}">
                <a16:creationId xmlns:a16="http://schemas.microsoft.com/office/drawing/2014/main" id="{E2C4B681-DA9A-32D0-FB0B-8B20E69EF742}"/>
              </a:ext>
            </a:extLst>
          </p:cNvPr>
          <p:cNvSpPr/>
          <p:nvPr/>
        </p:nvSpPr>
        <p:spPr>
          <a:xfrm>
            <a:off x="3723726" y="2186231"/>
            <a:ext cx="278871" cy="278871"/>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8" name="Freeform: Shape 7">
            <a:extLst>
              <a:ext uri="{FF2B5EF4-FFF2-40B4-BE49-F238E27FC236}">
                <a16:creationId xmlns:a16="http://schemas.microsoft.com/office/drawing/2014/main" id="{78F4356B-D350-C36C-A377-42E9F0173577}"/>
              </a:ext>
            </a:extLst>
          </p:cNvPr>
          <p:cNvSpPr/>
          <p:nvPr/>
        </p:nvSpPr>
        <p:spPr>
          <a:xfrm>
            <a:off x="3723726" y="2684742"/>
            <a:ext cx="1424025" cy="553998"/>
          </a:xfrm>
          <a:custGeom>
            <a:avLst/>
            <a:gdLst>
              <a:gd name="connsiteX0" fmla="*/ 0 w 1424025"/>
              <a:gd name="connsiteY0" fmla="*/ 0 h 2017369"/>
              <a:gd name="connsiteX1" fmla="*/ 1424025 w 1424025"/>
              <a:gd name="connsiteY1" fmla="*/ 0 h 2017369"/>
              <a:gd name="connsiteX2" fmla="*/ 1424025 w 1424025"/>
              <a:gd name="connsiteY2" fmla="*/ 2017369 h 2017369"/>
              <a:gd name="connsiteX3" fmla="*/ 0 w 1424025"/>
              <a:gd name="connsiteY3" fmla="*/ 2017369 h 2017369"/>
              <a:gd name="connsiteX4" fmla="*/ 0 w 1424025"/>
              <a:gd name="connsiteY4" fmla="*/ 0 h 201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25" h="2017369">
                <a:moveTo>
                  <a:pt x="0" y="0"/>
                </a:moveTo>
                <a:lnTo>
                  <a:pt x="1424025" y="0"/>
                </a:lnTo>
                <a:lnTo>
                  <a:pt x="1424025" y="2017369"/>
                </a:lnTo>
                <a:lnTo>
                  <a:pt x="0" y="20173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7768" tIns="0" rIns="0" bIns="0" numCol="1" spcCol="1270" anchor="t" anchorCtr="0">
            <a:spAutoFit/>
          </a:bodyPr>
          <a:lstStyle/>
          <a:p>
            <a:pPr marL="0" lvl="0" indent="0" algn="l" defTabSz="1422400">
              <a:lnSpc>
                <a:spcPct val="90000"/>
              </a:lnSpc>
              <a:spcBef>
                <a:spcPct val="0"/>
              </a:spcBef>
              <a:spcAft>
                <a:spcPct val="35000"/>
              </a:spcAft>
              <a:buNone/>
            </a:pPr>
            <a:r>
              <a:rPr lang="en-AU" sz="2000" kern="1200" dirty="0"/>
              <a:t>AC v9.0 History</a:t>
            </a:r>
          </a:p>
        </p:txBody>
      </p:sp>
      <p:sp>
        <p:nvSpPr>
          <p:cNvPr id="9" name="Oval 8">
            <a:extLst>
              <a:ext uri="{FF2B5EF4-FFF2-40B4-BE49-F238E27FC236}">
                <a16:creationId xmlns:a16="http://schemas.microsoft.com/office/drawing/2014/main" id="{779A154F-8DB1-C193-354C-F3D3A0BBE8B3}"/>
              </a:ext>
            </a:extLst>
          </p:cNvPr>
          <p:cNvSpPr/>
          <p:nvPr/>
        </p:nvSpPr>
        <p:spPr>
          <a:xfrm>
            <a:off x="5361355" y="1572862"/>
            <a:ext cx="385673" cy="385673"/>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0" name="Freeform: Shape 9">
            <a:extLst>
              <a:ext uri="{FF2B5EF4-FFF2-40B4-BE49-F238E27FC236}">
                <a16:creationId xmlns:a16="http://schemas.microsoft.com/office/drawing/2014/main" id="{C228C827-7056-E25E-FF3B-A62EEAAD9F8B}"/>
              </a:ext>
            </a:extLst>
          </p:cNvPr>
          <p:cNvSpPr/>
          <p:nvPr/>
        </p:nvSpPr>
        <p:spPr>
          <a:xfrm>
            <a:off x="5263143" y="2245710"/>
            <a:ext cx="1715741" cy="276999"/>
          </a:xfrm>
          <a:custGeom>
            <a:avLst/>
            <a:gdLst>
              <a:gd name="connsiteX0" fmla="*/ 0 w 1424025"/>
              <a:gd name="connsiteY0" fmla="*/ 0 h 2577338"/>
              <a:gd name="connsiteX1" fmla="*/ 1424025 w 1424025"/>
              <a:gd name="connsiteY1" fmla="*/ 0 h 2577338"/>
              <a:gd name="connsiteX2" fmla="*/ 1424025 w 1424025"/>
              <a:gd name="connsiteY2" fmla="*/ 2577338 h 2577338"/>
              <a:gd name="connsiteX3" fmla="*/ 0 w 1424025"/>
              <a:gd name="connsiteY3" fmla="*/ 2577338 h 2577338"/>
              <a:gd name="connsiteX4" fmla="*/ 0 w 1424025"/>
              <a:gd name="connsiteY4" fmla="*/ 0 h 257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25" h="2577338">
                <a:moveTo>
                  <a:pt x="0" y="0"/>
                </a:moveTo>
                <a:lnTo>
                  <a:pt x="1424025" y="0"/>
                </a:lnTo>
                <a:lnTo>
                  <a:pt x="1424025" y="2577338"/>
                </a:lnTo>
                <a:lnTo>
                  <a:pt x="0" y="25773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4360" tIns="0" rIns="0" bIns="0" numCol="1" spcCol="1270" anchor="t" anchorCtr="0">
            <a:spAutoFit/>
          </a:bodyPr>
          <a:lstStyle/>
          <a:p>
            <a:pPr marL="0" lvl="0" indent="0" defTabSz="1422400">
              <a:lnSpc>
                <a:spcPct val="90000"/>
              </a:lnSpc>
              <a:spcBef>
                <a:spcPct val="0"/>
              </a:spcBef>
              <a:spcAft>
                <a:spcPct val="35000"/>
              </a:spcAft>
              <a:buNone/>
            </a:pPr>
            <a:r>
              <a:rPr lang="en-AU" sz="2000" kern="1200" dirty="0"/>
              <a:t>Years 11–12</a:t>
            </a:r>
          </a:p>
        </p:txBody>
      </p:sp>
    </p:spTree>
    <p:extLst>
      <p:ext uri="{BB962C8B-B14F-4D97-AF65-F5344CB8AC3E}">
        <p14:creationId xmlns:p14="http://schemas.microsoft.com/office/powerpoint/2010/main" val="329177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319D-AB0A-595F-1D5A-5E7061B0277F}"/>
              </a:ext>
            </a:extLst>
          </p:cNvPr>
          <p:cNvSpPr>
            <a:spLocks noGrp="1"/>
          </p:cNvSpPr>
          <p:nvPr>
            <p:ph type="title"/>
          </p:nvPr>
        </p:nvSpPr>
        <p:spPr/>
        <p:txBody>
          <a:bodyPr/>
          <a:lstStyle/>
          <a:p>
            <a:r>
              <a:rPr lang="en-US"/>
              <a:t>An approach to planning for Year 7</a:t>
            </a:r>
          </a:p>
        </p:txBody>
      </p:sp>
      <p:pic>
        <p:nvPicPr>
          <p:cNvPr id="5" name="Picture 4">
            <a:extLst>
              <a:ext uri="{FF2B5EF4-FFF2-40B4-BE49-F238E27FC236}">
                <a16:creationId xmlns:a16="http://schemas.microsoft.com/office/drawing/2014/main" id="{9AF016B3-B038-1E10-A2FD-089F75382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025" y="771550"/>
            <a:ext cx="8388424" cy="3792817"/>
          </a:xfrm>
          <a:prstGeom prst="rect">
            <a:avLst/>
          </a:prstGeom>
          <a:ln>
            <a:noFill/>
          </a:ln>
          <a:effectLst>
            <a:outerShdw blurRad="50800" dist="38100" dir="2700000" algn="tl" rotWithShape="0">
              <a:schemeClr val="accent1">
                <a:alpha val="40000"/>
              </a:schemeClr>
            </a:outerShdw>
          </a:effectLst>
        </p:spPr>
      </p:pic>
      <p:sp>
        <p:nvSpPr>
          <p:cNvPr id="3" name="TextBox 2">
            <a:extLst>
              <a:ext uri="{FF2B5EF4-FFF2-40B4-BE49-F238E27FC236}">
                <a16:creationId xmlns:a16="http://schemas.microsoft.com/office/drawing/2014/main" id="{210B350D-9C3E-7C51-9261-608941F8D32B}"/>
              </a:ext>
            </a:extLst>
          </p:cNvPr>
          <p:cNvSpPr txBox="1"/>
          <p:nvPr/>
        </p:nvSpPr>
        <p:spPr>
          <a:xfrm>
            <a:off x="428551" y="4133488"/>
            <a:ext cx="3255943" cy="338554"/>
          </a:xfrm>
          <a:prstGeom prst="rect">
            <a:avLst/>
          </a:prstGeom>
          <a:noFill/>
        </p:spPr>
        <p:txBody>
          <a:bodyPr wrap="square" rtlCol="0">
            <a:spAutoFit/>
          </a:bodyPr>
          <a:lstStyle/>
          <a:p>
            <a:r>
              <a:rPr lang="en-US" sz="800" dirty="0"/>
              <a:t>Source: QCAA 2022 Prep-Year 6 HASS: Sequence of content descriptions</a:t>
            </a:r>
          </a:p>
        </p:txBody>
      </p:sp>
    </p:spTree>
    <p:extLst>
      <p:ext uri="{BB962C8B-B14F-4D97-AF65-F5344CB8AC3E}">
        <p14:creationId xmlns:p14="http://schemas.microsoft.com/office/powerpoint/2010/main" val="381277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319D-AB0A-595F-1D5A-5E7061B0277F}"/>
              </a:ext>
            </a:extLst>
          </p:cNvPr>
          <p:cNvSpPr>
            <a:spLocks noGrp="1"/>
          </p:cNvSpPr>
          <p:nvPr>
            <p:ph type="title"/>
          </p:nvPr>
        </p:nvSpPr>
        <p:spPr/>
        <p:txBody>
          <a:bodyPr/>
          <a:lstStyle/>
          <a:p>
            <a:r>
              <a:rPr lang="en-US"/>
              <a:t>An approach to planning for Year 7</a:t>
            </a:r>
          </a:p>
        </p:txBody>
      </p:sp>
      <p:pic>
        <p:nvPicPr>
          <p:cNvPr id="4" name="Picture 3">
            <a:extLst>
              <a:ext uri="{FF2B5EF4-FFF2-40B4-BE49-F238E27FC236}">
                <a16:creationId xmlns:a16="http://schemas.microsoft.com/office/drawing/2014/main" id="{F4F82B3B-6DDC-3065-DF5E-A8CAAC04A4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885" y="1106619"/>
            <a:ext cx="8680229" cy="2282173"/>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051B5599-88D8-F5D8-8383-68AD426F6AEC}"/>
              </a:ext>
            </a:extLst>
          </p:cNvPr>
          <p:cNvSpPr txBox="1"/>
          <p:nvPr/>
        </p:nvSpPr>
        <p:spPr>
          <a:xfrm>
            <a:off x="160167" y="4266949"/>
            <a:ext cx="4978233" cy="215444"/>
          </a:xfrm>
          <a:prstGeom prst="rect">
            <a:avLst/>
          </a:prstGeom>
          <a:noFill/>
        </p:spPr>
        <p:txBody>
          <a:bodyPr wrap="square" rtlCol="0">
            <a:spAutoFit/>
          </a:bodyPr>
          <a:lstStyle/>
          <a:p>
            <a:r>
              <a:rPr lang="en-US" sz="800" dirty="0"/>
              <a:t>Source: QCAA 2023 ‘Year 7 History Curriculum and assessment plan’</a:t>
            </a:r>
          </a:p>
        </p:txBody>
      </p:sp>
    </p:spTree>
    <p:extLst>
      <p:ext uri="{BB962C8B-B14F-4D97-AF65-F5344CB8AC3E}">
        <p14:creationId xmlns:p14="http://schemas.microsoft.com/office/powerpoint/2010/main" val="75900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8175-5964-1D33-C011-06D57EEBC998}"/>
              </a:ext>
            </a:extLst>
          </p:cNvPr>
          <p:cNvSpPr>
            <a:spLocks noGrp="1"/>
          </p:cNvSpPr>
          <p:nvPr>
            <p:ph type="title"/>
          </p:nvPr>
        </p:nvSpPr>
        <p:spPr/>
        <p:txBody>
          <a:bodyPr/>
          <a:lstStyle/>
          <a:p>
            <a:r>
              <a:rPr lang="en-US"/>
              <a:t> An approach to planning for Year 7</a:t>
            </a:r>
          </a:p>
        </p:txBody>
      </p:sp>
      <p:pic>
        <p:nvPicPr>
          <p:cNvPr id="5" name="Picture 4">
            <a:extLst>
              <a:ext uri="{FF2B5EF4-FFF2-40B4-BE49-F238E27FC236}">
                <a16:creationId xmlns:a16="http://schemas.microsoft.com/office/drawing/2014/main" id="{5AA6B97F-B02B-E2C5-A9D5-53FE1FA827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6054" y="634637"/>
            <a:ext cx="2816981" cy="4011910"/>
          </a:xfrm>
          <a:prstGeom prst="rect">
            <a:avLst/>
          </a:prstGeom>
          <a:ln>
            <a:solidFill>
              <a:schemeClr val="bg1">
                <a:lumMod val="85000"/>
              </a:schemeClr>
            </a:solidFill>
          </a:ln>
          <a:effectLst>
            <a:outerShdw blurRad="38100" dist="38100" dir="2700000" algn="tl" rotWithShape="0">
              <a:schemeClr val="accent1">
                <a:alpha val="40000"/>
              </a:schemeClr>
            </a:outerShdw>
          </a:effectLst>
        </p:spPr>
      </p:pic>
      <p:pic>
        <p:nvPicPr>
          <p:cNvPr id="4" name="Picture 3">
            <a:extLst>
              <a:ext uri="{FF2B5EF4-FFF2-40B4-BE49-F238E27FC236}">
                <a16:creationId xmlns:a16="http://schemas.microsoft.com/office/drawing/2014/main" id="{6CE422A7-A68B-DC69-E652-9494AA8ED3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345" y="1811279"/>
            <a:ext cx="7953492" cy="760471"/>
          </a:xfrm>
          <a:prstGeom prst="rect">
            <a:avLst/>
          </a:prstGeom>
          <a:ln>
            <a:solidFill>
              <a:schemeClr val="accent1"/>
            </a:solidFill>
          </a:ln>
          <a:effectLst>
            <a:outerShdw blurRad="50800" dist="38100" dir="2700000" algn="tl" rotWithShape="0">
              <a:schemeClr val="accent1">
                <a:alpha val="40000"/>
              </a:schemeClr>
            </a:outerShdw>
          </a:effectLst>
        </p:spPr>
      </p:pic>
      <p:cxnSp>
        <p:nvCxnSpPr>
          <p:cNvPr id="14" name="Straight Arrow Connector 13">
            <a:extLst>
              <a:ext uri="{FF2B5EF4-FFF2-40B4-BE49-F238E27FC236}">
                <a16:creationId xmlns:a16="http://schemas.microsoft.com/office/drawing/2014/main" id="{6D7D42F2-B801-4B01-C4A4-884860E8F063}"/>
              </a:ext>
            </a:extLst>
          </p:cNvPr>
          <p:cNvCxnSpPr>
            <a:cxnSpLocks/>
          </p:cNvCxnSpPr>
          <p:nvPr/>
        </p:nvCxnSpPr>
        <p:spPr bwMode="auto">
          <a:xfrm flipV="1">
            <a:off x="3164628" y="2129749"/>
            <a:ext cx="263550" cy="1062853"/>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EB2692B4-02BE-D38B-85AE-7EF3E862A49F}"/>
              </a:ext>
            </a:extLst>
          </p:cNvPr>
          <p:cNvCxnSpPr>
            <a:cxnSpLocks/>
          </p:cNvCxnSpPr>
          <p:nvPr/>
        </p:nvCxnSpPr>
        <p:spPr bwMode="auto">
          <a:xfrm flipV="1">
            <a:off x="3275856" y="2513386"/>
            <a:ext cx="2439968" cy="651928"/>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8" name="Rectangle 7">
            <a:extLst>
              <a:ext uri="{FF2B5EF4-FFF2-40B4-BE49-F238E27FC236}">
                <a16:creationId xmlns:a16="http://schemas.microsoft.com/office/drawing/2014/main" id="{8C76150E-4E3E-67CB-75AA-FAD9BB4FCF70}"/>
              </a:ext>
            </a:extLst>
          </p:cNvPr>
          <p:cNvSpPr/>
          <p:nvPr/>
        </p:nvSpPr>
        <p:spPr bwMode="auto">
          <a:xfrm>
            <a:off x="827584" y="2949871"/>
            <a:ext cx="2585599" cy="430887"/>
          </a:xfrm>
          <a:prstGeom prst="rect">
            <a:avLst/>
          </a:prstGeom>
          <a:ln/>
          <a:effectLst>
            <a:outerShdw blurRad="50800" dist="38100" dir="2700000" algn="tl" rotWithShape="0">
              <a:schemeClr val="accent1">
                <a:alpha val="40000"/>
              </a:schemeClr>
            </a:outerShdw>
          </a:effec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AU" sz="1100" b="0" i="0" u="none" strike="noStrike" cap="none" normalizeH="0" baseline="0" dirty="0">
                <a:ln>
                  <a:noFill/>
                </a:ln>
                <a:solidFill>
                  <a:schemeClr val="bg1"/>
                </a:solidFill>
                <a:effectLst/>
                <a:latin typeface="Arial" charset="0"/>
              </a:rPr>
              <a:t>Decisions to be made about authentic connections to AS for your context</a:t>
            </a:r>
          </a:p>
        </p:txBody>
      </p:sp>
    </p:spTree>
    <p:extLst>
      <p:ext uri="{BB962C8B-B14F-4D97-AF65-F5344CB8AC3E}">
        <p14:creationId xmlns:p14="http://schemas.microsoft.com/office/powerpoint/2010/main" val="112854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8175-5964-1D33-C011-06D57EEBC998}"/>
              </a:ext>
            </a:extLst>
          </p:cNvPr>
          <p:cNvSpPr>
            <a:spLocks noGrp="1"/>
          </p:cNvSpPr>
          <p:nvPr>
            <p:ph type="title"/>
          </p:nvPr>
        </p:nvSpPr>
        <p:spPr/>
        <p:txBody>
          <a:bodyPr/>
          <a:lstStyle/>
          <a:p>
            <a:r>
              <a:rPr lang="en-US"/>
              <a:t> An approach to planning for Year 7</a:t>
            </a:r>
          </a:p>
        </p:txBody>
      </p:sp>
      <p:pic>
        <p:nvPicPr>
          <p:cNvPr id="4" name="Picture 3" descr="A screenshot of a computer&#10;&#10;Description automatically generated">
            <a:extLst>
              <a:ext uri="{FF2B5EF4-FFF2-40B4-BE49-F238E27FC236}">
                <a16:creationId xmlns:a16="http://schemas.microsoft.com/office/drawing/2014/main" id="{84919361-805C-1460-483B-C08D2DEB74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834792"/>
            <a:ext cx="7772400" cy="3473916"/>
          </a:xfrm>
          <a:prstGeom prst="rect">
            <a:avLst/>
          </a:prstGeom>
          <a:ln>
            <a:solidFill>
              <a:schemeClr val="bg1">
                <a:lumMod val="85000"/>
              </a:schemeClr>
            </a:solidFill>
          </a:ln>
          <a:effectLst>
            <a:outerShdw blurRad="50800" dist="38100" dir="2700000" algn="tl" rotWithShape="0">
              <a:schemeClr val="accent1">
                <a:alpha val="40000"/>
              </a:schemeClr>
            </a:outerShdw>
          </a:effectLst>
        </p:spPr>
      </p:pic>
      <p:sp>
        <p:nvSpPr>
          <p:cNvPr id="6" name="Rectangle 5">
            <a:extLst>
              <a:ext uri="{FF2B5EF4-FFF2-40B4-BE49-F238E27FC236}">
                <a16:creationId xmlns:a16="http://schemas.microsoft.com/office/drawing/2014/main" id="{CB1572B0-31F2-AB32-5E50-AABAAEB151B7}"/>
              </a:ext>
            </a:extLst>
          </p:cNvPr>
          <p:cNvSpPr/>
          <p:nvPr/>
        </p:nvSpPr>
        <p:spPr>
          <a:xfrm>
            <a:off x="4716016" y="2931790"/>
            <a:ext cx="3742184" cy="1376918"/>
          </a:xfrm>
          <a:prstGeom prst="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01B057F6-C46E-B206-13CA-D277BF75952E}"/>
              </a:ext>
            </a:extLst>
          </p:cNvPr>
          <p:cNvSpPr txBox="1"/>
          <p:nvPr/>
        </p:nvSpPr>
        <p:spPr>
          <a:xfrm>
            <a:off x="590473" y="4401141"/>
            <a:ext cx="4978233" cy="215444"/>
          </a:xfrm>
          <a:prstGeom prst="rect">
            <a:avLst/>
          </a:prstGeom>
          <a:noFill/>
        </p:spPr>
        <p:txBody>
          <a:bodyPr wrap="square" rtlCol="0">
            <a:spAutoFit/>
          </a:bodyPr>
          <a:lstStyle/>
          <a:p>
            <a:r>
              <a:rPr lang="en-US" sz="800" dirty="0"/>
              <a:t>Source: QCAA 2023 ‘Year 7 History Curriculum and assessment plan’</a:t>
            </a:r>
          </a:p>
        </p:txBody>
      </p:sp>
    </p:spTree>
    <p:extLst>
      <p:ext uri="{BB962C8B-B14F-4D97-AF65-F5344CB8AC3E}">
        <p14:creationId xmlns:p14="http://schemas.microsoft.com/office/powerpoint/2010/main" val="273864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C60-9D8B-CB33-935C-A9C1919AA9CF}"/>
              </a:ext>
            </a:extLst>
          </p:cNvPr>
          <p:cNvSpPr>
            <a:spLocks noGrp="1"/>
          </p:cNvSpPr>
          <p:nvPr>
            <p:ph type="title"/>
          </p:nvPr>
        </p:nvSpPr>
        <p:spPr/>
        <p:txBody>
          <a:bodyPr/>
          <a:lstStyle/>
          <a:p>
            <a:r>
              <a:rPr lang="en-AU"/>
              <a:t>An approach to planning for Year 7</a:t>
            </a:r>
          </a:p>
        </p:txBody>
      </p:sp>
      <p:pic>
        <p:nvPicPr>
          <p:cNvPr id="5" name="Content Placeholder 4">
            <a:extLst>
              <a:ext uri="{FF2B5EF4-FFF2-40B4-BE49-F238E27FC236}">
                <a16:creationId xmlns:a16="http://schemas.microsoft.com/office/drawing/2014/main" id="{85D2CA4D-C0DC-D1B7-F671-50121ED20A6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280442" y="771525"/>
            <a:ext cx="6589466" cy="3708400"/>
          </a:xfrm>
          <a:prstGeom prst="rect">
            <a:avLst/>
          </a:prstGeom>
          <a:ln>
            <a:solidFill>
              <a:schemeClr val="bg1">
                <a:lumMod val="85000"/>
              </a:schemeClr>
            </a:solidFill>
          </a:ln>
          <a:effectLst>
            <a:outerShdw blurRad="50800" dist="38100" dir="2700000" algn="tl" rotWithShape="0">
              <a:schemeClr val="accent1">
                <a:alpha val="40000"/>
              </a:schemeClr>
            </a:outerShdw>
          </a:effectLst>
        </p:spPr>
      </p:pic>
      <p:sp>
        <p:nvSpPr>
          <p:cNvPr id="3" name="TextBox 2">
            <a:extLst>
              <a:ext uri="{FF2B5EF4-FFF2-40B4-BE49-F238E27FC236}">
                <a16:creationId xmlns:a16="http://schemas.microsoft.com/office/drawing/2014/main" id="{40F8BC3A-355A-79A7-4AFA-CC823A399F9E}"/>
              </a:ext>
            </a:extLst>
          </p:cNvPr>
          <p:cNvSpPr txBox="1"/>
          <p:nvPr/>
        </p:nvSpPr>
        <p:spPr>
          <a:xfrm>
            <a:off x="5593975" y="4479925"/>
            <a:ext cx="3550025" cy="215444"/>
          </a:xfrm>
          <a:prstGeom prst="rect">
            <a:avLst/>
          </a:prstGeom>
          <a:noFill/>
        </p:spPr>
        <p:txBody>
          <a:bodyPr wrap="square" rtlCol="0">
            <a:spAutoFit/>
          </a:bodyPr>
          <a:lstStyle/>
          <a:p>
            <a:r>
              <a:rPr lang="en-US" sz="800" dirty="0"/>
              <a:t>Source: QCAA 2023 ‘Year 7 History Curriculum and assessment plan’</a:t>
            </a:r>
          </a:p>
        </p:txBody>
      </p:sp>
    </p:spTree>
    <p:extLst>
      <p:ext uri="{BB962C8B-B14F-4D97-AF65-F5344CB8AC3E}">
        <p14:creationId xmlns:p14="http://schemas.microsoft.com/office/powerpoint/2010/main" val="43790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AD9C-1147-5DD8-B0A4-19A3FCA10F49}"/>
              </a:ext>
            </a:extLst>
          </p:cNvPr>
          <p:cNvSpPr>
            <a:spLocks noGrp="1"/>
          </p:cNvSpPr>
          <p:nvPr>
            <p:ph type="title"/>
          </p:nvPr>
        </p:nvSpPr>
        <p:spPr/>
        <p:txBody>
          <a:bodyPr/>
          <a:lstStyle/>
          <a:p>
            <a:r>
              <a:rPr lang="en-AU"/>
              <a:t>Other deep time resources </a:t>
            </a:r>
          </a:p>
        </p:txBody>
      </p:sp>
      <p:pic>
        <p:nvPicPr>
          <p:cNvPr id="7" name="Content Placeholder 6">
            <a:extLst>
              <a:ext uri="{FF2B5EF4-FFF2-40B4-BE49-F238E27FC236}">
                <a16:creationId xmlns:a16="http://schemas.microsoft.com/office/drawing/2014/main" id="{7417193B-A023-F2D2-EC0D-3279B35B02AC}"/>
              </a:ext>
            </a:extLst>
          </p:cNvPr>
          <p:cNvPicPr>
            <a:picLocks noGrp="1" noChangeAspect="1"/>
          </p:cNvPicPr>
          <p:nvPr>
            <p:ph idx="1"/>
          </p:nvPr>
        </p:nvPicPr>
        <p:blipFill>
          <a:blip r:embed="rId3"/>
          <a:stretch>
            <a:fillRect/>
          </a:stretch>
        </p:blipFill>
        <p:spPr>
          <a:xfrm>
            <a:off x="397805" y="1008802"/>
            <a:ext cx="3470933" cy="3078952"/>
          </a:xfrm>
        </p:spPr>
      </p:pic>
      <p:sp>
        <p:nvSpPr>
          <p:cNvPr id="3" name="Text Placeholder 9">
            <a:extLst>
              <a:ext uri="{FF2B5EF4-FFF2-40B4-BE49-F238E27FC236}">
                <a16:creationId xmlns:a16="http://schemas.microsoft.com/office/drawing/2014/main" id="{A6DF0778-DCC2-5156-731A-863DFECCD7DC}"/>
              </a:ext>
            </a:extLst>
          </p:cNvPr>
          <p:cNvSpPr txBox="1">
            <a:spLocks/>
          </p:cNvSpPr>
          <p:nvPr/>
        </p:nvSpPr>
        <p:spPr>
          <a:xfrm>
            <a:off x="158512" y="706786"/>
            <a:ext cx="3868738" cy="619125"/>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lgn="ctr" fontAlgn="auto">
              <a:spcAft>
                <a:spcPts val="0"/>
              </a:spcAft>
            </a:pPr>
            <a:r>
              <a:rPr lang="en-AU" dirty="0"/>
              <a:t>FIRST Framework</a:t>
            </a:r>
          </a:p>
        </p:txBody>
      </p:sp>
      <p:sp>
        <p:nvSpPr>
          <p:cNvPr id="5" name="Rounded Rectangle 4">
            <a:extLst>
              <a:ext uri="{FF2B5EF4-FFF2-40B4-BE49-F238E27FC236}">
                <a16:creationId xmlns:a16="http://schemas.microsoft.com/office/drawing/2014/main" id="{A2AF4215-D9C2-0D62-AB65-C865A86C7DF7}"/>
              </a:ext>
            </a:extLst>
          </p:cNvPr>
          <p:cNvSpPr/>
          <p:nvPr/>
        </p:nvSpPr>
        <p:spPr>
          <a:xfrm>
            <a:off x="4572000" y="1686188"/>
            <a:ext cx="3816678" cy="1844663"/>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b="1" dirty="0">
                <a:solidFill>
                  <a:schemeClr val="tx1"/>
                </a:solidFill>
              </a:rPr>
              <a:t>National Museum of Australia</a:t>
            </a:r>
          </a:p>
          <a:p>
            <a:r>
              <a:rPr lang="en-US" dirty="0">
                <a:solidFill>
                  <a:schemeClr val="tx1"/>
                </a:solidFill>
              </a:rPr>
              <a:t>Australia’s Defining Moments Digital Classroom</a:t>
            </a:r>
          </a:p>
          <a:p>
            <a:r>
              <a:rPr lang="en-US" dirty="0">
                <a:solidFill>
                  <a:schemeClr val="tx1"/>
                </a:solidFill>
              </a:rPr>
              <a:t>Deep time history of Australia </a:t>
            </a:r>
          </a:p>
        </p:txBody>
      </p:sp>
      <p:sp>
        <p:nvSpPr>
          <p:cNvPr id="4" name="TextBox 3">
            <a:extLst>
              <a:ext uri="{FF2B5EF4-FFF2-40B4-BE49-F238E27FC236}">
                <a16:creationId xmlns:a16="http://schemas.microsoft.com/office/drawing/2014/main" id="{C96A3BDB-FB92-B738-7CB1-9E6A949D53C5}"/>
              </a:ext>
            </a:extLst>
          </p:cNvPr>
          <p:cNvSpPr txBox="1"/>
          <p:nvPr/>
        </p:nvSpPr>
        <p:spPr>
          <a:xfrm>
            <a:off x="256687" y="4087753"/>
            <a:ext cx="7586052" cy="400110"/>
          </a:xfrm>
          <a:prstGeom prst="rect">
            <a:avLst/>
          </a:prstGeom>
          <a:noFill/>
        </p:spPr>
        <p:txBody>
          <a:bodyPr wrap="square" rtlCol="0">
            <a:spAutoFit/>
          </a:bodyPr>
          <a:lstStyle/>
          <a:p>
            <a:r>
              <a:rPr lang="en-AU" sz="800" dirty="0">
                <a:latin typeface="Arial" panose="020B0604020202020204" pitchFamily="34" charset="0"/>
                <a:cs typeface="Arial" panose="020B0604020202020204" pitchFamily="34" charset="0"/>
              </a:rPr>
              <a:t>ACARA 2024 'FIRST Framework' https://v9.australiancurriculum.edu.au/resources/aboriginal-and-torres-strait-islander-histories-and-cultures/first-framework</a:t>
            </a:r>
          </a:p>
          <a:p>
            <a:r>
              <a:rPr lang="en-AU" sz="800" dirty="0">
                <a:latin typeface="Arial" panose="020B0604020202020204" pitchFamily="34" charset="0"/>
                <a:cs typeface="Arial" panose="020B0604020202020204" pitchFamily="34" charset="0"/>
              </a:rPr>
              <a:t>National Museum of Australia 2024 'Deep time history of Australia https://digital-</a:t>
            </a:r>
            <a:r>
              <a:rPr lang="en-AU" sz="800" dirty="0" err="1">
                <a:latin typeface="Arial" panose="020B0604020202020204" pitchFamily="34" charset="0"/>
                <a:cs typeface="Arial" panose="020B0604020202020204" pitchFamily="34" charset="0"/>
              </a:rPr>
              <a:t>classroom.nma.gov.au</a:t>
            </a:r>
            <a:r>
              <a:rPr lang="en-AU" sz="800" dirty="0">
                <a:latin typeface="Arial" panose="020B0604020202020204" pitchFamily="34" charset="0"/>
                <a:cs typeface="Arial" panose="020B0604020202020204" pitchFamily="34" charset="0"/>
              </a:rPr>
              <a:t>/learning-modules/deep-time-history-</a:t>
            </a:r>
            <a:r>
              <a:rPr lang="en-AU" sz="800" dirty="0" err="1">
                <a:latin typeface="Arial" panose="020B0604020202020204" pitchFamily="34" charset="0"/>
                <a:cs typeface="Arial" panose="020B0604020202020204" pitchFamily="34" charset="0"/>
              </a:rPr>
              <a:t>australia</a:t>
            </a:r>
            <a:endParaRPr lang="en-A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0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a:xfrm>
            <a:off x="327025" y="274637"/>
            <a:ext cx="8496000" cy="360000"/>
          </a:xfrm>
        </p:spPr>
        <p:txBody>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a:t>Knowledge and understanding Sub-strands: History</a:t>
            </a:r>
          </a:p>
        </p:txBody>
      </p:sp>
      <p:sp>
        <p:nvSpPr>
          <p:cNvPr id="3" name="Content Placeholder 2">
            <a:extLst>
              <a:ext uri="{FF2B5EF4-FFF2-40B4-BE49-F238E27FC236}">
                <a16:creationId xmlns:a16="http://schemas.microsoft.com/office/drawing/2014/main" id="{1E53E0D5-8463-4798-BF44-56711DCD1717}"/>
              </a:ext>
            </a:extLst>
          </p:cNvPr>
          <p:cNvSpPr>
            <a:spLocks noGrp="1"/>
          </p:cNvSpPr>
          <p:nvPr>
            <p:ph idx="4294967295"/>
          </p:nvPr>
        </p:nvSpPr>
        <p:spPr>
          <a:xfrm>
            <a:off x="2168114" y="4393319"/>
            <a:ext cx="5976595" cy="231087"/>
          </a:xfrm>
        </p:spPr>
        <p:txBody>
          <a:bodyPr>
            <a:normAutofit fontScale="92500" lnSpcReduction="20000"/>
          </a:bodyPr>
          <a:lstStyle/>
          <a:p>
            <a:r>
              <a:rPr lang="en-AU" sz="1200" b="1" i="1"/>
              <a:t>*Bold</a:t>
            </a:r>
            <a:r>
              <a:rPr lang="en-AU" sz="1200" i="1"/>
              <a:t> titles indicate those sub-strands that are expected to be studied in the year level.</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1395009244"/>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7</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chemeClr val="bg1">
                        <a:lumMod val="85000"/>
                      </a:schemeClr>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Second World War</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First World War (1914–1918)</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dirty="0">
                          <a:effectLst/>
                          <a:latin typeface="Arial" panose="020B0604020202020204" pitchFamily="34" charset="0"/>
                          <a:ea typeface="Times New Roman" panose="02020603050405020304" pitchFamily="18" charset="0"/>
                          <a:cs typeface="Arial" panose="020B0604020202020204" pitchFamily="34" charset="0"/>
                        </a:rPr>
                        <a:t>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grpSp>
        <p:nvGrpSpPr>
          <p:cNvPr id="14" name="Group 13">
            <a:extLst>
              <a:ext uri="{FF2B5EF4-FFF2-40B4-BE49-F238E27FC236}">
                <a16:creationId xmlns:a16="http://schemas.microsoft.com/office/drawing/2014/main" id="{31D5EC78-B1CB-A369-EF18-6047F5EED521}"/>
              </a:ext>
            </a:extLst>
          </p:cNvPr>
          <p:cNvGrpSpPr/>
          <p:nvPr/>
        </p:nvGrpSpPr>
        <p:grpSpPr>
          <a:xfrm>
            <a:off x="5156411" y="1021535"/>
            <a:ext cx="3660563" cy="1708160"/>
            <a:chOff x="5267670" y="892894"/>
            <a:chExt cx="3364701" cy="1708160"/>
          </a:xfrm>
        </p:grpSpPr>
        <p:sp>
          <p:nvSpPr>
            <p:cNvPr id="5" name="Callout: Left Arrow 4">
              <a:extLst>
                <a:ext uri="{FF2B5EF4-FFF2-40B4-BE49-F238E27FC236}">
                  <a16:creationId xmlns:a16="http://schemas.microsoft.com/office/drawing/2014/main" id="{18A4128F-2FAB-CA43-0857-17FFBA3343B1}"/>
                </a:ext>
              </a:extLst>
            </p:cNvPr>
            <p:cNvSpPr/>
            <p:nvPr/>
          </p:nvSpPr>
          <p:spPr>
            <a:xfrm>
              <a:off x="5267670" y="892894"/>
              <a:ext cx="3211286" cy="1298395"/>
            </a:xfrm>
            <a:prstGeom prst="leftArrowCallout">
              <a:avLst>
                <a:gd name="adj1" fmla="val 21647"/>
                <a:gd name="adj2" fmla="val 16616"/>
                <a:gd name="adj3" fmla="val 20808"/>
                <a:gd name="adj4" fmla="val 876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2E4232F-BA86-C847-0C94-3CC5AF109CB5}"/>
                </a:ext>
              </a:extLst>
            </p:cNvPr>
            <p:cNvSpPr txBox="1"/>
            <p:nvPr/>
          </p:nvSpPr>
          <p:spPr>
            <a:xfrm>
              <a:off x="5693228" y="892894"/>
              <a:ext cx="2939143" cy="17081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Arial" charset="0"/>
                  <a:ea typeface="+mn-ea"/>
                  <a:cs typeface="+mn-cs"/>
                </a:rPr>
                <a:t>Select one from the following:</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Arial" charset="0"/>
                  <a:ea typeface="+mn-ea"/>
                  <a:cs typeface="+mn-cs"/>
                </a:rPr>
                <a:t>Medieval Europe (c.590‒c.1500)</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Arial" charset="0"/>
                  <a:ea typeface="+mn-ea"/>
                  <a:cs typeface="+mn-cs"/>
                </a:rPr>
                <a:t>The Renaissance (c.1400‒c.1600)</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Arial" charset="0"/>
                  <a:ea typeface="+mn-ea"/>
                  <a:cs typeface="+mn-cs"/>
                </a:rPr>
                <a:t>The emergence of the modern world (c.1500‒1650)</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421135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a:t>Knowledge and understanding sub-strands: History</a:t>
            </a:r>
          </a:p>
        </p:txBody>
      </p:sp>
      <p:sp>
        <p:nvSpPr>
          <p:cNvPr id="3" name="Content Placeholder 2">
            <a:extLst>
              <a:ext uri="{FF2B5EF4-FFF2-40B4-BE49-F238E27FC236}">
                <a16:creationId xmlns:a16="http://schemas.microsoft.com/office/drawing/2014/main" id="{1E53E0D5-8463-4798-BF44-56711DCD1717}"/>
              </a:ext>
            </a:extLst>
          </p:cNvPr>
          <p:cNvSpPr>
            <a:spLocks noGrp="1"/>
          </p:cNvSpPr>
          <p:nvPr>
            <p:ph idx="4294967295"/>
          </p:nvPr>
        </p:nvSpPr>
        <p:spPr>
          <a:xfrm>
            <a:off x="2168114" y="4393319"/>
            <a:ext cx="5976595" cy="231087"/>
          </a:xfrm>
        </p:spPr>
        <p:txBody>
          <a:bodyPr>
            <a:normAutofit fontScale="92500" lnSpcReduction="20000"/>
          </a:bodyPr>
          <a:lstStyle/>
          <a:p>
            <a:r>
              <a:rPr lang="en-AU" sz="1200" b="1" i="1"/>
              <a:t>*Bold</a:t>
            </a:r>
            <a:r>
              <a:rPr lang="en-AU" sz="1200" i="1"/>
              <a:t> titles indicate those sub-strands that are expected to be studied in the year level.</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3075166656"/>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7</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chemeClr val="bg1">
                        <a:lumMod val="85000"/>
                      </a:schemeClr>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Second World War</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First World War (1914–1918)</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grpSp>
        <p:nvGrpSpPr>
          <p:cNvPr id="14" name="Group 13">
            <a:extLst>
              <a:ext uri="{FF2B5EF4-FFF2-40B4-BE49-F238E27FC236}">
                <a16:creationId xmlns:a16="http://schemas.microsoft.com/office/drawing/2014/main" id="{31D5EC78-B1CB-A369-EF18-6047F5EED521}"/>
              </a:ext>
            </a:extLst>
          </p:cNvPr>
          <p:cNvGrpSpPr/>
          <p:nvPr/>
        </p:nvGrpSpPr>
        <p:grpSpPr>
          <a:xfrm>
            <a:off x="5156411" y="1502204"/>
            <a:ext cx="3211286" cy="1985159"/>
            <a:chOff x="5267670" y="892894"/>
            <a:chExt cx="3211286" cy="1985159"/>
          </a:xfrm>
        </p:grpSpPr>
        <p:sp>
          <p:nvSpPr>
            <p:cNvPr id="5" name="Callout: Left Arrow 4">
              <a:extLst>
                <a:ext uri="{FF2B5EF4-FFF2-40B4-BE49-F238E27FC236}">
                  <a16:creationId xmlns:a16="http://schemas.microsoft.com/office/drawing/2014/main" id="{18A4128F-2FAB-CA43-0857-17FFBA3343B1}"/>
                </a:ext>
              </a:extLst>
            </p:cNvPr>
            <p:cNvSpPr/>
            <p:nvPr/>
          </p:nvSpPr>
          <p:spPr>
            <a:xfrm>
              <a:off x="5267670" y="892894"/>
              <a:ext cx="3211286" cy="1595186"/>
            </a:xfrm>
            <a:prstGeom prst="leftArrowCallout">
              <a:avLst>
                <a:gd name="adj1" fmla="val 20906"/>
                <a:gd name="adj2" fmla="val 17494"/>
                <a:gd name="adj3" fmla="val 13399"/>
                <a:gd name="adj4" fmla="val 876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2E4232F-BA86-C847-0C94-3CC5AF109CB5}"/>
                </a:ext>
              </a:extLst>
            </p:cNvPr>
            <p:cNvSpPr txBox="1"/>
            <p:nvPr/>
          </p:nvSpPr>
          <p:spPr>
            <a:xfrm>
              <a:off x="5693228" y="892894"/>
              <a:ext cx="2785727" cy="198515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Select one topic from the following:</a:t>
              </a:r>
            </a:p>
            <a:p>
              <a:pPr marL="171450" marR="0" lvl="0" indent="-1714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Mongol Empire (c.1206–c.1368)</a:t>
              </a:r>
            </a:p>
            <a:p>
              <a:pPr marL="171450" marR="0" lvl="0" indent="-1714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Ottoman Empire (c.1299–c.1683)</a:t>
              </a:r>
            </a:p>
            <a:p>
              <a:pPr marL="171450" marR="0" lvl="0" indent="-1714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Vikings (c.790–c.1066)</a:t>
              </a:r>
            </a:p>
            <a:p>
              <a:pPr marL="171450" marR="0" lvl="0" indent="-1714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The Spanish conquest of the Americas (c.1492–c.1572)</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grpSp>
      <p:grpSp>
        <p:nvGrpSpPr>
          <p:cNvPr id="19" name="Group 18">
            <a:extLst>
              <a:ext uri="{FF2B5EF4-FFF2-40B4-BE49-F238E27FC236}">
                <a16:creationId xmlns:a16="http://schemas.microsoft.com/office/drawing/2014/main" id="{C95FB2DC-812F-B740-51DC-AFD5AD3C8EAE}"/>
              </a:ext>
            </a:extLst>
          </p:cNvPr>
          <p:cNvGrpSpPr/>
          <p:nvPr/>
        </p:nvGrpSpPr>
        <p:grpSpPr>
          <a:xfrm>
            <a:off x="204470" y="2494784"/>
            <a:ext cx="3361230" cy="1292662"/>
            <a:chOff x="141513" y="2494784"/>
            <a:chExt cx="3361230" cy="1292662"/>
          </a:xfrm>
        </p:grpSpPr>
        <p:sp>
          <p:nvSpPr>
            <p:cNvPr id="16" name="Callout: Left Arrow 15">
              <a:extLst>
                <a:ext uri="{FF2B5EF4-FFF2-40B4-BE49-F238E27FC236}">
                  <a16:creationId xmlns:a16="http://schemas.microsoft.com/office/drawing/2014/main" id="{DB1048B9-ED78-63AD-BE81-3B851A47D1D7}"/>
                </a:ext>
              </a:extLst>
            </p:cNvPr>
            <p:cNvSpPr/>
            <p:nvPr/>
          </p:nvSpPr>
          <p:spPr>
            <a:xfrm>
              <a:off x="141514" y="2494784"/>
              <a:ext cx="3361229" cy="1292662"/>
            </a:xfrm>
            <a:prstGeom prst="rightArrowCallout">
              <a:avLst>
                <a:gd name="adj1" fmla="val 30098"/>
                <a:gd name="adj2" fmla="val 22932"/>
                <a:gd name="adj3" fmla="val 17389"/>
                <a:gd name="adj4" fmla="val 87011"/>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0F13FF4-7E2B-A6C6-6199-BA77A42965E4}"/>
                </a:ext>
              </a:extLst>
            </p:cNvPr>
            <p:cNvSpPr txBox="1"/>
            <p:nvPr/>
          </p:nvSpPr>
          <p:spPr>
            <a:xfrm>
              <a:off x="141513" y="2494784"/>
              <a:ext cx="3058886" cy="129266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Roboto" panose="02000000000000000000" pitchFamily="2" charset="0"/>
                  <a:ea typeface="+mn-ea"/>
                  <a:cs typeface="+mn-cs"/>
                </a:rPr>
                <a:t>Select one topic from the following:</a:t>
              </a:r>
            </a:p>
            <a:p>
              <a:pPr marL="171450" marR="0" lvl="0" indent="-1714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mn-ea"/>
                  <a:cs typeface="+mn-cs"/>
                </a:rPr>
                <a:t>Angkor/Khmer Empire (c.802–c.1431)</a:t>
              </a:r>
            </a:p>
            <a:p>
              <a:pPr marL="171450" marR="0" lvl="0" indent="-1714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mn-ea"/>
                  <a:cs typeface="+mn-cs"/>
                </a:rPr>
                <a:t>Japan under the Shoguns (c.794–1867)</a:t>
              </a:r>
            </a:p>
            <a:p>
              <a:pPr marL="171450" marR="0" lvl="0" indent="-1714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Roboto" panose="02000000000000000000" pitchFamily="2" charset="0"/>
                  <a:ea typeface="+mn-ea"/>
                  <a:cs typeface="+mn-cs"/>
                </a:rPr>
                <a:t>Polynesian expansion across the Pacific (c.700–1756)</a:t>
              </a:r>
            </a:p>
          </p:txBody>
        </p:sp>
      </p:grpSp>
    </p:spTree>
    <p:extLst>
      <p:ext uri="{BB962C8B-B14F-4D97-AF65-F5344CB8AC3E}">
        <p14:creationId xmlns:p14="http://schemas.microsoft.com/office/powerpoint/2010/main" val="3471710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a:t>Knowledge and understanding sub-strands: History</a:t>
            </a:r>
          </a:p>
        </p:txBody>
      </p:sp>
      <p:sp>
        <p:nvSpPr>
          <p:cNvPr id="3" name="Content Placeholder 2">
            <a:extLst>
              <a:ext uri="{FF2B5EF4-FFF2-40B4-BE49-F238E27FC236}">
                <a16:creationId xmlns:a16="http://schemas.microsoft.com/office/drawing/2014/main" id="{1E53E0D5-8463-4798-BF44-56711DCD1717}"/>
              </a:ext>
            </a:extLst>
          </p:cNvPr>
          <p:cNvSpPr>
            <a:spLocks noGrp="1"/>
          </p:cNvSpPr>
          <p:nvPr>
            <p:ph idx="4294967295"/>
          </p:nvPr>
        </p:nvSpPr>
        <p:spPr>
          <a:xfrm>
            <a:off x="2168114" y="4393319"/>
            <a:ext cx="5976595" cy="231087"/>
          </a:xfrm>
        </p:spPr>
        <p:txBody>
          <a:bodyPr>
            <a:normAutofit fontScale="92500" lnSpcReduction="20000"/>
          </a:bodyPr>
          <a:lstStyle/>
          <a:p>
            <a:r>
              <a:rPr lang="en-AU" sz="1200" b="1" i="1"/>
              <a:t>*Bold</a:t>
            </a:r>
            <a:r>
              <a:rPr lang="en-AU" sz="1200" i="1"/>
              <a:t> titles indicate those sub-strands that are expected to be studied in the year level.</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4159919892"/>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Year 7</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chemeClr val="bg1">
                        <a:lumMod val="85000"/>
                      </a:schemeClr>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Second World War</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effectLst/>
                          <a:latin typeface="Arial" panose="020B0604020202020204" pitchFamily="34" charset="0"/>
                          <a:ea typeface="Times New Roman" panose="02020603050405020304" pitchFamily="18" charset="0"/>
                          <a:cs typeface="Arial" panose="020B0604020202020204" pitchFamily="34" charset="0"/>
                        </a:rPr>
                        <a:t>First World War  (1914–1918)</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spTree>
    <p:extLst>
      <p:ext uri="{BB962C8B-B14F-4D97-AF65-F5344CB8AC3E}">
        <p14:creationId xmlns:p14="http://schemas.microsoft.com/office/powerpoint/2010/main" val="283451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a:t>Knowledge and understanding sub-strands: History</a:t>
            </a:r>
          </a:p>
        </p:txBody>
      </p:sp>
      <p:sp>
        <p:nvSpPr>
          <p:cNvPr id="3" name="Content Placeholder 2">
            <a:extLst>
              <a:ext uri="{FF2B5EF4-FFF2-40B4-BE49-F238E27FC236}">
                <a16:creationId xmlns:a16="http://schemas.microsoft.com/office/drawing/2014/main" id="{1E53E0D5-8463-4798-BF44-56711DCD1717}"/>
              </a:ext>
            </a:extLst>
          </p:cNvPr>
          <p:cNvSpPr>
            <a:spLocks noGrp="1"/>
          </p:cNvSpPr>
          <p:nvPr>
            <p:ph idx="4294967295"/>
          </p:nvPr>
        </p:nvSpPr>
        <p:spPr>
          <a:xfrm>
            <a:off x="2168114" y="4393319"/>
            <a:ext cx="5976595" cy="231087"/>
          </a:xfrm>
        </p:spPr>
        <p:txBody>
          <a:bodyPr>
            <a:normAutofit fontScale="92500" lnSpcReduction="20000"/>
          </a:bodyPr>
          <a:lstStyle/>
          <a:p>
            <a:r>
              <a:rPr lang="en-AU" sz="1200" b="1" i="1"/>
              <a:t>*Bold</a:t>
            </a:r>
            <a:r>
              <a:rPr lang="en-AU" sz="1200" i="1"/>
              <a:t> titles indicate those sub-strands that are expected to be studied in the year level.</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2267874215"/>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7</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effectLst/>
                          <a:latin typeface="Arial" panose="020B0604020202020204" pitchFamily="34" charset="0"/>
                          <a:ea typeface="Times New Roman" panose="02020603050405020304" pitchFamily="18" charset="0"/>
                          <a:cs typeface="Arial" panose="020B0604020202020204" pitchFamily="34" charset="0"/>
                        </a:rPr>
                        <a:t>Second World War</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First World War (1914–1918)</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spTree>
    <p:extLst>
      <p:ext uri="{BB962C8B-B14F-4D97-AF65-F5344CB8AC3E}">
        <p14:creationId xmlns:p14="http://schemas.microsoft.com/office/powerpoint/2010/main" val="3776988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70D8-4D12-8353-7784-F1BC4A67EA48}"/>
              </a:ext>
            </a:extLst>
          </p:cNvPr>
          <p:cNvSpPr>
            <a:spLocks noGrp="1"/>
          </p:cNvSpPr>
          <p:nvPr>
            <p:ph type="title"/>
          </p:nvPr>
        </p:nvSpPr>
        <p:spPr/>
        <p:txBody>
          <a:bodyPr/>
          <a:lstStyle/>
          <a:p>
            <a:r>
              <a:rPr lang="en-AU"/>
              <a:t>Pause and reflect</a:t>
            </a:r>
          </a:p>
        </p:txBody>
      </p:sp>
      <p:sp>
        <p:nvSpPr>
          <p:cNvPr id="3" name="Content Placeholder 2">
            <a:extLst>
              <a:ext uri="{FF2B5EF4-FFF2-40B4-BE49-F238E27FC236}">
                <a16:creationId xmlns:a16="http://schemas.microsoft.com/office/drawing/2014/main" id="{45EFC596-F0C2-9C1B-62CD-5A139EE75581}"/>
              </a:ext>
            </a:extLst>
          </p:cNvPr>
          <p:cNvSpPr>
            <a:spLocks noGrp="1"/>
          </p:cNvSpPr>
          <p:nvPr>
            <p:ph idx="1"/>
          </p:nvPr>
        </p:nvSpPr>
        <p:spPr>
          <a:xfrm>
            <a:off x="324000" y="717750"/>
            <a:ext cx="8496000" cy="3708000"/>
          </a:xfrm>
        </p:spPr>
        <p:txBody>
          <a:bodyPr vert="horz" lIns="0" tIns="0" rIns="0" bIns="0" rtlCol="0" anchor="t">
            <a:normAutofit/>
          </a:bodyPr>
          <a:lstStyle/>
          <a:p>
            <a:r>
              <a:rPr lang="en-AU" dirty="0"/>
              <a:t>Which of these key messages resonated with you?</a:t>
            </a:r>
          </a:p>
          <a:p>
            <a:pPr marL="361950" indent="-361950">
              <a:buFont typeface="Wingdings" panose="05000000000000000000" pitchFamily="2" charset="2"/>
              <a:buChar char="q"/>
            </a:pPr>
            <a:r>
              <a:rPr lang="en-AU" dirty="0">
                <a:latin typeface="Arial"/>
                <a:cs typeface="Arial"/>
              </a:rPr>
              <a:t>To plan focused and manageable units of work consider your approach to the subject matter, development of skills and student engagement. </a:t>
            </a:r>
            <a:endParaRPr lang="en-AU" dirty="0"/>
          </a:p>
          <a:p>
            <a:pPr marL="361950" indent="-361950">
              <a:buFont typeface="Wingdings" panose="05000000000000000000" pitchFamily="2" charset="2"/>
              <a:buChar char="q"/>
            </a:pPr>
            <a:r>
              <a:rPr lang="en-AU" dirty="0">
                <a:latin typeface="Arial"/>
                <a:cs typeface="Arial"/>
              </a:rPr>
              <a:t>Careful sequencing of content descriptions for Deep time and mapping the Year 7 achievement standard across the year creates focused, manageable units of work.</a:t>
            </a:r>
          </a:p>
          <a:p>
            <a:pPr marL="361950" indent="-361950">
              <a:buFont typeface="Wingdings" panose="05000000000000000000" pitchFamily="2" charset="2"/>
              <a:buChar char="q"/>
            </a:pPr>
            <a:r>
              <a:rPr lang="en-AU" dirty="0"/>
              <a:t>There are sub-strands in v9.0 that are expected to be studied where they were options in v8.4.</a:t>
            </a:r>
          </a:p>
          <a:p>
            <a:pPr marL="342900" indent="-342900">
              <a:buFont typeface="Wingdings" panose="05000000000000000000" pitchFamily="2" charset="2"/>
              <a:buChar char="q"/>
            </a:pPr>
            <a:endParaRPr lang="en-AU" dirty="0"/>
          </a:p>
          <a:p>
            <a:pPr marL="342900" indent="-342900">
              <a:buFont typeface="Wingdings" panose="05000000000000000000" pitchFamily="2" charset="2"/>
              <a:buChar char="q"/>
            </a:pPr>
            <a:endParaRPr lang="en-AU" dirty="0"/>
          </a:p>
        </p:txBody>
      </p:sp>
      <p:pic>
        <p:nvPicPr>
          <p:cNvPr id="8" name="Picture 7" descr="A drawing of a person with a cloud above their head&#10;&#10;Description automatically generated">
            <a:extLst>
              <a:ext uri="{FF2B5EF4-FFF2-40B4-BE49-F238E27FC236}">
                <a16:creationId xmlns:a16="http://schemas.microsoft.com/office/drawing/2014/main" id="{0865286F-3ACB-12E3-7872-8FB5C30AE6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0000" y="3587863"/>
            <a:ext cx="900000" cy="900000"/>
          </a:xfrm>
          <a:prstGeom prst="rect">
            <a:avLst/>
          </a:prstGeom>
        </p:spPr>
      </p:pic>
    </p:spTree>
    <p:extLst>
      <p:ext uri="{BB962C8B-B14F-4D97-AF65-F5344CB8AC3E}">
        <p14:creationId xmlns:p14="http://schemas.microsoft.com/office/powerpoint/2010/main" val="1044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13A1F-5CD6-6234-94EB-D63BC1C29C71}"/>
              </a:ext>
            </a:extLst>
          </p:cNvPr>
          <p:cNvSpPr>
            <a:spLocks noGrp="1"/>
          </p:cNvSpPr>
          <p:nvPr>
            <p:ph type="title"/>
          </p:nvPr>
        </p:nvSpPr>
        <p:spPr/>
        <p:txBody>
          <a:bodyPr>
            <a:normAutofit/>
          </a:bodyPr>
          <a:lstStyle/>
          <a:p>
            <a:r>
              <a:rPr lang="en-AU" dirty="0"/>
              <a:t>Outline</a:t>
            </a:r>
          </a:p>
        </p:txBody>
      </p:sp>
      <p:graphicFrame>
        <p:nvGraphicFramePr>
          <p:cNvPr id="3" name="Content Placeholder 5">
            <a:extLst>
              <a:ext uri="{FF2B5EF4-FFF2-40B4-BE49-F238E27FC236}">
                <a16:creationId xmlns:a16="http://schemas.microsoft.com/office/drawing/2014/main" id="{13C9E748-5BAB-B8D8-5D24-13E96D630A4B}"/>
              </a:ext>
            </a:extLst>
          </p:cNvPr>
          <p:cNvGraphicFramePr>
            <a:graphicFrameLocks/>
          </p:cNvGraphicFramePr>
          <p:nvPr>
            <p:extLst>
              <p:ext uri="{D42A27DB-BD31-4B8C-83A1-F6EECF244321}">
                <p14:modId xmlns:p14="http://schemas.microsoft.com/office/powerpoint/2010/main" val="216542751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7696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a:t>Structure of Skills strand: v8.4 to v9.0</a:t>
            </a:r>
          </a:p>
        </p:txBody>
      </p:sp>
      <p:graphicFrame>
        <p:nvGraphicFramePr>
          <p:cNvPr id="5" name="Table 4">
            <a:extLst>
              <a:ext uri="{FF2B5EF4-FFF2-40B4-BE49-F238E27FC236}">
                <a16:creationId xmlns:a16="http://schemas.microsoft.com/office/drawing/2014/main" id="{10101FF1-095B-4F73-9724-3991BB292DDA}"/>
              </a:ext>
            </a:extLst>
          </p:cNvPr>
          <p:cNvGraphicFramePr>
            <a:graphicFrameLocks noGrp="1"/>
          </p:cNvGraphicFramePr>
          <p:nvPr>
            <p:extLst>
              <p:ext uri="{D42A27DB-BD31-4B8C-83A1-F6EECF244321}">
                <p14:modId xmlns:p14="http://schemas.microsoft.com/office/powerpoint/2010/main" val="4170122050"/>
              </p:ext>
            </p:extLst>
          </p:nvPr>
        </p:nvGraphicFramePr>
        <p:xfrm>
          <a:off x="2433372" y="771550"/>
          <a:ext cx="4154852" cy="3887857"/>
        </p:xfrm>
        <a:graphic>
          <a:graphicData uri="http://schemas.openxmlformats.org/drawingml/2006/table">
            <a:tbl>
              <a:tblPr firstRow="1" firstCol="1" bandRow="1"/>
              <a:tblGrid>
                <a:gridCol w="362932">
                  <a:extLst>
                    <a:ext uri="{9D8B030D-6E8A-4147-A177-3AD203B41FA5}">
                      <a16:colId xmlns:a16="http://schemas.microsoft.com/office/drawing/2014/main" val="4221191811"/>
                    </a:ext>
                  </a:extLst>
                </a:gridCol>
                <a:gridCol w="1748670">
                  <a:extLst>
                    <a:ext uri="{9D8B030D-6E8A-4147-A177-3AD203B41FA5}">
                      <a16:colId xmlns:a16="http://schemas.microsoft.com/office/drawing/2014/main" val="131586583"/>
                    </a:ext>
                  </a:extLst>
                </a:gridCol>
                <a:gridCol w="147290">
                  <a:extLst>
                    <a:ext uri="{9D8B030D-6E8A-4147-A177-3AD203B41FA5}">
                      <a16:colId xmlns:a16="http://schemas.microsoft.com/office/drawing/2014/main" val="2017139137"/>
                    </a:ext>
                  </a:extLst>
                </a:gridCol>
                <a:gridCol w="1748670">
                  <a:extLst>
                    <a:ext uri="{9D8B030D-6E8A-4147-A177-3AD203B41FA5}">
                      <a16:colId xmlns:a16="http://schemas.microsoft.com/office/drawing/2014/main" val="2833666530"/>
                    </a:ext>
                  </a:extLst>
                </a:gridCol>
                <a:gridCol w="147290">
                  <a:extLst>
                    <a:ext uri="{9D8B030D-6E8A-4147-A177-3AD203B41FA5}">
                      <a16:colId xmlns:a16="http://schemas.microsoft.com/office/drawing/2014/main" val="3905049107"/>
                    </a:ext>
                  </a:extLst>
                </a:gridCol>
              </a:tblGrid>
              <a:tr h="583277">
                <a:tc rowSpan="6">
                  <a:txBody>
                    <a:bodyPr/>
                    <a:lstStyle/>
                    <a:p>
                      <a:pPr marR="99060" algn="ctr">
                        <a:lnSpc>
                          <a:spcPct val="110000"/>
                        </a:lnSpc>
                        <a:spcAft>
                          <a:spcPts val="600"/>
                        </a:spcAft>
                      </a:pPr>
                      <a:r>
                        <a:rPr lang="en-AU" sz="12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Sub-strands  —</a:t>
                      </a:r>
                    </a:p>
                  </a:txBody>
                  <a:tcPr marL="0" marR="0" marT="0" marB="0" vert="vert27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a:effectLst/>
                          <a:latin typeface="Arial" panose="020B0604020202020204" pitchFamily="34" charset="0"/>
                          <a:ea typeface="Times New Roman" panose="02020603050405020304" pitchFamily="18" charset="0"/>
                          <a:cs typeface="Arial" panose="020B0604020202020204" pitchFamily="34" charset="0"/>
                        </a:rPr>
                        <a:t>History v8.4</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400" b="1">
                          <a:effectLst/>
                          <a:latin typeface="Arial" panose="020B0604020202020204" pitchFamily="34" charset="0"/>
                          <a:ea typeface="Times New Roman" panose="02020603050405020304" pitchFamily="18" charset="0"/>
                          <a:cs typeface="Arial" panose="020B0604020202020204" pitchFamily="34" charset="0"/>
                        </a:rPr>
                        <a:t>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lnTlToBr w="12700" cmpd="sng">
                      <a:noFill/>
                      <a:prstDash val="solid"/>
                    </a:lnTlToBr>
                    <a:lnBlToTr w="12700" cmpd="sng">
                      <a:noFill/>
                      <a:prstDash val="solid"/>
                    </a:lnBlToTr>
                    <a:noFill/>
                  </a:tcPr>
                </a:tc>
                <a:tc>
                  <a:txBody>
                    <a:bodyPr/>
                    <a:lstStyle/>
                    <a:p>
                      <a:pPr marR="99060" algn="ctr">
                        <a:lnSpc>
                          <a:spcPct val="110000"/>
                        </a:lnSpc>
                        <a:spcAft>
                          <a:spcPts val="600"/>
                        </a:spcAft>
                      </a:pPr>
                      <a:endParaRPr lang="en-AU"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marR="99060" algn="ctr">
                        <a:lnSpc>
                          <a:spcPct val="110000"/>
                        </a:lnSpc>
                        <a:spcAft>
                          <a:spcPts val="600"/>
                        </a:spcAft>
                      </a:pPr>
                      <a:endParaRPr lang="en-AU"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67951369"/>
                  </a:ext>
                </a:extLst>
              </a:tr>
              <a:tr h="686506">
                <a:tc vMerge="1">
                  <a:txBody>
                    <a:bodyPr/>
                    <a:lstStyle/>
                    <a:p>
                      <a:endParaRPr lang="en-AU"/>
                    </a:p>
                  </a:txBody>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Chronology, terms and concepts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endParaRPr lang="en-AU" sz="12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4672276"/>
                  </a:ext>
                </a:extLst>
              </a:tr>
              <a:tr h="686434">
                <a:tc vMerge="1">
                  <a:txBody>
                    <a:bodyPr/>
                    <a:lstStyle/>
                    <a:p>
                      <a:pPr marL="77470" marR="21590" algn="l">
                        <a:lnSpc>
                          <a:spcPct val="100000"/>
                        </a:lnSpc>
                        <a:spcAft>
                          <a:spcPts val="0"/>
                        </a:spcAft>
                      </a:pPr>
                      <a:endParaRPr lang="en-AU" sz="16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Historical questions and research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b="0">
                          <a:effectLst/>
                          <a:latin typeface="Arial" panose="020B0604020202020204" pitchFamily="34" charset="0"/>
                          <a:ea typeface="Times New Roman" panose="02020603050405020304" pitchFamily="18" charset="0"/>
                          <a:cs typeface="Arial" panose="020B0604020202020204" pitchFamily="34" charset="0"/>
                        </a:rPr>
                        <a:t>Questioning </a:t>
                      </a:r>
                      <a:br>
                        <a:rPr lang="en-AU" sz="1200" b="0">
                          <a:effectLst/>
                          <a:latin typeface="Arial" panose="020B0604020202020204" pitchFamily="34" charset="0"/>
                          <a:ea typeface="Times New Roman" panose="02020603050405020304" pitchFamily="18" charset="0"/>
                          <a:cs typeface="Arial" panose="020B0604020202020204" pitchFamily="34" charset="0"/>
                        </a:rPr>
                      </a:br>
                      <a:r>
                        <a:rPr lang="en-AU" sz="1200" b="0">
                          <a:effectLst/>
                          <a:latin typeface="Arial" panose="020B0604020202020204" pitchFamily="34" charset="0"/>
                          <a:ea typeface="Times New Roman" panose="02020603050405020304" pitchFamily="18" charset="0"/>
                          <a:cs typeface="Arial" panose="020B0604020202020204" pitchFamily="34" charset="0"/>
                        </a:rPr>
                        <a:t>and researching</a:t>
                      </a: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9710230"/>
                  </a:ext>
                </a:extLst>
              </a:tr>
              <a:tr h="686506">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Analysis and use of sources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Times New Roman" panose="02020603050405020304" pitchFamily="18" charset="0"/>
                          <a:cs typeface="Arial" panose="020B0604020202020204" pitchFamily="34" charset="0"/>
                        </a:rPr>
                        <a:t>Using historical sources</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9468061"/>
                  </a:ext>
                </a:extLst>
              </a:tr>
              <a:tr h="686434">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Perspectives and interpretations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Times New Roman" panose="02020603050405020304" pitchFamily="18" charset="0"/>
                          <a:cs typeface="Arial" panose="020B0604020202020204" pitchFamily="34" charset="0"/>
                        </a:rPr>
                        <a:t>Historical perspectives and interpretations</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4811820"/>
                  </a:ext>
                </a:extLst>
              </a:tr>
              <a:tr h="558700">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kern="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Explanation and communication</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Communicating</a:t>
                      </a:r>
                      <a:endParaRPr lang="en-AU" sz="1200" kern="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907449"/>
                  </a:ext>
                </a:extLst>
              </a:tr>
            </a:tbl>
          </a:graphicData>
        </a:graphic>
      </p:graphicFrame>
      <p:grpSp>
        <p:nvGrpSpPr>
          <p:cNvPr id="2" name="Group 1">
            <a:extLst>
              <a:ext uri="{FF2B5EF4-FFF2-40B4-BE49-F238E27FC236}">
                <a16:creationId xmlns:a16="http://schemas.microsoft.com/office/drawing/2014/main" id="{19169497-D673-72F0-A2DB-BC1A6766247C}"/>
              </a:ext>
            </a:extLst>
          </p:cNvPr>
          <p:cNvGrpSpPr/>
          <p:nvPr/>
        </p:nvGrpSpPr>
        <p:grpSpPr>
          <a:xfrm>
            <a:off x="4716016" y="753643"/>
            <a:ext cx="1738468" cy="580109"/>
            <a:chOff x="2140893" y="841601"/>
            <a:chExt cx="1412288" cy="459830"/>
          </a:xfrm>
        </p:grpSpPr>
        <p:sp>
          <p:nvSpPr>
            <p:cNvPr id="3" name="Rectangle 2">
              <a:extLst>
                <a:ext uri="{FF2B5EF4-FFF2-40B4-BE49-F238E27FC236}">
                  <a16:creationId xmlns:a16="http://schemas.microsoft.com/office/drawing/2014/main" id="{8819AA60-90F0-82BF-393F-EBD870DC6876}"/>
                </a:ext>
              </a:extLst>
            </p:cNvPr>
            <p:cNvSpPr/>
            <p:nvPr/>
          </p:nvSpPr>
          <p:spPr>
            <a:xfrm>
              <a:off x="2140893" y="841601"/>
              <a:ext cx="1404645" cy="459830"/>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F337C77-296B-6C3C-CCEF-185AB5FE317D}"/>
                </a:ext>
              </a:extLst>
            </p:cNvPr>
            <p:cNvSpPr txBox="1"/>
            <p:nvPr/>
          </p:nvSpPr>
          <p:spPr>
            <a:xfrm>
              <a:off x="2148536" y="928874"/>
              <a:ext cx="1404645" cy="22953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spTree>
    <p:extLst>
      <p:ext uri="{BB962C8B-B14F-4D97-AF65-F5344CB8AC3E}">
        <p14:creationId xmlns:p14="http://schemas.microsoft.com/office/powerpoint/2010/main" val="64265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2772-A10E-4A9C-A705-AF55C157ADE8}"/>
              </a:ext>
            </a:extLst>
          </p:cNvPr>
          <p:cNvSpPr>
            <a:spLocks noGrp="1"/>
          </p:cNvSpPr>
          <p:nvPr>
            <p:ph type="title"/>
          </p:nvPr>
        </p:nvSpPr>
        <p:spPr/>
        <p:txBody>
          <a:bodyPr/>
          <a:lstStyle/>
          <a:p>
            <a:r>
              <a:rPr lang="en-AU"/>
              <a:t>Gradual development of historical skills </a:t>
            </a:r>
          </a:p>
        </p:txBody>
      </p:sp>
      <p:sp>
        <p:nvSpPr>
          <p:cNvPr id="4" name="Shape 3">
            <a:extLst>
              <a:ext uri="{FF2B5EF4-FFF2-40B4-BE49-F238E27FC236}">
                <a16:creationId xmlns:a16="http://schemas.microsoft.com/office/drawing/2014/main" id="{9D558784-B638-3E29-AF93-3E3D0D5BA652}"/>
              </a:ext>
            </a:extLst>
          </p:cNvPr>
          <p:cNvSpPr/>
          <p:nvPr/>
        </p:nvSpPr>
        <p:spPr>
          <a:xfrm>
            <a:off x="1605309" y="771525"/>
            <a:ext cx="6126349" cy="3708400"/>
          </a:xfrm>
          <a:prstGeom prst="swooshArrow">
            <a:avLst>
              <a:gd name="adj1" fmla="val 25000"/>
              <a:gd name="adj2" fmla="val 25000"/>
            </a:avLst>
          </a:prstGeom>
          <a:solidFill>
            <a:schemeClr val="bg2"/>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5" name="Oval 4">
            <a:extLst>
              <a:ext uri="{FF2B5EF4-FFF2-40B4-BE49-F238E27FC236}">
                <a16:creationId xmlns:a16="http://schemas.microsoft.com/office/drawing/2014/main" id="{1BFCAF27-C620-95A7-78AF-01598A8248B1}"/>
              </a:ext>
            </a:extLst>
          </p:cNvPr>
          <p:cNvSpPr/>
          <p:nvPr/>
        </p:nvSpPr>
        <p:spPr>
          <a:xfrm>
            <a:off x="2362001" y="3331062"/>
            <a:ext cx="154269" cy="154269"/>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6" name="Freeform: Shape 5">
            <a:extLst>
              <a:ext uri="{FF2B5EF4-FFF2-40B4-BE49-F238E27FC236}">
                <a16:creationId xmlns:a16="http://schemas.microsoft.com/office/drawing/2014/main" id="{07083F67-1B05-B86E-4956-7421011AF5B2}"/>
              </a:ext>
            </a:extLst>
          </p:cNvPr>
          <p:cNvSpPr/>
          <p:nvPr/>
        </p:nvSpPr>
        <p:spPr>
          <a:xfrm>
            <a:off x="2362001" y="3573933"/>
            <a:ext cx="1860681" cy="553998"/>
          </a:xfrm>
          <a:custGeom>
            <a:avLst/>
            <a:gdLst>
              <a:gd name="connsiteX0" fmla="*/ 0 w 1860681"/>
              <a:gd name="connsiteY0" fmla="*/ 0 h 805210"/>
              <a:gd name="connsiteX1" fmla="*/ 1860681 w 1860681"/>
              <a:gd name="connsiteY1" fmla="*/ 0 h 805210"/>
              <a:gd name="connsiteX2" fmla="*/ 1860681 w 1860681"/>
              <a:gd name="connsiteY2" fmla="*/ 805210 h 805210"/>
              <a:gd name="connsiteX3" fmla="*/ 0 w 1860681"/>
              <a:gd name="connsiteY3" fmla="*/ 805210 h 805210"/>
              <a:gd name="connsiteX4" fmla="*/ 0 w 1860681"/>
              <a:gd name="connsiteY4" fmla="*/ 0 h 805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681" h="805210">
                <a:moveTo>
                  <a:pt x="0" y="0"/>
                </a:moveTo>
                <a:lnTo>
                  <a:pt x="1860681" y="0"/>
                </a:lnTo>
                <a:lnTo>
                  <a:pt x="1860681" y="805210"/>
                </a:lnTo>
                <a:lnTo>
                  <a:pt x="0" y="805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744" tIns="0" rIns="0" bIns="0" numCol="1" spcCol="1270" anchor="t" anchorCtr="0">
            <a:spAutoFit/>
          </a:bodyPr>
          <a:lstStyle/>
          <a:p>
            <a:pPr marL="0" lvl="0" indent="0" algn="l" defTabSz="1066800">
              <a:lnSpc>
                <a:spcPct val="90000"/>
              </a:lnSpc>
              <a:spcBef>
                <a:spcPct val="0"/>
              </a:spcBef>
              <a:spcAft>
                <a:spcPct val="35000"/>
              </a:spcAft>
              <a:buNone/>
            </a:pPr>
            <a:r>
              <a:rPr lang="en-AU" sz="2000" kern="1200" dirty="0"/>
              <a:t>Prep–Year 6 HASS</a:t>
            </a:r>
          </a:p>
        </p:txBody>
      </p:sp>
      <p:sp>
        <p:nvSpPr>
          <p:cNvPr id="8" name="Oval 7">
            <a:extLst>
              <a:ext uri="{FF2B5EF4-FFF2-40B4-BE49-F238E27FC236}">
                <a16:creationId xmlns:a16="http://schemas.microsoft.com/office/drawing/2014/main" id="{30E27DE5-438F-2969-C51B-C91FA517D2D8}"/>
              </a:ext>
            </a:extLst>
          </p:cNvPr>
          <p:cNvSpPr/>
          <p:nvPr/>
        </p:nvSpPr>
        <p:spPr>
          <a:xfrm>
            <a:off x="3723726" y="2323119"/>
            <a:ext cx="278871" cy="278871"/>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9" name="Freeform: Shape 8">
            <a:extLst>
              <a:ext uri="{FF2B5EF4-FFF2-40B4-BE49-F238E27FC236}">
                <a16:creationId xmlns:a16="http://schemas.microsoft.com/office/drawing/2014/main" id="{58B74385-2A4B-E912-D9B6-39AA17AF1546}"/>
              </a:ext>
            </a:extLst>
          </p:cNvPr>
          <p:cNvSpPr/>
          <p:nvPr/>
        </p:nvSpPr>
        <p:spPr>
          <a:xfrm>
            <a:off x="3723726" y="2821630"/>
            <a:ext cx="1424025" cy="553998"/>
          </a:xfrm>
          <a:custGeom>
            <a:avLst/>
            <a:gdLst>
              <a:gd name="connsiteX0" fmla="*/ 0 w 1424025"/>
              <a:gd name="connsiteY0" fmla="*/ 0 h 2017369"/>
              <a:gd name="connsiteX1" fmla="*/ 1424025 w 1424025"/>
              <a:gd name="connsiteY1" fmla="*/ 0 h 2017369"/>
              <a:gd name="connsiteX2" fmla="*/ 1424025 w 1424025"/>
              <a:gd name="connsiteY2" fmla="*/ 2017369 h 2017369"/>
              <a:gd name="connsiteX3" fmla="*/ 0 w 1424025"/>
              <a:gd name="connsiteY3" fmla="*/ 2017369 h 2017369"/>
              <a:gd name="connsiteX4" fmla="*/ 0 w 1424025"/>
              <a:gd name="connsiteY4" fmla="*/ 0 h 201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25" h="2017369">
                <a:moveTo>
                  <a:pt x="0" y="0"/>
                </a:moveTo>
                <a:lnTo>
                  <a:pt x="1424025" y="0"/>
                </a:lnTo>
                <a:lnTo>
                  <a:pt x="1424025" y="2017369"/>
                </a:lnTo>
                <a:lnTo>
                  <a:pt x="0" y="20173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7768" tIns="0" rIns="0" bIns="0" numCol="1" spcCol="1270" anchor="t" anchorCtr="0">
            <a:spAutoFit/>
          </a:bodyPr>
          <a:lstStyle/>
          <a:p>
            <a:pPr marL="0" lvl="0" indent="0" algn="l" defTabSz="1422400">
              <a:lnSpc>
                <a:spcPct val="90000"/>
              </a:lnSpc>
              <a:spcBef>
                <a:spcPct val="0"/>
              </a:spcBef>
              <a:spcAft>
                <a:spcPct val="35000"/>
              </a:spcAft>
              <a:buNone/>
            </a:pPr>
            <a:r>
              <a:rPr lang="en-AU" sz="2000" kern="1200" dirty="0"/>
              <a:t>AC v9.0 History</a:t>
            </a:r>
          </a:p>
        </p:txBody>
      </p:sp>
      <p:sp>
        <p:nvSpPr>
          <p:cNvPr id="10" name="Oval 9">
            <a:extLst>
              <a:ext uri="{FF2B5EF4-FFF2-40B4-BE49-F238E27FC236}">
                <a16:creationId xmlns:a16="http://schemas.microsoft.com/office/drawing/2014/main" id="{027758EC-1AE8-6028-4FB2-8F2DD3D24269}"/>
              </a:ext>
            </a:extLst>
          </p:cNvPr>
          <p:cNvSpPr/>
          <p:nvPr/>
        </p:nvSpPr>
        <p:spPr>
          <a:xfrm>
            <a:off x="5361355" y="1709750"/>
            <a:ext cx="385673" cy="385673"/>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1" name="Freeform: Shape 10">
            <a:extLst>
              <a:ext uri="{FF2B5EF4-FFF2-40B4-BE49-F238E27FC236}">
                <a16:creationId xmlns:a16="http://schemas.microsoft.com/office/drawing/2014/main" id="{48C78EB6-32C6-CC87-8CB7-CFC025117810}"/>
              </a:ext>
            </a:extLst>
          </p:cNvPr>
          <p:cNvSpPr/>
          <p:nvPr/>
        </p:nvSpPr>
        <p:spPr>
          <a:xfrm>
            <a:off x="5263143" y="2382598"/>
            <a:ext cx="1715741" cy="276999"/>
          </a:xfrm>
          <a:custGeom>
            <a:avLst/>
            <a:gdLst>
              <a:gd name="connsiteX0" fmla="*/ 0 w 1424025"/>
              <a:gd name="connsiteY0" fmla="*/ 0 h 2577338"/>
              <a:gd name="connsiteX1" fmla="*/ 1424025 w 1424025"/>
              <a:gd name="connsiteY1" fmla="*/ 0 h 2577338"/>
              <a:gd name="connsiteX2" fmla="*/ 1424025 w 1424025"/>
              <a:gd name="connsiteY2" fmla="*/ 2577338 h 2577338"/>
              <a:gd name="connsiteX3" fmla="*/ 0 w 1424025"/>
              <a:gd name="connsiteY3" fmla="*/ 2577338 h 2577338"/>
              <a:gd name="connsiteX4" fmla="*/ 0 w 1424025"/>
              <a:gd name="connsiteY4" fmla="*/ 0 h 257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025" h="2577338">
                <a:moveTo>
                  <a:pt x="0" y="0"/>
                </a:moveTo>
                <a:lnTo>
                  <a:pt x="1424025" y="0"/>
                </a:lnTo>
                <a:lnTo>
                  <a:pt x="1424025" y="2577338"/>
                </a:lnTo>
                <a:lnTo>
                  <a:pt x="0" y="25773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4360" tIns="0" rIns="0" bIns="0" numCol="1" spcCol="1270" anchor="t" anchorCtr="0">
            <a:spAutoFit/>
          </a:bodyPr>
          <a:lstStyle/>
          <a:p>
            <a:pPr marL="0" lvl="0" indent="0" defTabSz="1422400">
              <a:lnSpc>
                <a:spcPct val="90000"/>
              </a:lnSpc>
              <a:spcBef>
                <a:spcPct val="0"/>
              </a:spcBef>
              <a:spcAft>
                <a:spcPct val="35000"/>
              </a:spcAft>
              <a:buNone/>
            </a:pPr>
            <a:r>
              <a:rPr lang="en-AU" sz="2000" kern="1200" dirty="0"/>
              <a:t>Years 11–12</a:t>
            </a:r>
          </a:p>
        </p:txBody>
      </p:sp>
    </p:spTree>
    <p:extLst>
      <p:ext uri="{BB962C8B-B14F-4D97-AF65-F5344CB8AC3E}">
        <p14:creationId xmlns:p14="http://schemas.microsoft.com/office/powerpoint/2010/main" val="4075695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E966-CF54-D8B8-5F36-A9786EF0DC70}"/>
              </a:ext>
            </a:extLst>
          </p:cNvPr>
          <p:cNvSpPr>
            <a:spLocks noGrp="1"/>
          </p:cNvSpPr>
          <p:nvPr>
            <p:ph type="title"/>
          </p:nvPr>
        </p:nvSpPr>
        <p:spPr>
          <a:xfrm>
            <a:off x="327025" y="274637"/>
            <a:ext cx="8496000" cy="360000"/>
          </a:xfrm>
        </p:spPr>
        <p:txBody>
          <a:bodyPr anchor="t">
            <a:normAutofit/>
          </a:bodyPr>
          <a:lstStyle/>
          <a:p>
            <a:r>
              <a:rPr lang="en-AU"/>
              <a:t>Gradual development of historical skills</a:t>
            </a:r>
          </a:p>
        </p:txBody>
      </p:sp>
      <p:pic>
        <p:nvPicPr>
          <p:cNvPr id="4" name="Picture 3">
            <a:extLst>
              <a:ext uri="{FF2B5EF4-FFF2-40B4-BE49-F238E27FC236}">
                <a16:creationId xmlns:a16="http://schemas.microsoft.com/office/drawing/2014/main" id="{24D1EBA0-AD5D-0D0F-D4F5-B9ACCA1955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571" y="980274"/>
            <a:ext cx="7178723" cy="3390839"/>
          </a:xfrm>
          <a:prstGeom prst="rect">
            <a:avLst/>
          </a:prstGeom>
        </p:spPr>
      </p:pic>
      <p:pic>
        <p:nvPicPr>
          <p:cNvPr id="6" name="Picture 5">
            <a:extLst>
              <a:ext uri="{FF2B5EF4-FFF2-40B4-BE49-F238E27FC236}">
                <a16:creationId xmlns:a16="http://schemas.microsoft.com/office/drawing/2014/main" id="{DBAEB7C1-0130-18F1-C21C-14222E8E41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5123" y="980274"/>
            <a:ext cx="7193171" cy="3413619"/>
          </a:xfrm>
          <a:prstGeom prst="rect">
            <a:avLst/>
          </a:prstGeom>
        </p:spPr>
      </p:pic>
      <p:sp>
        <p:nvSpPr>
          <p:cNvPr id="8" name="Rectangle: Rounded Corners 7">
            <a:extLst>
              <a:ext uri="{FF2B5EF4-FFF2-40B4-BE49-F238E27FC236}">
                <a16:creationId xmlns:a16="http://schemas.microsoft.com/office/drawing/2014/main" id="{985C2DB1-3095-D98F-7140-C863404D1B26}"/>
              </a:ext>
            </a:extLst>
          </p:cNvPr>
          <p:cNvSpPr/>
          <p:nvPr/>
        </p:nvSpPr>
        <p:spPr>
          <a:xfrm>
            <a:off x="3860223" y="2774373"/>
            <a:ext cx="1267691" cy="581891"/>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AU" sz="1200">
                <a:solidFill>
                  <a:srgbClr val="FFFFFF"/>
                </a:solidFill>
                <a:latin typeface="+mj-lt"/>
              </a:rPr>
              <a:t>AS to syllabus objective</a:t>
            </a:r>
          </a:p>
        </p:txBody>
      </p:sp>
      <p:cxnSp>
        <p:nvCxnSpPr>
          <p:cNvPr id="13" name="Straight Arrow Connector 12">
            <a:extLst>
              <a:ext uri="{FF2B5EF4-FFF2-40B4-BE49-F238E27FC236}">
                <a16:creationId xmlns:a16="http://schemas.microsoft.com/office/drawing/2014/main" id="{167353F0-1270-3977-D90B-048FE0EC35D3}"/>
              </a:ext>
            </a:extLst>
          </p:cNvPr>
          <p:cNvCxnSpPr>
            <a:cxnSpLocks/>
          </p:cNvCxnSpPr>
          <p:nvPr/>
        </p:nvCxnSpPr>
        <p:spPr>
          <a:xfrm flipV="1">
            <a:off x="5127913" y="2192482"/>
            <a:ext cx="1132610" cy="623455"/>
          </a:xfrm>
          <a:prstGeom prst="straightConnector1">
            <a:avLst/>
          </a:prstGeom>
          <a:ln w="38100">
            <a:solidFill>
              <a:schemeClr val="bg2">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F9F62D7-47EA-AAFE-8A8C-5BD2235D62EC}"/>
              </a:ext>
            </a:extLst>
          </p:cNvPr>
          <p:cNvCxnSpPr>
            <a:cxnSpLocks/>
          </p:cNvCxnSpPr>
          <p:nvPr/>
        </p:nvCxnSpPr>
        <p:spPr>
          <a:xfrm flipH="1" flipV="1">
            <a:off x="2314368" y="2192482"/>
            <a:ext cx="1545856" cy="623455"/>
          </a:xfrm>
          <a:prstGeom prst="straightConnector1">
            <a:avLst/>
          </a:prstGeom>
          <a:ln w="38100">
            <a:solidFill>
              <a:schemeClr val="bg2">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E8C96BE-70C5-3512-BF94-422E48D54B64}"/>
              </a:ext>
            </a:extLst>
          </p:cNvPr>
          <p:cNvCxnSpPr>
            <a:cxnSpLocks/>
          </p:cNvCxnSpPr>
          <p:nvPr/>
        </p:nvCxnSpPr>
        <p:spPr>
          <a:xfrm flipH="1">
            <a:off x="3335482" y="3299113"/>
            <a:ext cx="524741" cy="275360"/>
          </a:xfrm>
          <a:prstGeom prst="straightConnector1">
            <a:avLst/>
          </a:prstGeom>
          <a:ln w="38100">
            <a:solidFill>
              <a:schemeClr val="bg2">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182D5D-1A00-85B5-BF0D-214048E60038}"/>
              </a:ext>
            </a:extLst>
          </p:cNvPr>
          <p:cNvCxnSpPr>
            <a:cxnSpLocks/>
          </p:cNvCxnSpPr>
          <p:nvPr/>
        </p:nvCxnSpPr>
        <p:spPr>
          <a:xfrm>
            <a:off x="5004048" y="3299113"/>
            <a:ext cx="1256475" cy="275360"/>
          </a:xfrm>
          <a:prstGeom prst="straightConnector1">
            <a:avLst/>
          </a:prstGeom>
          <a:ln w="38100">
            <a:solidFill>
              <a:schemeClr val="bg2">
                <a:alpha val="99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91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D96C-7940-4535-A4AD-FE3CC129FE67}"/>
              </a:ext>
            </a:extLst>
          </p:cNvPr>
          <p:cNvSpPr>
            <a:spLocks noGrp="1"/>
          </p:cNvSpPr>
          <p:nvPr>
            <p:ph type="title"/>
          </p:nvPr>
        </p:nvSpPr>
        <p:spPr/>
        <p:txBody>
          <a:bodyPr/>
          <a:lstStyle/>
          <a:p>
            <a:r>
              <a:rPr lang="en-AU"/>
              <a:t>Sequence of content descriptions resource</a:t>
            </a:r>
          </a:p>
        </p:txBody>
      </p:sp>
      <p:pic>
        <p:nvPicPr>
          <p:cNvPr id="11" name="Picture 10" descr="A screenshot of a computer&#10;&#10;Description automatically generated">
            <a:extLst>
              <a:ext uri="{FF2B5EF4-FFF2-40B4-BE49-F238E27FC236}">
                <a16:creationId xmlns:a16="http://schemas.microsoft.com/office/drawing/2014/main" id="{BDBA8B29-5782-4D33-E04C-3745718012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999" y="771550"/>
            <a:ext cx="8496001" cy="3632502"/>
          </a:xfrm>
          <a:prstGeom prst="rect">
            <a:avLst/>
          </a:prstGeom>
          <a:ln>
            <a:solidFill>
              <a:schemeClr val="accent1"/>
            </a:solidFill>
          </a:ln>
          <a:effectLst>
            <a:outerShdw blurRad="50800" dist="38100" dir="2700000" algn="tl" rotWithShape="0">
              <a:schemeClr val="accent1">
                <a:alpha val="40000"/>
              </a:schemeClr>
            </a:outerShdw>
          </a:effectLst>
        </p:spPr>
      </p:pic>
      <p:pic>
        <p:nvPicPr>
          <p:cNvPr id="3" name="Picture 2" descr="A close-up of a logo&#10;&#10;Description automatically generated">
            <a:extLst>
              <a:ext uri="{FF2B5EF4-FFF2-40B4-BE49-F238E27FC236}">
                <a16:creationId xmlns:a16="http://schemas.microsoft.com/office/drawing/2014/main" id="{2D79E46D-7A64-1DCC-3E08-8524BFD1BB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8466" y="3640965"/>
            <a:ext cx="900000" cy="900000"/>
          </a:xfrm>
          <a:prstGeom prst="rect">
            <a:avLst/>
          </a:prstGeom>
        </p:spPr>
      </p:pic>
    </p:spTree>
    <p:extLst>
      <p:ext uri="{BB962C8B-B14F-4D97-AF65-F5344CB8AC3E}">
        <p14:creationId xmlns:p14="http://schemas.microsoft.com/office/powerpoint/2010/main" val="111301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4146C8-8323-4239-BB8D-59B91AA7FB1E}"/>
              </a:ext>
            </a:extLst>
          </p:cNvPr>
          <p:cNvSpPr>
            <a:spLocks noGrp="1"/>
          </p:cNvSpPr>
          <p:nvPr>
            <p:ph type="body" idx="1"/>
          </p:nvPr>
        </p:nvSpPr>
        <p:spPr>
          <a:xfrm>
            <a:off x="323850" y="82988"/>
            <a:ext cx="3868737" cy="619125"/>
          </a:xfrm>
        </p:spPr>
        <p:txBody>
          <a:bodyPr>
            <a:normAutofit/>
          </a:bodyPr>
          <a:lstStyle/>
          <a:p>
            <a:r>
              <a:rPr lang="en-AU" sz="2400"/>
              <a:t>Learning</a:t>
            </a:r>
            <a:r>
              <a:rPr lang="en-AU" sz="2250"/>
              <a:t> goal</a:t>
            </a:r>
          </a:p>
        </p:txBody>
      </p:sp>
      <p:sp>
        <p:nvSpPr>
          <p:cNvPr id="4" name="Content Placeholder 3">
            <a:extLst>
              <a:ext uri="{FF2B5EF4-FFF2-40B4-BE49-F238E27FC236}">
                <a16:creationId xmlns:a16="http://schemas.microsoft.com/office/drawing/2014/main" id="{81504187-3B55-4C4F-8194-D66204F8A8F5}"/>
              </a:ext>
            </a:extLst>
          </p:cNvPr>
          <p:cNvSpPr>
            <a:spLocks noGrp="1"/>
          </p:cNvSpPr>
          <p:nvPr>
            <p:ph sz="half" idx="2"/>
          </p:nvPr>
        </p:nvSpPr>
        <p:spPr>
          <a:xfrm>
            <a:off x="323851" y="1005578"/>
            <a:ext cx="3115636" cy="3171677"/>
          </a:xfrm>
        </p:spPr>
        <p:txBody>
          <a:bodyPr vert="horz" lIns="0" tIns="0" rIns="0" bIns="0" rtlCol="0" anchor="t">
            <a:normAutofit/>
          </a:bodyPr>
          <a:lstStyle/>
          <a:p>
            <a:r>
              <a:rPr lang="en-AU" sz="1800">
                <a:latin typeface="Arial"/>
                <a:cs typeface="Arial"/>
              </a:rPr>
              <a:t>Design effective curriculum and assessment plans for the Australian Curriculum v9.0: History, incorporating new subject matter.</a:t>
            </a:r>
          </a:p>
        </p:txBody>
      </p:sp>
      <p:sp>
        <p:nvSpPr>
          <p:cNvPr id="5" name="Text Placeholder 4">
            <a:extLst>
              <a:ext uri="{FF2B5EF4-FFF2-40B4-BE49-F238E27FC236}">
                <a16:creationId xmlns:a16="http://schemas.microsoft.com/office/drawing/2014/main" id="{0D01A4AD-7B48-451F-A959-2054778CB054}"/>
              </a:ext>
            </a:extLst>
          </p:cNvPr>
          <p:cNvSpPr>
            <a:spLocks noGrp="1"/>
          </p:cNvSpPr>
          <p:nvPr>
            <p:ph type="body" sz="quarter" idx="3"/>
          </p:nvPr>
        </p:nvSpPr>
        <p:spPr>
          <a:xfrm>
            <a:off x="3800215" y="82988"/>
            <a:ext cx="3887788" cy="619125"/>
          </a:xfrm>
        </p:spPr>
        <p:txBody>
          <a:bodyPr>
            <a:normAutofit/>
          </a:bodyPr>
          <a:lstStyle/>
          <a:p>
            <a:r>
              <a:rPr lang="en-AU" sz="2400"/>
              <a:t>Success</a:t>
            </a:r>
            <a:r>
              <a:rPr lang="en-AU" sz="2250"/>
              <a:t> criteria</a:t>
            </a:r>
          </a:p>
        </p:txBody>
      </p:sp>
      <p:sp>
        <p:nvSpPr>
          <p:cNvPr id="6" name="Content Placeholder 5">
            <a:extLst>
              <a:ext uri="{FF2B5EF4-FFF2-40B4-BE49-F238E27FC236}">
                <a16:creationId xmlns:a16="http://schemas.microsoft.com/office/drawing/2014/main" id="{F80136E5-5EE2-489A-B032-3E38994607B0}"/>
              </a:ext>
            </a:extLst>
          </p:cNvPr>
          <p:cNvSpPr>
            <a:spLocks noGrp="1"/>
          </p:cNvSpPr>
          <p:nvPr>
            <p:ph sz="quarter" idx="4"/>
          </p:nvPr>
        </p:nvSpPr>
        <p:spPr>
          <a:xfrm>
            <a:off x="3800215" y="1005578"/>
            <a:ext cx="4977991" cy="3281196"/>
          </a:xfrm>
        </p:spPr>
        <p:txBody>
          <a:bodyPr vert="horz" lIns="0" tIns="0" rIns="0" bIns="0" rtlCol="0" anchor="t">
            <a:noAutofit/>
          </a:bodyPr>
          <a:lstStyle/>
          <a:p>
            <a:r>
              <a:rPr lang="en-AU" sz="1800" dirty="0">
                <a:latin typeface="Arial"/>
                <a:cs typeface="Arial"/>
              </a:rPr>
              <a:t>You will know you are successful if you can:</a:t>
            </a:r>
          </a:p>
          <a:p>
            <a:pPr marL="252000" lvl="1">
              <a:spcBef>
                <a:spcPts val="600"/>
              </a:spcBef>
            </a:pPr>
            <a:r>
              <a:rPr lang="en-US" sz="1800" dirty="0">
                <a:latin typeface="Arial"/>
                <a:cs typeface="Arial"/>
              </a:rPr>
              <a:t>develop focused and manageable units of work, aligned with the curriculum for middle years learners </a:t>
            </a:r>
          </a:p>
          <a:p>
            <a:pPr marL="252000" lvl="1">
              <a:spcBef>
                <a:spcPts val="600"/>
              </a:spcBef>
            </a:pPr>
            <a:r>
              <a:rPr lang="en-US" sz="1800" dirty="0">
                <a:latin typeface="Arial"/>
                <a:cs typeface="Arial"/>
              </a:rPr>
              <a:t>integrate new History subject matter from the Knowledge and understanding strand, including Year 7 Deep time history of Australia</a:t>
            </a:r>
          </a:p>
          <a:p>
            <a:pPr marL="252000" lvl="1">
              <a:spcBef>
                <a:spcPts val="600"/>
              </a:spcBef>
            </a:pPr>
            <a:r>
              <a:rPr lang="en-US" sz="1800" dirty="0">
                <a:latin typeface="Arial"/>
                <a:cs typeface="Arial"/>
              </a:rPr>
              <a:t>understand how historical skills progress in complexity across the middle years.</a:t>
            </a:r>
          </a:p>
        </p:txBody>
      </p:sp>
      <p:cxnSp>
        <p:nvCxnSpPr>
          <p:cNvPr id="8" name="Straight Connector 7">
            <a:extLst>
              <a:ext uri="{FF2B5EF4-FFF2-40B4-BE49-F238E27FC236}">
                <a16:creationId xmlns:a16="http://schemas.microsoft.com/office/drawing/2014/main" id="{A89E7ECA-307C-45DE-B60F-FC76F286F202}"/>
              </a:ext>
            </a:extLst>
          </p:cNvPr>
          <p:cNvCxnSpPr>
            <a:cxnSpLocks/>
          </p:cNvCxnSpPr>
          <p:nvPr/>
        </p:nvCxnSpPr>
        <p:spPr bwMode="auto">
          <a:xfrm>
            <a:off x="3495476" y="1005578"/>
            <a:ext cx="0" cy="2450686"/>
          </a:xfrm>
          <a:prstGeom prst="line">
            <a:avLst/>
          </a:prstGeom>
          <a:ln w="28575"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30936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BF4C-35E3-C37A-5158-B5543461D1F2}"/>
              </a:ext>
            </a:extLst>
          </p:cNvPr>
          <p:cNvSpPr>
            <a:spLocks noGrp="1"/>
          </p:cNvSpPr>
          <p:nvPr>
            <p:ph type="title"/>
          </p:nvPr>
        </p:nvSpPr>
        <p:spPr/>
        <p:txBody>
          <a:bodyPr/>
          <a:lstStyle/>
          <a:p>
            <a:r>
              <a:rPr lang="en-US"/>
              <a:t>Sequence of achievement standards resource</a:t>
            </a:r>
          </a:p>
        </p:txBody>
      </p:sp>
      <p:pic>
        <p:nvPicPr>
          <p:cNvPr id="4" name="Picture 3" descr="A close-up of a chart&#10;&#10;Description automatically generated">
            <a:extLst>
              <a:ext uri="{FF2B5EF4-FFF2-40B4-BE49-F238E27FC236}">
                <a16:creationId xmlns:a16="http://schemas.microsoft.com/office/drawing/2014/main" id="{3CA744AA-0726-F09F-D102-CFDADA08A8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718619"/>
            <a:ext cx="7772400" cy="3706261"/>
          </a:xfrm>
          <a:prstGeom prst="rect">
            <a:avLst/>
          </a:prstGeom>
          <a:ln>
            <a:solidFill>
              <a:schemeClr val="accent1"/>
            </a:solidFill>
          </a:ln>
          <a:effectLst>
            <a:outerShdw blurRad="50800" dist="38100" dir="2700000" algn="tl" rotWithShape="0">
              <a:schemeClr val="accent1">
                <a:alpha val="40000"/>
              </a:schemeClr>
            </a:outerShdw>
          </a:effectLst>
        </p:spPr>
      </p:pic>
      <p:pic>
        <p:nvPicPr>
          <p:cNvPr id="5" name="Picture 4" descr="A close-up of a logo&#10;&#10;Description automatically generated">
            <a:extLst>
              <a:ext uri="{FF2B5EF4-FFF2-40B4-BE49-F238E27FC236}">
                <a16:creationId xmlns:a16="http://schemas.microsoft.com/office/drawing/2014/main" id="{B625FCCD-C199-C6DF-0443-7637E1A7CC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4913" y="3687769"/>
            <a:ext cx="900000" cy="900000"/>
          </a:xfrm>
          <a:prstGeom prst="rect">
            <a:avLst/>
          </a:prstGeom>
        </p:spPr>
      </p:pic>
    </p:spTree>
    <p:extLst>
      <p:ext uri="{BB962C8B-B14F-4D97-AF65-F5344CB8AC3E}">
        <p14:creationId xmlns:p14="http://schemas.microsoft.com/office/powerpoint/2010/main" val="2730450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70D8-4D12-8353-7784-F1BC4A67EA48}"/>
              </a:ext>
            </a:extLst>
          </p:cNvPr>
          <p:cNvSpPr>
            <a:spLocks noGrp="1"/>
          </p:cNvSpPr>
          <p:nvPr>
            <p:ph type="title"/>
          </p:nvPr>
        </p:nvSpPr>
        <p:spPr/>
        <p:txBody>
          <a:bodyPr/>
          <a:lstStyle/>
          <a:p>
            <a:r>
              <a:rPr lang="en-AU"/>
              <a:t>Pause and reflect</a:t>
            </a:r>
          </a:p>
        </p:txBody>
      </p:sp>
      <p:sp>
        <p:nvSpPr>
          <p:cNvPr id="3" name="Content Placeholder 2">
            <a:extLst>
              <a:ext uri="{FF2B5EF4-FFF2-40B4-BE49-F238E27FC236}">
                <a16:creationId xmlns:a16="http://schemas.microsoft.com/office/drawing/2014/main" id="{45EFC596-F0C2-9C1B-62CD-5A139EE75581}"/>
              </a:ext>
            </a:extLst>
          </p:cNvPr>
          <p:cNvSpPr>
            <a:spLocks noGrp="1"/>
          </p:cNvSpPr>
          <p:nvPr>
            <p:ph idx="1"/>
          </p:nvPr>
        </p:nvSpPr>
        <p:spPr>
          <a:xfrm>
            <a:off x="320975" y="779863"/>
            <a:ext cx="8496000" cy="3708000"/>
          </a:xfrm>
        </p:spPr>
        <p:txBody>
          <a:bodyPr>
            <a:normAutofit/>
          </a:bodyPr>
          <a:lstStyle/>
          <a:p>
            <a:pPr>
              <a:lnSpc>
                <a:spcPct val="110000"/>
              </a:lnSpc>
              <a:spcBef>
                <a:spcPts val="900"/>
              </a:spcBef>
            </a:pPr>
            <a:r>
              <a:rPr lang="en-AU" dirty="0"/>
              <a:t>Which of these key messages resonated with you?</a:t>
            </a:r>
          </a:p>
          <a:p>
            <a:pPr marL="252000" indent="-252000">
              <a:lnSpc>
                <a:spcPct val="110000"/>
              </a:lnSpc>
              <a:spcBef>
                <a:spcPts val="900"/>
              </a:spcBef>
              <a:buFont typeface="Wingdings" panose="05000000000000000000" pitchFamily="2" charset="2"/>
              <a:buChar char="q"/>
            </a:pPr>
            <a:r>
              <a:rPr lang="en-AU" sz="2000" dirty="0">
                <a:latin typeface="Arial"/>
                <a:cs typeface="Arial"/>
              </a:rPr>
              <a:t>The Skills strand has been refined and reorganised.</a:t>
            </a:r>
          </a:p>
          <a:p>
            <a:pPr marL="252000" indent="-252000">
              <a:lnSpc>
                <a:spcPct val="110000"/>
              </a:lnSpc>
              <a:spcBef>
                <a:spcPts val="900"/>
              </a:spcBef>
              <a:buFont typeface="Wingdings" panose="05000000000000000000" pitchFamily="2" charset="2"/>
              <a:buChar char="q"/>
            </a:pPr>
            <a:r>
              <a:rPr lang="en-AU" sz="2000" b="0" dirty="0">
                <a:effectLst/>
                <a:latin typeface="Arial" panose="020B0604020202020204" pitchFamily="34" charset="0"/>
                <a:ea typeface="Times New Roman" panose="02020603050405020304" pitchFamily="18" charset="0"/>
                <a:cs typeface="Times New Roman" panose="02020603050405020304" pitchFamily="18" charset="0"/>
              </a:rPr>
              <a:t>There are explicit links between the skills developed across Years 7–10 and the skills students develop further in their senior secondary pathways.</a:t>
            </a:r>
          </a:p>
          <a:p>
            <a:pPr marL="252000" indent="-252000">
              <a:lnSpc>
                <a:spcPct val="110000"/>
              </a:lnSpc>
              <a:spcBef>
                <a:spcPts val="900"/>
              </a:spcBef>
              <a:buFont typeface="Wingdings" panose="05000000000000000000" pitchFamily="2" charset="2"/>
              <a:buChar char="q"/>
            </a:pPr>
            <a:r>
              <a:rPr lang="en-AU" dirty="0"/>
              <a:t>Careful consideration of the expectations described in each year level achievement standard is necessary to ensure activities and assessment are focused and manageable.</a:t>
            </a:r>
          </a:p>
        </p:txBody>
      </p:sp>
      <p:pic>
        <p:nvPicPr>
          <p:cNvPr id="8" name="Picture 7" descr="A drawing of a person with a cloud above their head&#10;&#10;Description automatically generated">
            <a:extLst>
              <a:ext uri="{FF2B5EF4-FFF2-40B4-BE49-F238E27FC236}">
                <a16:creationId xmlns:a16="http://schemas.microsoft.com/office/drawing/2014/main" id="{0865286F-3ACB-12E3-7872-8FB5C30AE6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1052" y="3570540"/>
            <a:ext cx="1045923" cy="1045923"/>
          </a:xfrm>
          <a:prstGeom prst="rect">
            <a:avLst/>
          </a:prstGeom>
        </p:spPr>
      </p:pic>
    </p:spTree>
    <p:extLst>
      <p:ext uri="{BB962C8B-B14F-4D97-AF65-F5344CB8AC3E}">
        <p14:creationId xmlns:p14="http://schemas.microsoft.com/office/powerpoint/2010/main" val="1512043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a:xfrm>
            <a:off x="327025" y="274637"/>
            <a:ext cx="8496000" cy="360000"/>
          </a:xfrm>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a:xfrm>
            <a:off x="327025" y="793852"/>
            <a:ext cx="8496000" cy="2988000"/>
          </a:xfrm>
        </p:spPr>
        <p:txBody>
          <a:bodyPr vert="horz" lIns="0" tIns="0" rIns="0" bIns="0" rtlCol="0">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Australian Curriculum, Assessment and Reporting Authority 2024, </a:t>
            </a:r>
            <a:r>
              <a:rPr lang="en-US" sz="1200" b="0" i="1" dirty="0">
                <a:latin typeface="Arial" panose="020B0604020202020204" pitchFamily="34" charset="0"/>
                <a:cs typeface="Arial" panose="020B0604020202020204" pitchFamily="34" charset="0"/>
              </a:rPr>
              <a:t>Deep time history of Australia: Preparing to teach the Version 9.0 Australian Curriculum: History Year 7</a:t>
            </a:r>
            <a:r>
              <a:rPr lang="en-US" sz="1200" b="0" dirty="0">
                <a:latin typeface="Arial" panose="020B0604020202020204" pitchFamily="34" charset="0"/>
                <a:cs typeface="Arial" panose="020B0604020202020204" pitchFamily="34" charset="0"/>
              </a:rPr>
              <a:t>. </a:t>
            </a:r>
            <a:r>
              <a:rPr lang="en-US" sz="1200" dirty="0">
                <a:hlinkClick r:id="rId3"/>
              </a:rPr>
              <a:t>https://v9.australiancurriculum.edu.au/content/acara-curriculum/au/en/teacher-resources/learning-area-resources/deep_time_history_of_australia_resource.html</a:t>
            </a:r>
            <a:r>
              <a:rPr lang="en-US" sz="1200" dirty="0"/>
              <a:t> </a:t>
            </a:r>
          </a:p>
          <a:p>
            <a:pPr>
              <a:lnSpc>
                <a:spcPct val="90000"/>
              </a:lnSpc>
            </a:pPr>
            <a:r>
              <a:rPr lang="en-US" sz="1200" dirty="0"/>
              <a:t>Australian Curriculum, Assessment and Reporting Authority 2024,</a:t>
            </a:r>
            <a:r>
              <a:rPr lang="en-AU" sz="1200" dirty="0">
                <a:latin typeface="Arial" panose="020B0604020202020204" pitchFamily="34" charset="0"/>
                <a:cs typeface="Arial" panose="020B0604020202020204" pitchFamily="34" charset="0"/>
              </a:rPr>
              <a:t> </a:t>
            </a:r>
            <a:r>
              <a:rPr lang="en-AU" sz="1200" i="1" dirty="0">
                <a:latin typeface="Arial" panose="020B0604020202020204" pitchFamily="34" charset="0"/>
                <a:cs typeface="Arial" panose="020B0604020202020204" pitchFamily="34" charset="0"/>
              </a:rPr>
              <a:t>FIRST Framework</a:t>
            </a:r>
            <a:r>
              <a:rPr lang="en-AU" sz="1200" dirty="0">
                <a:latin typeface="Arial" panose="020B0604020202020204" pitchFamily="34" charset="0"/>
                <a:cs typeface="Arial" panose="020B0604020202020204" pitchFamily="34" charset="0"/>
              </a:rPr>
              <a:t>, https://v9.australiancurriculum.edu.au/resources/aboriginal-and-</a:t>
            </a:r>
            <a:r>
              <a:rPr lang="en-AU" sz="1200" dirty="0" err="1">
                <a:latin typeface="Arial" panose="020B0604020202020204" pitchFamily="34" charset="0"/>
                <a:cs typeface="Arial" panose="020B0604020202020204" pitchFamily="34" charset="0"/>
              </a:rPr>
              <a:t>torres</a:t>
            </a:r>
            <a:r>
              <a:rPr lang="en-AU" sz="1200" dirty="0">
                <a:latin typeface="Arial" panose="020B0604020202020204" pitchFamily="34" charset="0"/>
                <a:cs typeface="Arial" panose="020B0604020202020204" pitchFamily="34" charset="0"/>
              </a:rPr>
              <a:t>-strait-islander-histories-and-cultures/first-framework </a:t>
            </a:r>
            <a:endParaRPr lang="en-US" sz="1200" dirty="0"/>
          </a:p>
          <a:p>
            <a:pPr>
              <a:lnSpc>
                <a:spcPct val="90000"/>
              </a:lnSpc>
            </a:pPr>
            <a:r>
              <a:rPr lang="en-AU" sz="1200" dirty="0">
                <a:latin typeface="Arial" panose="020B0604020202020204" pitchFamily="34" charset="0"/>
                <a:cs typeface="Arial" panose="020B0604020202020204" pitchFamily="34" charset="0"/>
              </a:rPr>
              <a:t>National Museum of Australia 2024 'Deep time history of Australia’, Australia’s Defining Moments Digital Classroom. https://digital-</a:t>
            </a:r>
            <a:r>
              <a:rPr lang="en-AU" sz="1200" dirty="0" err="1">
                <a:latin typeface="Arial" panose="020B0604020202020204" pitchFamily="34" charset="0"/>
                <a:cs typeface="Arial" panose="020B0604020202020204" pitchFamily="34" charset="0"/>
              </a:rPr>
              <a:t>classroom.nma.gov.au</a:t>
            </a:r>
            <a:r>
              <a:rPr lang="en-AU" sz="1200" dirty="0">
                <a:latin typeface="Arial" panose="020B0604020202020204" pitchFamily="34" charset="0"/>
                <a:cs typeface="Arial" panose="020B0604020202020204" pitchFamily="34" charset="0"/>
              </a:rPr>
              <a:t>/learning-modules/deep-time-history-</a:t>
            </a:r>
            <a:r>
              <a:rPr lang="en-AU" sz="1200" dirty="0" err="1">
                <a:latin typeface="Arial" panose="020B0604020202020204" pitchFamily="34" charset="0"/>
                <a:cs typeface="Arial" panose="020B0604020202020204" pitchFamily="34" charset="0"/>
              </a:rPr>
              <a:t>australia</a:t>
            </a:r>
            <a:endParaRPr lang="en-AU" sz="1200" dirty="0">
              <a:latin typeface="Arial" panose="020B0604020202020204" pitchFamily="34" charset="0"/>
              <a:cs typeface="Arial" panose="020B0604020202020204" pitchFamily="34" charset="0"/>
            </a:endParaRPr>
          </a:p>
          <a:p>
            <a:pPr>
              <a:lnSpc>
                <a:spcPct val="90000"/>
              </a:lnSpc>
            </a:pPr>
            <a:endParaRPr lang="en-US" sz="1200" dirty="0"/>
          </a:p>
        </p:txBody>
      </p:sp>
    </p:spTree>
    <p:extLst>
      <p:ext uri="{BB962C8B-B14F-4D97-AF65-F5344CB8AC3E}">
        <p14:creationId xmlns:p14="http://schemas.microsoft.com/office/powerpoint/2010/main" val="3438898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dirty="0"/>
              <a:t>Third-party copyright material, and QCAA material not covered by the CC BY </a:t>
            </a:r>
            <a:r>
              <a:rPr lang="en-US" sz="1200" dirty="0" err="1"/>
              <a:t>licence</a:t>
            </a:r>
            <a:r>
              <a:rPr lang="en-US" sz="1200" dirty="0"/>
              <a:t> is listed below:</a:t>
            </a:r>
          </a:p>
          <a:p>
            <a:pPr marL="288000" indent="-288000"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200" dirty="0"/>
              <a:t>Acknowledgment of Country artwork (2023) ‘Growth through Learning’ by </a:t>
            </a:r>
            <a:r>
              <a:rPr lang="en-US" sz="1200" dirty="0" err="1"/>
              <a:t>Chern’ee</a:t>
            </a:r>
            <a:r>
              <a:rPr lang="en-US" sz="1200" dirty="0"/>
              <a:t>, Brooke and Jesse Sutton, </a:t>
            </a:r>
            <a:r>
              <a:rPr lang="en-US" sz="1200" dirty="0" err="1"/>
              <a:t>Kalkadoon</a:t>
            </a:r>
            <a:r>
              <a:rPr lang="en-US" sz="1200" dirty="0"/>
              <a:t>. </a:t>
            </a:r>
            <a:r>
              <a:rPr lang="en-US" sz="1200" dirty="0">
                <a:hlinkClick r:id="rId3"/>
              </a:rPr>
              <a:t>www.cherneesutton.com.au</a:t>
            </a:r>
            <a:endParaRPr lang="en-US" sz="1200" dirty="0"/>
          </a:p>
          <a:p>
            <a:pPr marL="288000" indent="-288000">
              <a:buFont typeface="+mj-lt"/>
              <a:buAutoNum type="arabicPeriod"/>
            </a:pPr>
            <a:r>
              <a:rPr lang="en-AU" sz="1200" dirty="0">
                <a:solidFill>
                  <a:srgbClr val="111111"/>
                </a:solidFill>
                <a:ea typeface="Times New Roman" panose="02020603050405020304" pitchFamily="18" charset="0"/>
              </a:rPr>
              <a:t>Unless otherwise indicated, material from Australian Curriculum is © ACARA 2010–present, licensed </a:t>
            </a:r>
            <a:r>
              <a:rPr lang="en-AU" sz="1200" u="sng" dirty="0">
                <a:solidFill>
                  <a:srgbClr val="2D7FF9"/>
                </a:solidFill>
                <a:ea typeface="Times New Roman" panose="02020603050405020304" pitchFamily="18" charset="0"/>
                <a:hlinkClick r:id="rId4"/>
              </a:rPr>
              <a:t>CC BY 4.0</a:t>
            </a:r>
            <a:r>
              <a:rPr lang="en-AU" sz="1200" dirty="0">
                <a:solidFill>
                  <a:srgbClr val="111111"/>
                </a:solidFill>
                <a:ea typeface="Times New Roman" panose="02020603050405020304" pitchFamily="18" charset="0"/>
              </a:rPr>
              <a:t>. For the latest information and additional terms of use, see the </a:t>
            </a:r>
            <a:r>
              <a:rPr lang="en-AU" sz="1200" u="sng" dirty="0">
                <a:solidFill>
                  <a:srgbClr val="2D7FF9"/>
                </a:solidFill>
                <a:ea typeface="Times New Roman" panose="02020603050405020304" pitchFamily="18" charset="0"/>
                <a:hlinkClick r:id="rId5"/>
              </a:rPr>
              <a:t>Australian Curriculum website</a:t>
            </a:r>
            <a:r>
              <a:rPr lang="en-AU" sz="1200" dirty="0">
                <a:solidFill>
                  <a:srgbClr val="111111"/>
                </a:solidFill>
                <a:ea typeface="Times New Roman" panose="02020603050405020304" pitchFamily="18" charset="0"/>
              </a:rPr>
              <a:t> and its </a:t>
            </a:r>
            <a:r>
              <a:rPr lang="en-AU" sz="1200" u="sng" dirty="0">
                <a:solidFill>
                  <a:srgbClr val="2D7FF9"/>
                </a:solidFill>
                <a:ea typeface="Times New Roman" panose="02020603050405020304" pitchFamily="18" charset="0"/>
                <a:hlinkClick r:id="rId6"/>
              </a:rPr>
              <a:t>copyright notice</a:t>
            </a:r>
            <a:r>
              <a:rPr lang="en-US" sz="1200" dirty="0"/>
              <a:t>.</a:t>
            </a:r>
          </a:p>
          <a:p>
            <a:pPr marL="288000" indent="-288000">
              <a:buFont typeface="+mj-lt"/>
              <a:buAutoNum type="arabicPeriod"/>
            </a:pPr>
            <a:r>
              <a:rPr lang="en-US" sz="1200" dirty="0">
                <a:effectLst/>
                <a:latin typeface="+mn-lt"/>
              </a:rPr>
              <a:t>First framework diagram is 'Excluded Material' used under the terms of the Australian Curriculum and its copyright notice and is not modified. © Australian Curriculum, Assessment and Reporting Authority (ACARA) 2009 to present, unless otherwise indicated. </a:t>
            </a:r>
            <a:br>
              <a:rPr lang="en-US" sz="1200" dirty="0">
                <a:effectLst/>
                <a:latin typeface="+mn-lt"/>
              </a:rPr>
            </a:br>
            <a:r>
              <a:rPr lang="en-US" sz="1200" dirty="0">
                <a:effectLst/>
                <a:latin typeface="+mn-lt"/>
              </a:rPr>
              <a:t>You may view, download, display, print, reproduce (such as by making photocopies) and distribute these Excluded Materials in unaltered form only for your personal, non-commercial educational purposes or for the non-commercial educational purposes of your </a:t>
            </a:r>
            <a:r>
              <a:rPr lang="en-US" sz="1200" dirty="0" err="1">
                <a:effectLst/>
                <a:latin typeface="+mn-lt"/>
              </a:rPr>
              <a:t>organisation</a:t>
            </a:r>
            <a:r>
              <a:rPr lang="en-US" sz="1200" dirty="0">
                <a:effectLst/>
                <a:latin typeface="+mn-lt"/>
              </a:rPr>
              <a:t>, provided that you make others aware it can only be used for these purposes and attribute ACARA as the source of the Excluded Material. For the avoidance of doubt, this means that you cannot edit, modify or adapt any of these materials, and you cannot sub-license any of these materials to others. Apart from any uses permitted under the Copyright Act 1968 (</a:t>
            </a:r>
            <a:r>
              <a:rPr lang="en-US" sz="1200" dirty="0" err="1">
                <a:effectLst/>
                <a:latin typeface="+mn-lt"/>
              </a:rPr>
              <a:t>Cth</a:t>
            </a:r>
            <a:r>
              <a:rPr lang="en-US" sz="1200" dirty="0">
                <a:effectLst/>
                <a:latin typeface="+mn-lt"/>
              </a:rPr>
              <a:t>), and those explicitly granted above, all other rights are reserved by ACARA. If you want to use such material in a manner that is outside this restrictive </a:t>
            </a:r>
            <a:r>
              <a:rPr lang="en-US" sz="1200" dirty="0" err="1">
                <a:effectLst/>
                <a:latin typeface="+mn-lt"/>
              </a:rPr>
              <a:t>licence</a:t>
            </a:r>
            <a:r>
              <a:rPr lang="en-US" sz="1200" dirty="0">
                <a:effectLst/>
                <a:latin typeface="+mn-lt"/>
              </a:rPr>
              <a:t>, you must request permission from ACARA by submitting a request through the online enquiry form.</a:t>
            </a:r>
            <a:endParaRPr lang="en-US" sz="1200" dirty="0">
              <a:latin typeface="+mn-lt"/>
            </a:endParaRPr>
          </a:p>
          <a:p>
            <a:pPr marL="288000" indent="-288000" fontAlgn="auto">
              <a:spcAft>
                <a:spcPts val="0"/>
              </a:spcAft>
              <a:buFont typeface="+mj-lt"/>
              <a:buAutoNum type="arabicPeriod"/>
            </a:pPr>
            <a:r>
              <a:rPr lang="en-US" sz="1200" dirty="0">
                <a:latin typeface="+mn-lt"/>
              </a:rPr>
              <a:t>Student and staff images have been used with permission.</a:t>
            </a:r>
          </a:p>
        </p:txBody>
      </p:sp>
    </p:spTree>
    <p:extLst>
      <p:ext uri="{BB962C8B-B14F-4D97-AF65-F5344CB8AC3E}">
        <p14:creationId xmlns:p14="http://schemas.microsoft.com/office/powerpoint/2010/main" val="3691810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2024</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r>
              <a:rPr lang="en-AU" b="1" spc="-20" dirty="0">
                <a:solidFill>
                  <a:schemeClr val="tx2">
                    <a:lumMod val="50000"/>
                    <a:lumOff val="50000"/>
                  </a:schemeClr>
                </a:solidFill>
              </a:rPr>
              <a:t>|</a:t>
            </a:r>
            <a:r>
              <a:rPr lang="en-AU" spc="-20" dirty="0"/>
              <a:t> </a:t>
            </a:r>
            <a:br>
              <a:rPr lang="en-AU" spc="-20"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2024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3669223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13A1F-5CD6-6234-94EB-D63BC1C29C71}"/>
              </a:ext>
            </a:extLst>
          </p:cNvPr>
          <p:cNvSpPr>
            <a:spLocks noGrp="1"/>
          </p:cNvSpPr>
          <p:nvPr>
            <p:ph type="title"/>
          </p:nvPr>
        </p:nvSpPr>
        <p:spPr/>
        <p:txBody>
          <a:bodyPr>
            <a:normAutofit/>
          </a:bodyPr>
          <a:lstStyle/>
          <a:p>
            <a:r>
              <a:rPr lang="en-AU" dirty="0"/>
              <a:t>Outline</a:t>
            </a:r>
          </a:p>
        </p:txBody>
      </p:sp>
      <p:graphicFrame>
        <p:nvGraphicFramePr>
          <p:cNvPr id="3" name="Content Placeholder 5">
            <a:extLst>
              <a:ext uri="{FF2B5EF4-FFF2-40B4-BE49-F238E27FC236}">
                <a16:creationId xmlns:a16="http://schemas.microsoft.com/office/drawing/2014/main" id="{13C9E748-5BAB-B8D8-5D24-13E96D630A4B}"/>
              </a:ext>
            </a:extLst>
          </p:cNvPr>
          <p:cNvGraphicFramePr>
            <a:graphicFrameLocks/>
          </p:cNvGraphicFramePr>
          <p:nvPr>
            <p:extLst>
              <p:ext uri="{D42A27DB-BD31-4B8C-83A1-F6EECF244321}">
                <p14:modId xmlns:p14="http://schemas.microsoft.com/office/powerpoint/2010/main" val="1028978522"/>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304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3A71-7828-289C-C6B6-ADD1BA753C5C}"/>
              </a:ext>
            </a:extLst>
          </p:cNvPr>
          <p:cNvSpPr>
            <a:spLocks noGrp="1"/>
          </p:cNvSpPr>
          <p:nvPr>
            <p:ph type="title"/>
          </p:nvPr>
        </p:nvSpPr>
        <p:spPr/>
        <p:txBody>
          <a:bodyPr/>
          <a:lstStyle/>
          <a:p>
            <a:r>
              <a:rPr lang="en-AU"/>
              <a:t>Planning units of work for middle years learners</a:t>
            </a:r>
          </a:p>
        </p:txBody>
      </p:sp>
      <p:graphicFrame>
        <p:nvGraphicFramePr>
          <p:cNvPr id="3" name="Diagram 2">
            <a:extLst>
              <a:ext uri="{FF2B5EF4-FFF2-40B4-BE49-F238E27FC236}">
                <a16:creationId xmlns:a16="http://schemas.microsoft.com/office/drawing/2014/main" id="{96EE5445-5802-386D-E4C3-51327409DC80}"/>
              </a:ext>
            </a:extLst>
          </p:cNvPr>
          <p:cNvGraphicFramePr/>
          <p:nvPr/>
        </p:nvGraphicFramePr>
        <p:xfrm>
          <a:off x="1524000" y="7397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43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13A1F-5CD6-6234-94EB-D63BC1C29C71}"/>
              </a:ext>
            </a:extLst>
          </p:cNvPr>
          <p:cNvSpPr>
            <a:spLocks noGrp="1"/>
          </p:cNvSpPr>
          <p:nvPr>
            <p:ph type="title"/>
          </p:nvPr>
        </p:nvSpPr>
        <p:spPr/>
        <p:txBody>
          <a:bodyPr>
            <a:normAutofit/>
          </a:bodyPr>
          <a:lstStyle/>
          <a:p>
            <a:r>
              <a:rPr lang="en-AU" dirty="0"/>
              <a:t>Outline</a:t>
            </a:r>
          </a:p>
        </p:txBody>
      </p:sp>
      <p:graphicFrame>
        <p:nvGraphicFramePr>
          <p:cNvPr id="3" name="Content Placeholder 5">
            <a:extLst>
              <a:ext uri="{FF2B5EF4-FFF2-40B4-BE49-F238E27FC236}">
                <a16:creationId xmlns:a16="http://schemas.microsoft.com/office/drawing/2014/main" id="{13C9E748-5BAB-B8D8-5D24-13E96D630A4B}"/>
              </a:ext>
            </a:extLst>
          </p:cNvPr>
          <p:cNvGraphicFramePr>
            <a:graphicFrameLocks/>
          </p:cNvGraphicFramePr>
          <p:nvPr>
            <p:extLst>
              <p:ext uri="{D42A27DB-BD31-4B8C-83A1-F6EECF244321}">
                <p14:modId xmlns:p14="http://schemas.microsoft.com/office/powerpoint/2010/main" val="281052421"/>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356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a:t>Knowledge and understanding Sub-strands: History</a:t>
            </a:r>
          </a:p>
        </p:txBody>
      </p:sp>
      <p:sp>
        <p:nvSpPr>
          <p:cNvPr id="3" name="Content Placeholder 2">
            <a:extLst>
              <a:ext uri="{FF2B5EF4-FFF2-40B4-BE49-F238E27FC236}">
                <a16:creationId xmlns:a16="http://schemas.microsoft.com/office/drawing/2014/main" id="{1E53E0D5-8463-4798-BF44-56711DCD1717}"/>
              </a:ext>
            </a:extLst>
          </p:cNvPr>
          <p:cNvSpPr>
            <a:spLocks noGrp="1"/>
          </p:cNvSpPr>
          <p:nvPr>
            <p:ph idx="4294967295"/>
          </p:nvPr>
        </p:nvSpPr>
        <p:spPr>
          <a:xfrm>
            <a:off x="2168114" y="4393319"/>
            <a:ext cx="5976595" cy="231087"/>
          </a:xfrm>
        </p:spPr>
        <p:txBody>
          <a:bodyPr>
            <a:normAutofit fontScale="92500" lnSpcReduction="20000"/>
          </a:bodyPr>
          <a:lstStyle/>
          <a:p>
            <a:r>
              <a:rPr lang="en-AU" sz="1200" b="1" i="1"/>
              <a:t>*Bold</a:t>
            </a:r>
            <a:r>
              <a:rPr lang="en-AU" sz="1200" i="1"/>
              <a:t> titles indicate those sub-strands that are expected to be studied in the year level.</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1963607279"/>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a:effectLst/>
                          <a:latin typeface="Arial"/>
                          <a:ea typeface="Times New Roman" panose="02020603050405020304" pitchFamily="18" charset="0"/>
                          <a:cs typeface="Arial"/>
                        </a:rPr>
                        <a:t>Year 7</a:t>
                      </a:r>
                      <a:endParaRPr lang="en-AU" sz="1500">
                        <a:effectLst/>
                        <a:latin typeface="Arial"/>
                        <a:ea typeface="Times New Roman" panose="02020603050405020304" pitchFamily="18" charset="0"/>
                        <a:cs typeface="Arial"/>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endParaRPr lang="en-AU" sz="1500">
                        <a:effectLst/>
                        <a:latin typeface="Arial"/>
                        <a:ea typeface="Times New Roman" panose="02020603050405020304" pitchFamily="18" charset="0"/>
                        <a:cs typeface="Arial"/>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a:ea typeface="Times New Roman" panose="02020603050405020304" pitchFamily="18" charset="0"/>
                          <a:cs typeface="Arial"/>
                        </a:rPr>
                        <a:t>Year 8</a:t>
                      </a:r>
                      <a:endParaRPr lang="en-AU" sz="1500">
                        <a:effectLst/>
                        <a:latin typeface="Arial"/>
                        <a:ea typeface="Times New Roman" panose="02020603050405020304" pitchFamily="18" charset="0"/>
                        <a:cs typeface="Arial"/>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endParaRPr lang="en-AU" sz="1500">
                        <a:effectLst/>
                        <a:latin typeface="Arial"/>
                        <a:ea typeface="Times New Roman" panose="02020603050405020304" pitchFamily="18" charset="0"/>
                        <a:cs typeface="Arial"/>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a:ea typeface="Times New Roman" panose="02020603050405020304" pitchFamily="18" charset="0"/>
                          <a:cs typeface="Arial"/>
                        </a:rPr>
                        <a:t>Year 9</a:t>
                      </a:r>
                      <a:endParaRPr lang="en-AU" sz="1500">
                        <a:effectLst/>
                        <a:latin typeface="Arial"/>
                        <a:ea typeface="Times New Roman" panose="02020603050405020304" pitchFamily="18" charset="0"/>
                        <a:cs typeface="Arial"/>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endParaRPr lang="en-AU" sz="1500">
                        <a:effectLst/>
                        <a:latin typeface="Arial"/>
                        <a:ea typeface="Times New Roman" panose="02020603050405020304" pitchFamily="18" charset="0"/>
                        <a:cs typeface="Arial"/>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a:ea typeface="Times New Roman" panose="02020603050405020304" pitchFamily="18" charset="0"/>
                          <a:cs typeface="Arial"/>
                        </a:rPr>
                        <a:t>Year 10</a:t>
                      </a:r>
                      <a:endParaRPr lang="en-AU" sz="1500">
                        <a:effectLst/>
                        <a:latin typeface="Arial"/>
                        <a:ea typeface="Times New Roman" panose="02020603050405020304" pitchFamily="18" charset="0"/>
                        <a:cs typeface="Arial"/>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dirty="0">
                          <a:effectLst/>
                          <a:latin typeface="Arial"/>
                          <a:ea typeface="Times New Roman" panose="02020603050405020304" pitchFamily="18" charset="0"/>
                          <a:cs typeface="Arial"/>
                        </a:rPr>
                        <a:t>Deep time history of Australia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dirty="0">
                          <a:effectLst/>
                          <a:latin typeface="Arial"/>
                          <a:ea typeface="Times New Roman" panose="02020603050405020304" pitchFamily="18" charset="0"/>
                          <a:cs typeface="Arial"/>
                        </a:rPr>
                        <a:t>Medieval Europe and the early modern world</a:t>
                      </a:r>
                      <a:endParaRPr lang="en-AU" sz="1200" dirty="0">
                        <a:effectLst/>
                        <a:latin typeface="Arial"/>
                        <a:ea typeface="Times New Roman" panose="02020603050405020304" pitchFamily="18" charset="0"/>
                        <a:cs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effectLst/>
                          <a:latin typeface="Arial"/>
                          <a:ea typeface="Times New Roman" panose="02020603050405020304" pitchFamily="18" charset="0"/>
                          <a:cs typeface="Times New Roman"/>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effectLst/>
                          <a:latin typeface="Arial"/>
                          <a:ea typeface="Times New Roman" panose="02020603050405020304" pitchFamily="18" charset="0"/>
                          <a:cs typeface="Arial"/>
                        </a:rPr>
                        <a:t>World War II</a:t>
                      </a:r>
                      <a:endParaRPr lang="en-AU" sz="1200" dirty="0">
                        <a:effectLst/>
                        <a:latin typeface="Arial"/>
                        <a:ea typeface="Times New Roman" panose="02020603050405020304" pitchFamily="18" charset="0"/>
                        <a:cs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b="1" dirty="0">
                          <a:effectLst/>
                          <a:latin typeface="Arial"/>
                          <a:ea typeface="Times New Roman" panose="02020603050405020304" pitchFamily="18" charset="0"/>
                          <a:cs typeface="Arial"/>
                        </a:rPr>
                        <a:t>The ancient world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dirty="0">
                          <a:effectLst/>
                          <a:latin typeface="Arial"/>
                          <a:ea typeface="Times New Roman" panose="02020603050405020304" pitchFamily="18" charset="0"/>
                          <a:cs typeface="Arial"/>
                        </a:rPr>
                        <a:t>Empires and expansions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effectLst/>
                          <a:latin typeface="Arial"/>
                          <a:ea typeface="Times New Roman" panose="02020603050405020304" pitchFamily="18" charset="0"/>
                          <a:cs typeface="Arial"/>
                        </a:rPr>
                        <a:t>World War I </a:t>
                      </a:r>
                      <a:br>
                        <a:rPr lang="en-AU" sz="1200" b="1" dirty="0">
                          <a:effectLst/>
                          <a:latin typeface="Arial"/>
                          <a:ea typeface="Times New Roman" panose="02020603050405020304" pitchFamily="18" charset="0"/>
                          <a:cs typeface="Arial"/>
                        </a:rPr>
                      </a:br>
                      <a:r>
                        <a:rPr lang="en-AU" sz="1200" b="1" dirty="0">
                          <a:effectLst/>
                          <a:latin typeface="Arial"/>
                          <a:ea typeface="Times New Roman" panose="02020603050405020304" pitchFamily="18" charset="0"/>
                          <a:cs typeface="Arial"/>
                        </a:rPr>
                        <a:t>(1914–1918)</a:t>
                      </a:r>
                      <a:endParaRPr lang="en-AU" sz="1200" dirty="0">
                        <a:effectLst/>
                        <a:latin typeface="Arial"/>
                        <a:ea typeface="Times New Roman" panose="02020603050405020304" pitchFamily="18" charset="0"/>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effectLst/>
                          <a:latin typeface="Arial"/>
                          <a:ea typeface="Times New Roman" panose="02020603050405020304" pitchFamily="18" charset="0"/>
                          <a:cs typeface="Arial"/>
                        </a:rPr>
                        <a:t>Building modern Australia</a:t>
                      </a:r>
                      <a:endParaRPr lang="en-AU" sz="1200" dirty="0">
                        <a:effectLst/>
                        <a:latin typeface="Arial"/>
                        <a:ea typeface="Times New Roman" panose="02020603050405020304" pitchFamily="18" charset="0"/>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endParaRPr lang="en-AU" sz="1200">
                        <a:effectLst/>
                        <a:latin typeface="Arial"/>
                        <a:ea typeface="Times New Roman" panose="02020603050405020304" pitchFamily="18" charset="0"/>
                        <a:cs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pPr>
                      <a:r>
                        <a:rPr lang="en-AU" sz="1200" dirty="0">
                          <a:effectLst/>
                          <a:latin typeface="Arial"/>
                          <a:ea typeface="Times New Roman" panose="02020603050405020304" pitchFamily="18" charset="0"/>
                          <a:cs typeface="Arial"/>
                        </a:rPr>
                        <a:t>Asia-Pacific world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pPr>
                      <a:r>
                        <a:rPr lang="en-AU" sz="1200" dirty="0">
                          <a:effectLst/>
                          <a:latin typeface="Arial"/>
                          <a:ea typeface="Times New Roman" panose="02020603050405020304" pitchFamily="18" charset="0"/>
                          <a:cs typeface="Arial"/>
                        </a:rPr>
                        <a:t>The Industrial Revolution and the movement of peoples (1750–1900)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pPr>
                      <a:r>
                        <a:rPr lang="en-AU" sz="1200" dirty="0">
                          <a:effectLst/>
                          <a:latin typeface="Arial"/>
                          <a:ea typeface="Times New Roman" panose="02020603050405020304" pitchFamily="18" charset="0"/>
                          <a:cs typeface="Arial"/>
                        </a:rPr>
                        <a:t>The globalising world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effectLst/>
                          <a:latin typeface="Arial"/>
                          <a:ea typeface="Times New Roman" panose="02020603050405020304" pitchFamily="18" charset="0"/>
                          <a:cs typeface="Times New Roman"/>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spTree>
    <p:extLst>
      <p:ext uri="{BB962C8B-B14F-4D97-AF65-F5344CB8AC3E}">
        <p14:creationId xmlns:p14="http://schemas.microsoft.com/office/powerpoint/2010/main" val="292482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a:t>Knowledge and understanding Sub-strands: History</a:t>
            </a:r>
          </a:p>
        </p:txBody>
      </p:sp>
      <p:sp>
        <p:nvSpPr>
          <p:cNvPr id="3" name="Content Placeholder 2">
            <a:extLst>
              <a:ext uri="{FF2B5EF4-FFF2-40B4-BE49-F238E27FC236}">
                <a16:creationId xmlns:a16="http://schemas.microsoft.com/office/drawing/2014/main" id="{1E53E0D5-8463-4798-BF44-56711DCD1717}"/>
              </a:ext>
            </a:extLst>
          </p:cNvPr>
          <p:cNvSpPr>
            <a:spLocks noGrp="1"/>
          </p:cNvSpPr>
          <p:nvPr>
            <p:ph idx="4294967295"/>
          </p:nvPr>
        </p:nvSpPr>
        <p:spPr>
          <a:xfrm>
            <a:off x="2168114" y="4393319"/>
            <a:ext cx="5976595" cy="231087"/>
          </a:xfrm>
        </p:spPr>
        <p:txBody>
          <a:bodyPr>
            <a:normAutofit fontScale="92500" lnSpcReduction="20000"/>
          </a:bodyPr>
          <a:lstStyle/>
          <a:p>
            <a:r>
              <a:rPr lang="en-AU" sz="1200" b="1" i="1"/>
              <a:t>*Bold</a:t>
            </a:r>
            <a:r>
              <a:rPr lang="en-AU" sz="1200" i="1"/>
              <a:t> titles indicate those sub-strands that are expected to be studied in the year level.</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992489798"/>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Year 7</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chemeClr val="bg1">
                        <a:lumMod val="85000"/>
                      </a:schemeClr>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World War II</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 </a:t>
                      </a:r>
                      <a:endParaRPr lang="en-AU"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World War I </a:t>
                      </a:r>
                      <a:b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b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(1914–1918)</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grpSp>
        <p:nvGrpSpPr>
          <p:cNvPr id="4" name="Group 3">
            <a:extLst>
              <a:ext uri="{FF2B5EF4-FFF2-40B4-BE49-F238E27FC236}">
                <a16:creationId xmlns:a16="http://schemas.microsoft.com/office/drawing/2014/main" id="{865A5243-6B1E-8D47-BB31-AE1913230F73}"/>
              </a:ext>
            </a:extLst>
          </p:cNvPr>
          <p:cNvGrpSpPr/>
          <p:nvPr/>
        </p:nvGrpSpPr>
        <p:grpSpPr>
          <a:xfrm>
            <a:off x="3572458" y="1383242"/>
            <a:ext cx="1992086" cy="2286346"/>
            <a:chOff x="5268685" y="590291"/>
            <a:chExt cx="2242457" cy="2286346"/>
          </a:xfrm>
        </p:grpSpPr>
        <p:sp>
          <p:nvSpPr>
            <p:cNvPr id="5" name="Callout: Left Arrow 4">
              <a:extLst>
                <a:ext uri="{FF2B5EF4-FFF2-40B4-BE49-F238E27FC236}">
                  <a16:creationId xmlns:a16="http://schemas.microsoft.com/office/drawing/2014/main" id="{52310B5A-BC6B-8222-A257-128B13993D4B}"/>
                </a:ext>
              </a:extLst>
            </p:cNvPr>
            <p:cNvSpPr/>
            <p:nvPr/>
          </p:nvSpPr>
          <p:spPr>
            <a:xfrm>
              <a:off x="5268685" y="590291"/>
              <a:ext cx="2242457" cy="1873784"/>
            </a:xfrm>
            <a:prstGeom prst="leftArrowCallout">
              <a:avLst>
                <a:gd name="adj1" fmla="val 18448"/>
                <a:gd name="adj2" fmla="val 17448"/>
                <a:gd name="adj3" fmla="val 17448"/>
                <a:gd name="adj4" fmla="val 7355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6538289-65DA-46FC-2C87-6688E6BFBBFC}"/>
                </a:ext>
              </a:extLst>
            </p:cNvPr>
            <p:cNvSpPr txBox="1"/>
            <p:nvPr/>
          </p:nvSpPr>
          <p:spPr>
            <a:xfrm>
              <a:off x="5399313" y="614479"/>
              <a:ext cx="2111829" cy="2262158"/>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50000"/>
                </a:spcBef>
                <a:spcAft>
                  <a:spcPct val="0"/>
                </a:spcAft>
                <a:buClrTx/>
                <a:buSzTx/>
                <a:buFontTx/>
                <a:buNone/>
                <a:tabLst/>
                <a:defRPr/>
              </a:pPr>
              <a:r>
                <a:rPr kumimoji="0" lang="it-IT"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Select one from the following:</a:t>
              </a:r>
            </a:p>
            <a:p>
              <a:pPr marL="628650" marR="0" lvl="1" indent="-1714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Greece</a:t>
              </a:r>
            </a:p>
            <a:p>
              <a:pPr marL="628650" marR="0" lvl="1" indent="-1714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Rome</a:t>
              </a:r>
            </a:p>
            <a:p>
              <a:pPr marL="628650" marR="0" lvl="1" indent="-1714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Egypt</a:t>
              </a:r>
            </a:p>
            <a:p>
              <a:pPr marL="628650" marR="0" lvl="1" indent="-1714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India</a:t>
              </a:r>
            </a:p>
            <a:p>
              <a:pPr marL="628650" marR="0" lvl="1" indent="-1714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China.</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400281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F204-68A0-1A37-05FC-E90171C50241}"/>
              </a:ext>
            </a:extLst>
          </p:cNvPr>
          <p:cNvSpPr>
            <a:spLocks noGrp="1"/>
          </p:cNvSpPr>
          <p:nvPr>
            <p:ph type="title"/>
          </p:nvPr>
        </p:nvSpPr>
        <p:spPr/>
        <p:txBody>
          <a:bodyPr/>
          <a:lstStyle/>
          <a:p>
            <a:r>
              <a:rPr lang="en-US"/>
              <a:t>Deep time history of Australia</a:t>
            </a:r>
          </a:p>
        </p:txBody>
      </p:sp>
      <p:sp>
        <p:nvSpPr>
          <p:cNvPr id="5" name="TextBox 4">
            <a:extLst>
              <a:ext uri="{FF2B5EF4-FFF2-40B4-BE49-F238E27FC236}">
                <a16:creationId xmlns:a16="http://schemas.microsoft.com/office/drawing/2014/main" id="{883A52C8-7EB8-9C6C-4DB4-E46BCB0C2492}"/>
              </a:ext>
            </a:extLst>
          </p:cNvPr>
          <p:cNvSpPr txBox="1"/>
          <p:nvPr/>
        </p:nvSpPr>
        <p:spPr>
          <a:xfrm>
            <a:off x="452063" y="787714"/>
            <a:ext cx="8224393" cy="3364080"/>
          </a:xfrm>
          <a:prstGeom prst="foldedCorne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5000"/>
              </a:lnSpc>
              <a:spcBef>
                <a:spcPts val="600"/>
              </a:spcBef>
              <a:spcAft>
                <a:spcPts val="1000"/>
              </a:spcAft>
            </a:pPr>
            <a:r>
              <a:rPr lang="en-US" sz="1800" dirty="0">
                <a:effectLst/>
                <a:latin typeface="Arial" panose="020B0604020202020204" pitchFamily="34" charset="0"/>
                <a:ea typeface="Arial" panose="020B0604020202020204" pitchFamily="34" charset="0"/>
              </a:rPr>
              <a:t>‘Deep time history is a study of early First Nations Peoples of Australia, a period defined by the development of cultural practices and </a:t>
            </a:r>
            <a:r>
              <a:rPr lang="en-US" sz="1800" dirty="0" err="1">
                <a:effectLst/>
                <a:latin typeface="Arial" panose="020B0604020202020204" pitchFamily="34" charset="0"/>
                <a:ea typeface="Arial" panose="020B0604020202020204" pitchFamily="34" charset="0"/>
              </a:rPr>
              <a:t>organised</a:t>
            </a:r>
            <a:r>
              <a:rPr lang="en-US" sz="1800" dirty="0">
                <a:effectLst/>
                <a:latin typeface="Arial" panose="020B0604020202020204" pitchFamily="34" charset="0"/>
                <a:ea typeface="Arial" panose="020B0604020202020204" pitchFamily="34" charset="0"/>
              </a:rPr>
              <a:t> societies. It is a </a:t>
            </a:r>
            <a:r>
              <a:rPr lang="en-AU" sz="1800" dirty="0">
                <a:effectLst/>
                <a:latin typeface="Arial" panose="020B0604020202020204" pitchFamily="34" charset="0"/>
                <a:ea typeface="Arial" panose="020B0604020202020204" pitchFamily="34" charset="0"/>
              </a:rPr>
              <a:t>framework to describe immense scales of geological time used by geologists, archaeologists and anthropologists to investigate the past lives of First Nations Peoples.</a:t>
            </a:r>
          </a:p>
          <a:p>
            <a:pPr>
              <a:lnSpc>
                <a:spcPct val="115000"/>
              </a:lnSpc>
              <a:spcBef>
                <a:spcPts val="600"/>
              </a:spcBef>
              <a:spcAft>
                <a:spcPts val="1000"/>
              </a:spcAft>
            </a:pPr>
            <a:r>
              <a:rPr lang="en-US" sz="1800" dirty="0">
                <a:effectLst/>
                <a:latin typeface="Arial" panose="020B0604020202020204" pitchFamily="34" charset="0"/>
                <a:ea typeface="Arial" panose="020B0604020202020204" pitchFamily="34" charset="0"/>
              </a:rPr>
              <a:t>The Year 7 </a:t>
            </a:r>
            <a:r>
              <a:rPr lang="en-US" sz="1800" i="1" dirty="0">
                <a:effectLst/>
                <a:latin typeface="Arial" panose="020B0604020202020204" pitchFamily="34" charset="0"/>
                <a:ea typeface="Arial" panose="020B0604020202020204" pitchFamily="34" charset="0"/>
              </a:rPr>
              <a:t>Deep time history of Australia</a:t>
            </a:r>
            <a:r>
              <a:rPr lang="en-US" sz="1800" dirty="0">
                <a:effectLst/>
                <a:latin typeface="Arial" panose="020B0604020202020204" pitchFamily="34" charset="0"/>
                <a:ea typeface="Arial" panose="020B0604020202020204" pitchFamily="34" charset="0"/>
              </a:rPr>
              <a:t> sub-strand ensures that Aboriginal and Torres Strait Islander Peoples’ 65,000 years of </a:t>
            </a:r>
            <a:r>
              <a:rPr lang="en-US" dirty="0">
                <a:latin typeface="Arial" panose="020B0604020202020204" pitchFamily="34" charset="0"/>
              </a:rPr>
              <a:t>connection</a:t>
            </a:r>
            <a:r>
              <a:rPr lang="en-US" sz="1800" dirty="0">
                <a:effectLst/>
                <a:latin typeface="Arial" panose="020B0604020202020204" pitchFamily="34" charset="0"/>
                <a:ea typeface="Arial" panose="020B0604020202020204" pitchFamily="34" charset="0"/>
              </a:rPr>
              <a:t> to this place is taught to all young people.’ </a:t>
            </a:r>
            <a:endParaRPr lang="en-AU" sz="1800" dirty="0">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67927E5A-D627-36BB-B079-75BBB2095C29}"/>
              </a:ext>
            </a:extLst>
          </p:cNvPr>
          <p:cNvSpPr txBox="1"/>
          <p:nvPr/>
        </p:nvSpPr>
        <p:spPr>
          <a:xfrm>
            <a:off x="452064" y="4197149"/>
            <a:ext cx="8372850" cy="215444"/>
          </a:xfrm>
          <a:prstGeom prst="rect">
            <a:avLst/>
          </a:prstGeom>
          <a:noFill/>
        </p:spPr>
        <p:txBody>
          <a:bodyPr wrap="square" lIns="0" rtlCol="0">
            <a:spAutoFit/>
          </a:bodyPr>
          <a:lstStyle/>
          <a:p>
            <a:r>
              <a:rPr lang="en-US" sz="800" spc="-10" dirty="0"/>
              <a:t>ACARA 2024 Deep time history of Australia resource p. 2.</a:t>
            </a:r>
            <a:r>
              <a:rPr lang="en-US" sz="800" spc="-10" dirty="0">
                <a:latin typeface="Arial" panose="020B0604020202020204" pitchFamily="34" charset="0"/>
                <a:cs typeface="Arial" panose="020B0604020202020204" pitchFamily="34" charset="0"/>
              </a:rPr>
              <a:t> https://v9.australiancurriculum.edu.au/teacher-resources/learning-area-resources/deep_time_history_of_australia_resource.html</a:t>
            </a:r>
            <a:endParaRPr lang="en-US" sz="800" spc="-10" dirty="0"/>
          </a:p>
        </p:txBody>
      </p:sp>
    </p:spTree>
    <p:extLst>
      <p:ext uri="{BB962C8B-B14F-4D97-AF65-F5344CB8AC3E}">
        <p14:creationId xmlns:p14="http://schemas.microsoft.com/office/powerpoint/2010/main" val="3577255922"/>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descreen_ppt_16x9_CC_BY_v28_nv.potx" id="{344D39B8-20D8-428C-8B88-0F0B7C4D114E}" vid="{03EAEBCD-767D-46D7-90FE-BC882E3B19CB}"/>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_ppt_16x9_CC_BY_v28_nv.potx" id="{344D39B8-20D8-428C-8B88-0F0B7C4D114E}" vid="{FAB5F8B4-BF85-4FC7-97B7-000B165A92E9}"/>
    </a:ext>
  </a:extLst>
</a:theme>
</file>

<file path=ppt/theme/theme3.xml><?xml version="1.0" encoding="utf-8"?>
<a:theme xmlns:a="http://schemas.openxmlformats.org/drawingml/2006/main" name="3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1684_Y7–10_Familiarisation_planning_workshop_template_v3_cm.potx" id="{60FF5332-8511-47B0-81C6-3409DC4D7437}" vid="{EBFFB04B-ED4A-4214-BB65-E3CAC2443536}"/>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SharedWithUsers xmlns="70d7b946-3027-4b33-9e00-b894cda58cf9">
      <UserInfo>
        <DisplayName>Abigail Twyman</DisplayName>
        <AccountId>889</AccountId>
        <AccountType/>
      </UserInfo>
    </SharedWithUser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9E7B8E-CDED-42EF-BB75-210FB5B7EA26}">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5DEBD03-5E9C-40A0-804B-944DDB9E62A1}">
  <ds:schemaRefs>
    <ds:schemaRef ds:uri="http://purl.org/dc/elements/1.1/"/>
    <ds:schemaRef ds:uri="70d7b946-3027-4b33-9e00-b894cda58cf9"/>
    <ds:schemaRef ds:uri="http://schemas.microsoft.com/office/infopath/2007/PartnerControls"/>
    <ds:schemaRef ds:uri="http://purl.org/dc/terms/"/>
    <ds:schemaRef ds:uri="http://schemas.microsoft.com/office/2006/metadata/properties"/>
    <ds:schemaRef ds:uri="http://schemas.microsoft.com/office/2006/documentManagement/types"/>
    <ds:schemaRef ds:uri="1aeb0db8-a023-4f83-a675-fc900e5c4eb0"/>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1_widescreen_ppt_16x9_CC_BY (2)</Template>
  <TotalTime>2221</TotalTime>
  <Words>5402</Words>
  <Application>Microsoft Office PowerPoint</Application>
  <PresentationFormat>On-screen Show (16:9)</PresentationFormat>
  <Paragraphs>488</Paragraphs>
  <Slides>35</Slides>
  <Notes>35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Aptos</vt:lpstr>
      <vt:lpstr>Arial</vt:lpstr>
      <vt:lpstr>Calibri</vt:lpstr>
      <vt:lpstr>Courier New</vt:lpstr>
      <vt:lpstr>Roboto</vt:lpstr>
      <vt:lpstr>Times New Roman</vt:lpstr>
      <vt:lpstr>Wingdings</vt:lpstr>
      <vt:lpstr>QCAA title slides</vt:lpstr>
      <vt:lpstr>QCAA content</vt:lpstr>
      <vt:lpstr>3_QCAA content</vt:lpstr>
      <vt:lpstr>Exploring and planning for new subject matter</vt:lpstr>
      <vt:lpstr>Acknowledgment of Country</vt:lpstr>
      <vt:lpstr>PowerPoint Presentation</vt:lpstr>
      <vt:lpstr>Outline</vt:lpstr>
      <vt:lpstr>Planning units of work for middle years learners</vt:lpstr>
      <vt:lpstr>Outline</vt:lpstr>
      <vt:lpstr>Knowledge and understanding Sub-strands: History</vt:lpstr>
      <vt:lpstr>Knowledge and understanding Sub-strands: History</vt:lpstr>
      <vt:lpstr>Deep time history of Australia</vt:lpstr>
      <vt:lpstr>Deep time history of Australia resource</vt:lpstr>
      <vt:lpstr>Deep time history of Australia: Content descriptions</vt:lpstr>
      <vt:lpstr> An approach to planning for Year 7</vt:lpstr>
      <vt:lpstr>An approach to planning for Year 7</vt:lpstr>
      <vt:lpstr>An approach to planning for Year 7</vt:lpstr>
      <vt:lpstr>An approach to planning for Year 7</vt:lpstr>
      <vt:lpstr> An approach to planning for Year 7</vt:lpstr>
      <vt:lpstr> An approach to planning for Year 7</vt:lpstr>
      <vt:lpstr>An approach to planning for Year 7</vt:lpstr>
      <vt:lpstr>Other deep time resources </vt:lpstr>
      <vt:lpstr>Knowledge and understanding Sub-strands: History</vt:lpstr>
      <vt:lpstr>Knowledge and understanding sub-strands: History</vt:lpstr>
      <vt:lpstr>Knowledge and understanding sub-strands: History</vt:lpstr>
      <vt:lpstr>Knowledge and understanding sub-strands: History</vt:lpstr>
      <vt:lpstr>Pause and reflect</vt:lpstr>
      <vt:lpstr>Outline</vt:lpstr>
      <vt:lpstr>Structure of Skills strand: v8.4 to v9.0</vt:lpstr>
      <vt:lpstr>Gradual development of historical skills </vt:lpstr>
      <vt:lpstr>Gradual development of historical skills</vt:lpstr>
      <vt:lpstr>Sequence of content descriptions resource</vt:lpstr>
      <vt:lpstr>Sequence of achievement standards resource</vt:lpstr>
      <vt:lpstr>Pause and reflect</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Years 7–10 Australian Curriculum v9.0: History - Exploring and planning for new subject matter</dc:title>
  <dc:creator>Queensland Curriculum and Assessment Authority</dc:creator>
  <cp:revision>111</cp:revision>
  <dcterms:created xsi:type="dcterms:W3CDTF">2024-06-11T01:57:37Z</dcterms:created>
  <dcterms:modified xsi:type="dcterms:W3CDTF">2024-12-16T01:02:26Z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