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175" r:id="rId7"/>
  </p:sldMasterIdLst>
  <p:notesMasterIdLst>
    <p:notesMasterId r:id="rId31"/>
  </p:notesMasterIdLst>
  <p:handoutMasterIdLst>
    <p:handoutMasterId r:id="rId32"/>
  </p:handoutMasterIdLst>
  <p:sldIdLst>
    <p:sldId id="284" r:id="rId8"/>
    <p:sldId id="320" r:id="rId9"/>
    <p:sldId id="4262" r:id="rId10"/>
    <p:sldId id="4689" r:id="rId11"/>
    <p:sldId id="4733" r:id="rId12"/>
    <p:sldId id="4788" r:id="rId13"/>
    <p:sldId id="3412" r:id="rId14"/>
    <p:sldId id="4729" r:id="rId15"/>
    <p:sldId id="4725" r:id="rId16"/>
    <p:sldId id="4742" r:id="rId17"/>
    <p:sldId id="4752" r:id="rId18"/>
    <p:sldId id="4789" r:id="rId19"/>
    <p:sldId id="4791" r:id="rId20"/>
    <p:sldId id="4756" r:id="rId21"/>
    <p:sldId id="4757" r:id="rId22"/>
    <p:sldId id="4760" r:id="rId23"/>
    <p:sldId id="4755" r:id="rId24"/>
    <p:sldId id="4761" r:id="rId25"/>
    <p:sldId id="4783" r:id="rId26"/>
    <p:sldId id="4795" r:id="rId27"/>
    <p:sldId id="283" r:id="rId28"/>
    <p:sldId id="318" r:id="rId29"/>
    <p:sldId id="307" r:id="rId30"/>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BE801D-83DD-1303-AA87-457EFC765601}" name="Alison Scott" initials="AS" userId="S::Alison.Scott@qcaa.qld.edu.au::ef947b8b-1725-4591-a6a8-f8a9c588b314" providerId="AD"/>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85FA1ED9-08E7-BB19-58E5-80DAA4D3D1DE}" name="Lyn Sherington" initials="LS" userId="S::Lyn.Sherington@qcaa.qld.edu.au::29ed855b-79e5-42c3-beb6-6123ab6e8032"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0"/>
    <p:restoredTop sz="60312" autoAdjust="0"/>
  </p:normalViewPr>
  <p:slideViewPr>
    <p:cSldViewPr snapToGrid="0">
      <p:cViewPr varScale="1">
        <p:scale>
          <a:sx n="89" d="100"/>
          <a:sy n="89" d="100"/>
        </p:scale>
        <p:origin x="1908" y="78"/>
      </p:cViewPr>
      <p:guideLst>
        <p:guide orient="horz" pos="378"/>
        <p:guide orient="horz" pos="531"/>
        <p:guide pos="2880"/>
      </p:guideLst>
    </p:cSldViewPr>
  </p:slideViewPr>
  <p:notesTextViewPr>
    <p:cViewPr>
      <p:scale>
        <a:sx n="125" d="100"/>
        <a:sy n="125" d="100"/>
      </p:scale>
      <p:origin x="0" y="0"/>
    </p:cViewPr>
  </p:notesTextViewPr>
  <p:notesViewPr>
    <p:cSldViewPr snapToGrid="0">
      <p:cViewPr>
        <p:scale>
          <a:sx n="75" d="100"/>
          <a:sy n="75" d="100"/>
        </p:scale>
        <p:origin x="4104" y="174"/>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Scott" userId="ef947b8b-1725-4591-a6a8-f8a9c588b314" providerId="ADAL" clId="{98746D43-F3FE-4B42-AD1D-446ED41BA417}"/>
    <pc:docChg chg="custSel modSld">
      <pc:chgData name="Alison Scott" userId="ef947b8b-1725-4591-a6a8-f8a9c588b314" providerId="ADAL" clId="{98746D43-F3FE-4B42-AD1D-446ED41BA417}" dt="2024-12-08T23:58:34.178" v="27"/>
      <pc:docMkLst>
        <pc:docMk/>
      </pc:docMkLst>
      <pc:sldChg chg="delSp mod delCm modNotesTx">
        <pc:chgData name="Alison Scott" userId="ef947b8b-1725-4591-a6a8-f8a9c588b314" providerId="ADAL" clId="{98746D43-F3FE-4B42-AD1D-446ED41BA417}" dt="2024-11-28T01:38:58.382" v="21"/>
        <pc:sldMkLst>
          <pc:docMk/>
          <pc:sldMk cId="3031367079" sldId="284"/>
        </pc:sldMkLst>
        <pc:spChg chg="del">
          <ac:chgData name="Alison Scott" userId="ef947b8b-1725-4591-a6a8-f8a9c588b314" providerId="ADAL" clId="{98746D43-F3FE-4B42-AD1D-446ED41BA417}" dt="2024-11-28T01:38:47.190" v="0" actId="478"/>
          <ac:spMkLst>
            <pc:docMk/>
            <pc:sldMk cId="3031367079" sldId="284"/>
            <ac:spMk id="5" creationId="{DD8AA21F-8EEA-CCC4-FECB-43F7C64E658E}"/>
          </ac:spMkLst>
        </pc:spChg>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98746D43-F3FE-4B42-AD1D-446ED41BA417}" dt="2024-11-28T01:38:56.796" v="20"/>
              <pc2:cmMkLst xmlns:pc2="http://schemas.microsoft.com/office/powerpoint/2019/9/main/command">
                <pc:docMk/>
                <pc:sldMk cId="3031367079" sldId="284"/>
                <pc2:cmMk id="{7ED99250-99FA-4097-AD58-4D806FCE638F}"/>
              </pc2:cmMkLst>
            </pc226:cmChg>
            <pc226:cmChg xmlns:pc226="http://schemas.microsoft.com/office/powerpoint/2022/06/main/command" chg="del">
              <pc226:chgData name="Alison Scott" userId="ef947b8b-1725-4591-a6a8-f8a9c588b314" providerId="ADAL" clId="{98746D43-F3FE-4B42-AD1D-446ED41BA417}" dt="2024-11-28T01:38:58.382" v="21"/>
              <pc2:cmMkLst xmlns:pc2="http://schemas.microsoft.com/office/powerpoint/2019/9/main/command">
                <pc:docMk/>
                <pc:sldMk cId="3031367079" sldId="284"/>
                <pc2:cmMk id="{0E645A8E-4709-44DB-ACC0-186137336562}"/>
              </pc2:cmMkLst>
            </pc226:cmChg>
          </p:ext>
        </pc:extLst>
      </pc:sldChg>
      <pc:sldChg chg="delCm">
        <pc:chgData name="Alison Scott" userId="ef947b8b-1725-4591-a6a8-f8a9c588b314" providerId="ADAL" clId="{98746D43-F3FE-4B42-AD1D-446ED41BA417}" dt="2024-12-08T23:58:16.792" v="25"/>
        <pc:sldMkLst>
          <pc:docMk/>
          <pc:sldMk cId="2608517313" sldId="3412"/>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98746D43-F3FE-4B42-AD1D-446ED41BA417}" dt="2024-12-08T23:58:16.792" v="25"/>
              <pc2:cmMkLst xmlns:pc2="http://schemas.microsoft.com/office/powerpoint/2019/9/main/command">
                <pc:docMk/>
                <pc:sldMk cId="2608517313" sldId="3412"/>
                <pc2:cmMk id="{0677741C-750E-42EE-8834-71AAA48367A0}"/>
              </pc2:cmMkLst>
            </pc226:cmChg>
          </p:ext>
        </pc:extLst>
      </pc:sldChg>
      <pc:sldChg chg="delCm">
        <pc:chgData name="Alison Scott" userId="ef947b8b-1725-4591-a6a8-f8a9c588b314" providerId="ADAL" clId="{98746D43-F3FE-4B42-AD1D-446ED41BA417}" dt="2024-11-28T01:39:37.039" v="22"/>
        <pc:sldMkLst>
          <pc:docMk/>
          <pc:sldMk cId="2035477054" sldId="4689"/>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98746D43-F3FE-4B42-AD1D-446ED41BA417}" dt="2024-11-28T01:39:37.039" v="22"/>
              <pc2:cmMkLst xmlns:pc2="http://schemas.microsoft.com/office/powerpoint/2019/9/main/command">
                <pc:docMk/>
                <pc:sldMk cId="2035477054" sldId="4689"/>
                <pc2:cmMk id="{4789ECFE-EB0B-49A6-AE4E-95935A850C77}"/>
              </pc2:cmMkLst>
            </pc226:cmChg>
          </p:ext>
        </pc:extLst>
      </pc:sldChg>
      <pc:sldChg chg="delCm">
        <pc:chgData name="Alison Scott" userId="ef947b8b-1725-4591-a6a8-f8a9c588b314" providerId="ADAL" clId="{98746D43-F3FE-4B42-AD1D-446ED41BA417}" dt="2024-12-08T23:58:24.493" v="26"/>
        <pc:sldMkLst>
          <pc:docMk/>
          <pc:sldMk cId="4129910406" sldId="4725"/>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98746D43-F3FE-4B42-AD1D-446ED41BA417}" dt="2024-12-08T23:58:24.493" v="26"/>
              <pc2:cmMkLst xmlns:pc2="http://schemas.microsoft.com/office/powerpoint/2019/9/main/command">
                <pc:docMk/>
                <pc:sldMk cId="4129910406" sldId="4725"/>
                <pc2:cmMk id="{2F7158D2-6A1F-4138-855A-E59CDAF9EF36}"/>
              </pc2:cmMkLst>
            </pc226:cmChg>
          </p:ext>
        </pc:extLst>
      </pc:sldChg>
      <pc:sldChg chg="delCm">
        <pc:chgData name="Alison Scott" userId="ef947b8b-1725-4591-a6a8-f8a9c588b314" providerId="ADAL" clId="{98746D43-F3FE-4B42-AD1D-446ED41BA417}" dt="2024-11-28T01:40:24.762" v="23"/>
        <pc:sldMkLst>
          <pc:docMk/>
          <pc:sldMk cId="3303601366" sldId="4729"/>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98746D43-F3FE-4B42-AD1D-446ED41BA417}" dt="2024-11-28T01:40:24.762" v="23"/>
              <pc2:cmMkLst xmlns:pc2="http://schemas.microsoft.com/office/powerpoint/2019/9/main/command">
                <pc:docMk/>
                <pc:sldMk cId="3303601366" sldId="4729"/>
                <pc2:cmMk id="{16970D09-23BB-4FCE-9CC4-DE9AB6B75040}"/>
              </pc2:cmMkLst>
            </pc226:cmChg>
          </p:ext>
        </pc:extLst>
      </pc:sldChg>
      <pc:sldChg chg="delCm">
        <pc:chgData name="Alison Scott" userId="ef947b8b-1725-4591-a6a8-f8a9c588b314" providerId="ADAL" clId="{98746D43-F3FE-4B42-AD1D-446ED41BA417}" dt="2024-12-08T23:58:34.178" v="27"/>
        <pc:sldMkLst>
          <pc:docMk/>
          <pc:sldMk cId="3145343401" sldId="4757"/>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98746D43-F3FE-4B42-AD1D-446ED41BA417}" dt="2024-12-08T23:58:34.178" v="27"/>
              <pc2:cmMkLst xmlns:pc2="http://schemas.microsoft.com/office/powerpoint/2019/9/main/command">
                <pc:docMk/>
                <pc:sldMk cId="3145343401" sldId="4757"/>
                <pc2:cmMk id="{41750797-B9B8-47C1-AC48-487448E140CD}"/>
              </pc2:cmMkLst>
            </pc226:cmChg>
          </p:ext>
        </pc:extLst>
      </pc:sldChg>
      <pc:sldChg chg="delCm">
        <pc:chgData name="Alison Scott" userId="ef947b8b-1725-4591-a6a8-f8a9c588b314" providerId="ADAL" clId="{98746D43-F3FE-4B42-AD1D-446ED41BA417}" dt="2024-11-28T01:42:12.229" v="24"/>
        <pc:sldMkLst>
          <pc:docMk/>
          <pc:sldMk cId="2338222601" sldId="4761"/>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98746D43-F3FE-4B42-AD1D-446ED41BA417}" dt="2024-11-28T01:42:12.229" v="24"/>
              <pc2:cmMkLst xmlns:pc2="http://schemas.microsoft.com/office/powerpoint/2019/9/main/command">
                <pc:docMk/>
                <pc:sldMk cId="2338222601" sldId="4761"/>
                <pc2:cmMk id="{351BF527-78EA-43C0-B12E-8799052B4DCD}"/>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9034FB3A-7357-4DB9-BFA7-605933C2CFC5}">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Australian Taxation Office: Tax, Super + You resources</a:t>
          </a:r>
          <a:endParaRPr lang="en-AU" sz="2500" dirty="0">
            <a:latin typeface="Arial" panose="020B0604020202020204" pitchFamily="34" charset="0"/>
            <a:cs typeface="Arial" panose="020B0604020202020204" pitchFamily="34" charset="0"/>
          </a:endParaRPr>
        </a:p>
      </dgm:t>
    </dgm:pt>
    <dgm:pt modelId="{7E8AA810-D36A-4989-9009-935F2AFD3DC2}" type="parTrans" cxnId="{0DE91DA2-E68B-452A-9FBC-5437216949FF}">
      <dgm:prSet/>
      <dgm:spPr/>
      <dgm:t>
        <a:bodyPr/>
        <a:lstStyle/>
        <a:p>
          <a:endParaRPr lang="en-AU"/>
        </a:p>
      </dgm:t>
    </dgm:pt>
    <dgm:pt modelId="{1504E948-5B1B-491D-8E87-39D54538265D}" type="sibTrans" cxnId="{0DE91DA2-E68B-452A-9FBC-5437216949FF}">
      <dgm:prSet/>
      <dgm:spPr/>
      <dgm:t>
        <a:bodyPr/>
        <a:lstStyle/>
        <a:p>
          <a:endParaRPr lang="en-AU"/>
        </a:p>
      </dgm:t>
    </dgm:pt>
    <dgm:pt modelId="{9CF1D082-5679-4255-AAF2-3089336B91D6}">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Planning focused and manageable units of work for middle years learners</a:t>
          </a:r>
          <a:endParaRPr lang="en-AU" sz="2000" dirty="0">
            <a:latin typeface="Arial" panose="020B0604020202020204" pitchFamily="34" charset="0"/>
            <a:cs typeface="Arial" panose="020B0604020202020204" pitchFamily="34" charset="0"/>
          </a:endParaRPr>
        </a:p>
      </dgm:t>
    </dgm:pt>
    <dgm:pt modelId="{9059C595-37E9-4DD8-A45D-4ADAA03F0C59}" type="sibTrans" cxnId="{2DD4C13F-E8E1-41A1-A8CC-1074B21E5AF1}">
      <dgm:prSet/>
      <dgm:spPr/>
      <dgm:t>
        <a:bodyPr/>
        <a:lstStyle/>
        <a:p>
          <a:endParaRPr lang="en-AU"/>
        </a:p>
      </dgm:t>
    </dgm:pt>
    <dgm:pt modelId="{F4136D04-C203-4844-AF9D-103454AE32DA}" type="parTrans" cxnId="{2DD4C13F-E8E1-41A1-A8CC-1074B21E5AF1}">
      <dgm:prSet/>
      <dgm:spPr/>
      <dgm:t>
        <a:bodyPr/>
        <a:lstStyle/>
        <a:p>
          <a:endParaRPr lang="en-AU"/>
        </a:p>
      </dgm:t>
    </dgm:pt>
    <dgm:pt modelId="{A4EF5013-8A76-4BCB-A342-667BAB5BC238}">
      <dgm:prSet custT="1"/>
      <dgm:spPr/>
      <dgm:t>
        <a:bodyPr/>
        <a:lstStyle/>
        <a:p>
          <a:r>
            <a:rPr lang="en-US" sz="2000" dirty="0">
              <a:latin typeface="Arial" panose="020B0604020202020204" pitchFamily="34" charset="0"/>
              <a:cs typeface="Arial" panose="020B0604020202020204" pitchFamily="34" charset="0"/>
            </a:rPr>
            <a:t>New subject matter in AC v9.0: Economics and Business</a:t>
          </a:r>
          <a:endParaRPr lang="en-AU" sz="2000" dirty="0">
            <a:latin typeface="Arial" panose="020B0604020202020204" pitchFamily="34" charset="0"/>
            <a:cs typeface="Arial" panose="020B0604020202020204" pitchFamily="34" charset="0"/>
          </a:endParaRPr>
        </a:p>
      </dgm:t>
    </dgm:pt>
    <dgm:pt modelId="{049160AE-F537-4676-8CE3-57E0A5E5D1EF}" type="parTrans" cxnId="{93D76CF4-3E31-4882-A04D-12324B660079}">
      <dgm:prSet/>
      <dgm:spPr/>
      <dgm:t>
        <a:bodyPr/>
        <a:lstStyle/>
        <a:p>
          <a:endParaRPr lang="en-AU"/>
        </a:p>
      </dgm:t>
    </dgm:pt>
    <dgm:pt modelId="{E109931F-ED4E-433B-8CE5-5D88EAB8D387}" type="sibTrans" cxnId="{93D76CF4-3E31-4882-A04D-12324B660079}">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907472F0-B16D-49FA-9A79-11CA961C2B0B}" type="pres">
      <dgm:prSet presAssocID="{A4EF5013-8A76-4BCB-A342-667BAB5BC238}" presName="text_1" presStyleLbl="node1" presStyleIdx="0" presStyleCnt="3">
        <dgm:presLayoutVars>
          <dgm:bulletEnabled val="1"/>
        </dgm:presLayoutVars>
      </dgm:prSet>
      <dgm:spPr/>
    </dgm:pt>
    <dgm:pt modelId="{3E25120C-F57A-4A6B-83EF-5D2EDCA128D7}" type="pres">
      <dgm:prSet presAssocID="{A4EF5013-8A76-4BCB-A342-667BAB5BC238}" presName="accent_1" presStyleCnt="0"/>
      <dgm:spPr/>
    </dgm:pt>
    <dgm:pt modelId="{92FA6D85-AD5B-4307-A8D0-AAAB1AB81660}" type="pres">
      <dgm:prSet presAssocID="{A4EF5013-8A76-4BCB-A342-667BAB5BC238}" presName="accentRepeatNode" presStyleLbl="solidFgAcc1" presStyleIdx="0" presStyleCnt="3"/>
      <dgm:spPr/>
    </dgm:pt>
    <dgm:pt modelId="{3716B0CB-10DD-467F-AFC2-2F8B41859EA5}" type="pres">
      <dgm:prSet presAssocID="{9CF1D082-5679-4255-AAF2-3089336B91D6}" presName="text_2" presStyleLbl="node1" presStyleIdx="1" presStyleCnt="3">
        <dgm:presLayoutVars>
          <dgm:bulletEnabled val="1"/>
        </dgm:presLayoutVars>
      </dgm:prSet>
      <dgm:spPr/>
    </dgm:pt>
    <dgm:pt modelId="{4C0523FF-7720-4F83-9A84-C8B81A4C1524}" type="pres">
      <dgm:prSet presAssocID="{9CF1D082-5679-4255-AAF2-3089336B91D6}" presName="accent_2" presStyleCnt="0"/>
      <dgm:spPr/>
    </dgm:pt>
    <dgm:pt modelId="{2CC9AD94-7C24-4FBB-BD50-103B16044B4A}" type="pres">
      <dgm:prSet presAssocID="{9CF1D082-5679-4255-AAF2-3089336B91D6}" presName="accentRepeatNode" presStyleLbl="solidFgAcc1" presStyleIdx="1" presStyleCnt="3"/>
      <dgm:spPr/>
    </dgm:pt>
    <dgm:pt modelId="{6B244FFB-A014-476F-B730-AE6C87287BDB}" type="pres">
      <dgm:prSet presAssocID="{9034FB3A-7357-4DB9-BFA7-605933C2CFC5}" presName="text_3" presStyleLbl="node1" presStyleIdx="2" presStyleCnt="3">
        <dgm:presLayoutVars>
          <dgm:bulletEnabled val="1"/>
        </dgm:presLayoutVars>
      </dgm:prSet>
      <dgm:spPr/>
    </dgm:pt>
    <dgm:pt modelId="{4C252D34-D99B-428D-8C65-729995D1F677}" type="pres">
      <dgm:prSet presAssocID="{9034FB3A-7357-4DB9-BFA7-605933C2CFC5}" presName="accent_3" presStyleCnt="0"/>
      <dgm:spPr/>
    </dgm:pt>
    <dgm:pt modelId="{0A8FFE27-113A-4300-B1D4-6A39F79E3A7C}" type="pres">
      <dgm:prSet presAssocID="{9034FB3A-7357-4DB9-BFA7-605933C2CFC5}" presName="accentRepeatNode" presStyleLbl="solidFgAcc1" presStyleIdx="2" presStyleCnt="3"/>
      <dgm:spPr/>
    </dgm:pt>
  </dgm:ptLst>
  <dgm:cxnLst>
    <dgm:cxn modelId="{C76BC239-262B-49F5-952B-AF7B6CE92F98}" type="presOf" srcId="{E109931F-ED4E-433B-8CE5-5D88EAB8D387}" destId="{A92F7E5E-0D84-9D4E-8852-78FABD87E9EF}" srcOrd="0" destOrd="0" presId="urn:microsoft.com/office/officeart/2008/layout/VerticalCurvedList"/>
    <dgm:cxn modelId="{2DD4C13F-E8E1-41A1-A8CC-1074B21E5AF1}" srcId="{6FCD50AC-8615-604F-A85C-BD0E06E4BEB9}" destId="{9CF1D082-5679-4255-AAF2-3089336B91D6}" srcOrd="1" destOrd="0" parTransId="{F4136D04-C203-4844-AF9D-103454AE32DA}" sibTransId="{9059C595-37E9-4DD8-A45D-4ADAA03F0C59}"/>
    <dgm:cxn modelId="{CA91D243-C49F-4723-A035-0A756A228744}" type="presOf" srcId="{9034FB3A-7357-4DB9-BFA7-605933C2CFC5}" destId="{6B244FFB-A014-476F-B730-AE6C87287BDB}" srcOrd="0" destOrd="0" presId="urn:microsoft.com/office/officeart/2008/layout/VerticalCurvedList"/>
    <dgm:cxn modelId="{C4048244-C7CF-4DE7-A760-26EB94DAEC77}" type="presOf" srcId="{A4EF5013-8A76-4BCB-A342-667BAB5BC238}" destId="{907472F0-B16D-49FA-9A79-11CA961C2B0B}" srcOrd="0" destOrd="0" presId="urn:microsoft.com/office/officeart/2008/layout/VerticalCurvedList"/>
    <dgm:cxn modelId="{46765545-F9D7-4189-BDD9-DC74E06B9B01}" type="presOf" srcId="{9CF1D082-5679-4255-AAF2-3089336B91D6}" destId="{3716B0CB-10DD-467F-AFC2-2F8B41859EA5}"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0DE91DA2-E68B-452A-9FBC-5437216949FF}" srcId="{6FCD50AC-8615-604F-A85C-BD0E06E4BEB9}" destId="{9034FB3A-7357-4DB9-BFA7-605933C2CFC5}" srcOrd="2" destOrd="0" parTransId="{7E8AA810-D36A-4989-9009-935F2AFD3DC2}" sibTransId="{1504E948-5B1B-491D-8E87-39D54538265D}"/>
    <dgm:cxn modelId="{93D76CF4-3E31-4882-A04D-12324B660079}" srcId="{6FCD50AC-8615-604F-A85C-BD0E06E4BEB9}" destId="{A4EF5013-8A76-4BCB-A342-667BAB5BC238}" srcOrd="0" destOrd="0" parTransId="{049160AE-F537-4676-8CE3-57E0A5E5D1EF}" sibTransId="{E109931F-ED4E-433B-8CE5-5D88EAB8D38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3A496A93-CEC5-439B-8608-FC892FCE3DD8}" type="presParOf" srcId="{01135A9E-B701-CA47-B76A-B6134B02162B}" destId="{907472F0-B16D-49FA-9A79-11CA961C2B0B}" srcOrd="1" destOrd="0" presId="urn:microsoft.com/office/officeart/2008/layout/VerticalCurvedList"/>
    <dgm:cxn modelId="{7A42E204-2CDA-4DB5-97E3-4B41667D2850}" type="presParOf" srcId="{01135A9E-B701-CA47-B76A-B6134B02162B}" destId="{3E25120C-F57A-4A6B-83EF-5D2EDCA128D7}" srcOrd="2" destOrd="0" presId="urn:microsoft.com/office/officeart/2008/layout/VerticalCurvedList"/>
    <dgm:cxn modelId="{8B89A20A-C924-47AD-A697-04A8DE3ED4C3}" type="presParOf" srcId="{3E25120C-F57A-4A6B-83EF-5D2EDCA128D7}" destId="{92FA6D85-AD5B-4307-A8D0-AAAB1AB81660}" srcOrd="0" destOrd="0" presId="urn:microsoft.com/office/officeart/2008/layout/VerticalCurvedList"/>
    <dgm:cxn modelId="{2C27251D-DBD0-4D1E-9651-08E4601A81B3}" type="presParOf" srcId="{01135A9E-B701-CA47-B76A-B6134B02162B}" destId="{3716B0CB-10DD-467F-AFC2-2F8B41859EA5}" srcOrd="3" destOrd="0" presId="urn:microsoft.com/office/officeart/2008/layout/VerticalCurvedList"/>
    <dgm:cxn modelId="{25097EC7-7B38-4739-8CDC-58E82FF9E0B3}" type="presParOf" srcId="{01135A9E-B701-CA47-B76A-B6134B02162B}" destId="{4C0523FF-7720-4F83-9A84-C8B81A4C1524}" srcOrd="4" destOrd="0" presId="urn:microsoft.com/office/officeart/2008/layout/VerticalCurvedList"/>
    <dgm:cxn modelId="{482FDADF-7D19-4303-98AB-808CD8549495}" type="presParOf" srcId="{4C0523FF-7720-4F83-9A84-C8B81A4C1524}" destId="{2CC9AD94-7C24-4FBB-BD50-103B16044B4A}" srcOrd="0" destOrd="0" presId="urn:microsoft.com/office/officeart/2008/layout/VerticalCurvedList"/>
    <dgm:cxn modelId="{CF23106F-A3F8-41D4-A19B-19AF8B13D0CB}" type="presParOf" srcId="{01135A9E-B701-CA47-B76A-B6134B02162B}" destId="{6B244FFB-A014-476F-B730-AE6C87287BDB}" srcOrd="5" destOrd="0" presId="urn:microsoft.com/office/officeart/2008/layout/VerticalCurvedList"/>
    <dgm:cxn modelId="{2D5C8173-A48D-4083-B2A8-9338C1A3AFC9}" type="presParOf" srcId="{01135A9E-B701-CA47-B76A-B6134B02162B}" destId="{4C252D34-D99B-428D-8C65-729995D1F677}" srcOrd="6" destOrd="0" presId="urn:microsoft.com/office/officeart/2008/layout/VerticalCurvedList"/>
    <dgm:cxn modelId="{CB8F9393-B2A1-4726-A855-1C5AB9081095}" type="presParOf" srcId="{4C252D34-D99B-428D-8C65-729995D1F677}" destId="{0A8FFE27-113A-4300-B1D4-6A39F79E3A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9034FB3A-7357-4DB9-BFA7-605933C2CFC5}">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Australian Taxation Office: Tax, Super + You resources</a:t>
          </a:r>
          <a:endParaRPr lang="en-AU" sz="2500" dirty="0">
            <a:latin typeface="Arial" panose="020B0604020202020204" pitchFamily="34" charset="0"/>
            <a:cs typeface="Arial" panose="020B0604020202020204" pitchFamily="34" charset="0"/>
          </a:endParaRPr>
        </a:p>
      </dgm:t>
    </dgm:pt>
    <dgm:pt modelId="{7E8AA810-D36A-4989-9009-935F2AFD3DC2}" type="parTrans" cxnId="{0DE91DA2-E68B-452A-9FBC-5437216949FF}">
      <dgm:prSet/>
      <dgm:spPr/>
      <dgm:t>
        <a:bodyPr/>
        <a:lstStyle/>
        <a:p>
          <a:endParaRPr lang="en-AU"/>
        </a:p>
      </dgm:t>
    </dgm:pt>
    <dgm:pt modelId="{1504E948-5B1B-491D-8E87-39D54538265D}" type="sibTrans" cxnId="{0DE91DA2-E68B-452A-9FBC-5437216949FF}">
      <dgm:prSet/>
      <dgm:spPr/>
      <dgm:t>
        <a:bodyPr/>
        <a:lstStyle/>
        <a:p>
          <a:endParaRPr lang="en-AU"/>
        </a:p>
      </dgm:t>
    </dgm:pt>
    <dgm:pt modelId="{9CF1D082-5679-4255-AAF2-3089336B91D6}">
      <dgm:prSet custT="1"/>
      <dgm:spPr/>
      <dgm:t>
        <a:bodyPr/>
        <a:lstStyle/>
        <a:p>
          <a:r>
            <a:rPr lang="en-US" sz="2000" dirty="0">
              <a:latin typeface="Arial" panose="020B0604020202020204" pitchFamily="34" charset="0"/>
              <a:cs typeface="Arial" panose="020B0604020202020204" pitchFamily="34" charset="0"/>
            </a:rPr>
            <a:t>Planning focused and manageable units of work for </a:t>
          </a:r>
          <a:r>
            <a:rPr lang="en-US" sz="2000">
              <a:latin typeface="Arial" panose="020B0604020202020204" pitchFamily="34" charset="0"/>
              <a:cs typeface="Arial" panose="020B0604020202020204" pitchFamily="34" charset="0"/>
            </a:rPr>
            <a:t>middle years </a:t>
          </a:r>
          <a:r>
            <a:rPr lang="en-US" sz="2000" dirty="0">
              <a:latin typeface="Arial" panose="020B0604020202020204" pitchFamily="34" charset="0"/>
              <a:cs typeface="Arial" panose="020B0604020202020204" pitchFamily="34" charset="0"/>
            </a:rPr>
            <a:t>learners</a:t>
          </a:r>
          <a:endParaRPr lang="en-AU" sz="2000" dirty="0">
            <a:latin typeface="Arial" panose="020B0604020202020204" pitchFamily="34" charset="0"/>
            <a:cs typeface="Arial" panose="020B0604020202020204" pitchFamily="34" charset="0"/>
          </a:endParaRPr>
        </a:p>
      </dgm:t>
    </dgm:pt>
    <dgm:pt modelId="{9059C595-37E9-4DD8-A45D-4ADAA03F0C59}" type="sibTrans" cxnId="{2DD4C13F-E8E1-41A1-A8CC-1074B21E5AF1}">
      <dgm:prSet/>
      <dgm:spPr/>
      <dgm:t>
        <a:bodyPr/>
        <a:lstStyle/>
        <a:p>
          <a:endParaRPr lang="en-AU"/>
        </a:p>
      </dgm:t>
    </dgm:pt>
    <dgm:pt modelId="{F4136D04-C203-4844-AF9D-103454AE32DA}" type="parTrans" cxnId="{2DD4C13F-E8E1-41A1-A8CC-1074B21E5AF1}">
      <dgm:prSet/>
      <dgm:spPr/>
      <dgm:t>
        <a:bodyPr/>
        <a:lstStyle/>
        <a:p>
          <a:endParaRPr lang="en-AU"/>
        </a:p>
      </dgm:t>
    </dgm:pt>
    <dgm:pt modelId="{A4EF5013-8A76-4BCB-A342-667BAB5BC238}">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New subject matter in AC v9.0: Economics and Business</a:t>
          </a:r>
          <a:endParaRPr lang="en-AU" sz="2000" dirty="0">
            <a:latin typeface="Arial" panose="020B0604020202020204" pitchFamily="34" charset="0"/>
            <a:cs typeface="Arial" panose="020B0604020202020204" pitchFamily="34" charset="0"/>
          </a:endParaRPr>
        </a:p>
      </dgm:t>
    </dgm:pt>
    <dgm:pt modelId="{049160AE-F537-4676-8CE3-57E0A5E5D1EF}" type="parTrans" cxnId="{93D76CF4-3E31-4882-A04D-12324B660079}">
      <dgm:prSet/>
      <dgm:spPr/>
      <dgm:t>
        <a:bodyPr/>
        <a:lstStyle/>
        <a:p>
          <a:endParaRPr lang="en-AU"/>
        </a:p>
      </dgm:t>
    </dgm:pt>
    <dgm:pt modelId="{E109931F-ED4E-433B-8CE5-5D88EAB8D387}" type="sibTrans" cxnId="{93D76CF4-3E31-4882-A04D-12324B660079}">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907472F0-B16D-49FA-9A79-11CA961C2B0B}" type="pres">
      <dgm:prSet presAssocID="{A4EF5013-8A76-4BCB-A342-667BAB5BC238}" presName="text_1" presStyleLbl="node1" presStyleIdx="0" presStyleCnt="3">
        <dgm:presLayoutVars>
          <dgm:bulletEnabled val="1"/>
        </dgm:presLayoutVars>
      </dgm:prSet>
      <dgm:spPr/>
    </dgm:pt>
    <dgm:pt modelId="{3E25120C-F57A-4A6B-83EF-5D2EDCA128D7}" type="pres">
      <dgm:prSet presAssocID="{A4EF5013-8A76-4BCB-A342-667BAB5BC238}" presName="accent_1" presStyleCnt="0"/>
      <dgm:spPr/>
    </dgm:pt>
    <dgm:pt modelId="{92FA6D85-AD5B-4307-A8D0-AAAB1AB81660}" type="pres">
      <dgm:prSet presAssocID="{A4EF5013-8A76-4BCB-A342-667BAB5BC238}" presName="accentRepeatNode" presStyleLbl="solidFgAcc1" presStyleIdx="0" presStyleCnt="3"/>
      <dgm:spPr/>
    </dgm:pt>
    <dgm:pt modelId="{3716B0CB-10DD-467F-AFC2-2F8B41859EA5}" type="pres">
      <dgm:prSet presAssocID="{9CF1D082-5679-4255-AAF2-3089336B91D6}" presName="text_2" presStyleLbl="node1" presStyleIdx="1" presStyleCnt="3">
        <dgm:presLayoutVars>
          <dgm:bulletEnabled val="1"/>
        </dgm:presLayoutVars>
      </dgm:prSet>
      <dgm:spPr/>
    </dgm:pt>
    <dgm:pt modelId="{4C0523FF-7720-4F83-9A84-C8B81A4C1524}" type="pres">
      <dgm:prSet presAssocID="{9CF1D082-5679-4255-AAF2-3089336B91D6}" presName="accent_2" presStyleCnt="0"/>
      <dgm:spPr/>
    </dgm:pt>
    <dgm:pt modelId="{2CC9AD94-7C24-4FBB-BD50-103B16044B4A}" type="pres">
      <dgm:prSet presAssocID="{9CF1D082-5679-4255-AAF2-3089336B91D6}" presName="accentRepeatNode" presStyleLbl="solidFgAcc1" presStyleIdx="1" presStyleCnt="3"/>
      <dgm:spPr/>
    </dgm:pt>
    <dgm:pt modelId="{6B244FFB-A014-476F-B730-AE6C87287BDB}" type="pres">
      <dgm:prSet presAssocID="{9034FB3A-7357-4DB9-BFA7-605933C2CFC5}" presName="text_3" presStyleLbl="node1" presStyleIdx="2" presStyleCnt="3">
        <dgm:presLayoutVars>
          <dgm:bulletEnabled val="1"/>
        </dgm:presLayoutVars>
      </dgm:prSet>
      <dgm:spPr/>
    </dgm:pt>
    <dgm:pt modelId="{4C252D34-D99B-428D-8C65-729995D1F677}" type="pres">
      <dgm:prSet presAssocID="{9034FB3A-7357-4DB9-BFA7-605933C2CFC5}" presName="accent_3" presStyleCnt="0"/>
      <dgm:spPr/>
    </dgm:pt>
    <dgm:pt modelId="{0A8FFE27-113A-4300-B1D4-6A39F79E3A7C}" type="pres">
      <dgm:prSet presAssocID="{9034FB3A-7357-4DB9-BFA7-605933C2CFC5}" presName="accentRepeatNode" presStyleLbl="solidFgAcc1" presStyleIdx="2" presStyleCnt="3"/>
      <dgm:spPr/>
    </dgm:pt>
  </dgm:ptLst>
  <dgm:cxnLst>
    <dgm:cxn modelId="{C76BC239-262B-49F5-952B-AF7B6CE92F98}" type="presOf" srcId="{E109931F-ED4E-433B-8CE5-5D88EAB8D387}" destId="{A92F7E5E-0D84-9D4E-8852-78FABD87E9EF}" srcOrd="0" destOrd="0" presId="urn:microsoft.com/office/officeart/2008/layout/VerticalCurvedList"/>
    <dgm:cxn modelId="{2DD4C13F-E8E1-41A1-A8CC-1074B21E5AF1}" srcId="{6FCD50AC-8615-604F-A85C-BD0E06E4BEB9}" destId="{9CF1D082-5679-4255-AAF2-3089336B91D6}" srcOrd="1" destOrd="0" parTransId="{F4136D04-C203-4844-AF9D-103454AE32DA}" sibTransId="{9059C595-37E9-4DD8-A45D-4ADAA03F0C59}"/>
    <dgm:cxn modelId="{CA91D243-C49F-4723-A035-0A756A228744}" type="presOf" srcId="{9034FB3A-7357-4DB9-BFA7-605933C2CFC5}" destId="{6B244FFB-A014-476F-B730-AE6C87287BDB}" srcOrd="0" destOrd="0" presId="urn:microsoft.com/office/officeart/2008/layout/VerticalCurvedList"/>
    <dgm:cxn modelId="{C4048244-C7CF-4DE7-A760-26EB94DAEC77}" type="presOf" srcId="{A4EF5013-8A76-4BCB-A342-667BAB5BC238}" destId="{907472F0-B16D-49FA-9A79-11CA961C2B0B}" srcOrd="0" destOrd="0" presId="urn:microsoft.com/office/officeart/2008/layout/VerticalCurvedList"/>
    <dgm:cxn modelId="{46765545-F9D7-4189-BDD9-DC74E06B9B01}" type="presOf" srcId="{9CF1D082-5679-4255-AAF2-3089336B91D6}" destId="{3716B0CB-10DD-467F-AFC2-2F8B41859EA5}"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0DE91DA2-E68B-452A-9FBC-5437216949FF}" srcId="{6FCD50AC-8615-604F-A85C-BD0E06E4BEB9}" destId="{9034FB3A-7357-4DB9-BFA7-605933C2CFC5}" srcOrd="2" destOrd="0" parTransId="{7E8AA810-D36A-4989-9009-935F2AFD3DC2}" sibTransId="{1504E948-5B1B-491D-8E87-39D54538265D}"/>
    <dgm:cxn modelId="{93D76CF4-3E31-4882-A04D-12324B660079}" srcId="{6FCD50AC-8615-604F-A85C-BD0E06E4BEB9}" destId="{A4EF5013-8A76-4BCB-A342-667BAB5BC238}" srcOrd="0" destOrd="0" parTransId="{049160AE-F537-4676-8CE3-57E0A5E5D1EF}" sibTransId="{E109931F-ED4E-433B-8CE5-5D88EAB8D38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3A496A93-CEC5-439B-8608-FC892FCE3DD8}" type="presParOf" srcId="{01135A9E-B701-CA47-B76A-B6134B02162B}" destId="{907472F0-B16D-49FA-9A79-11CA961C2B0B}" srcOrd="1" destOrd="0" presId="urn:microsoft.com/office/officeart/2008/layout/VerticalCurvedList"/>
    <dgm:cxn modelId="{7A42E204-2CDA-4DB5-97E3-4B41667D2850}" type="presParOf" srcId="{01135A9E-B701-CA47-B76A-B6134B02162B}" destId="{3E25120C-F57A-4A6B-83EF-5D2EDCA128D7}" srcOrd="2" destOrd="0" presId="urn:microsoft.com/office/officeart/2008/layout/VerticalCurvedList"/>
    <dgm:cxn modelId="{8B89A20A-C924-47AD-A697-04A8DE3ED4C3}" type="presParOf" srcId="{3E25120C-F57A-4A6B-83EF-5D2EDCA128D7}" destId="{92FA6D85-AD5B-4307-A8D0-AAAB1AB81660}" srcOrd="0" destOrd="0" presId="urn:microsoft.com/office/officeart/2008/layout/VerticalCurvedList"/>
    <dgm:cxn modelId="{2C27251D-DBD0-4D1E-9651-08E4601A81B3}" type="presParOf" srcId="{01135A9E-B701-CA47-B76A-B6134B02162B}" destId="{3716B0CB-10DD-467F-AFC2-2F8B41859EA5}" srcOrd="3" destOrd="0" presId="urn:microsoft.com/office/officeart/2008/layout/VerticalCurvedList"/>
    <dgm:cxn modelId="{25097EC7-7B38-4739-8CDC-58E82FF9E0B3}" type="presParOf" srcId="{01135A9E-B701-CA47-B76A-B6134B02162B}" destId="{4C0523FF-7720-4F83-9A84-C8B81A4C1524}" srcOrd="4" destOrd="0" presId="urn:microsoft.com/office/officeart/2008/layout/VerticalCurvedList"/>
    <dgm:cxn modelId="{482FDADF-7D19-4303-98AB-808CD8549495}" type="presParOf" srcId="{4C0523FF-7720-4F83-9A84-C8B81A4C1524}" destId="{2CC9AD94-7C24-4FBB-BD50-103B16044B4A}" srcOrd="0" destOrd="0" presId="urn:microsoft.com/office/officeart/2008/layout/VerticalCurvedList"/>
    <dgm:cxn modelId="{CF23106F-A3F8-41D4-A19B-19AF8B13D0CB}" type="presParOf" srcId="{01135A9E-B701-CA47-B76A-B6134B02162B}" destId="{6B244FFB-A014-476F-B730-AE6C87287BDB}" srcOrd="5" destOrd="0" presId="urn:microsoft.com/office/officeart/2008/layout/VerticalCurvedList"/>
    <dgm:cxn modelId="{2D5C8173-A48D-4083-B2A8-9338C1A3AFC9}" type="presParOf" srcId="{01135A9E-B701-CA47-B76A-B6134B02162B}" destId="{4C252D34-D99B-428D-8C65-729995D1F677}" srcOrd="6" destOrd="0" presId="urn:microsoft.com/office/officeart/2008/layout/VerticalCurvedList"/>
    <dgm:cxn modelId="{CB8F9393-B2A1-4726-A855-1C5AB9081095}" type="presParOf" srcId="{4C252D34-D99B-428D-8C65-729995D1F677}" destId="{0A8FFE27-113A-4300-B1D4-6A39F79E3A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4485C-F507-44CB-80C7-85FFC5346CFE}"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AU"/>
        </a:p>
      </dgm:t>
    </dgm:pt>
    <dgm:pt modelId="{115BDB99-8E27-4B37-8481-FB9C37E9319C}">
      <dgm:prSet phldrT="[Text]"/>
      <dgm:spPr/>
      <dgm:t>
        <a:bodyPr/>
        <a:lstStyle/>
        <a:p>
          <a:r>
            <a:rPr lang="en-AU" dirty="0">
              <a:latin typeface="Arial" panose="020B0604020202020204" pitchFamily="34" charset="0"/>
              <a:cs typeface="Arial" panose="020B0604020202020204" pitchFamily="34" charset="0"/>
            </a:rPr>
            <a:t>Skills development </a:t>
          </a:r>
        </a:p>
      </dgm:t>
    </dgm:pt>
    <dgm:pt modelId="{400736E7-F215-4282-BE3E-A72896A32E92}" type="parTrans" cxnId="{9AAD0166-3F1D-478C-A599-6015682B2C42}">
      <dgm:prSet/>
      <dgm:spPr/>
      <dgm:t>
        <a:bodyPr/>
        <a:lstStyle/>
        <a:p>
          <a:endParaRPr lang="en-AU">
            <a:latin typeface="Arial" panose="020B0604020202020204" pitchFamily="34" charset="0"/>
            <a:cs typeface="Arial" panose="020B0604020202020204" pitchFamily="34" charset="0"/>
          </a:endParaRPr>
        </a:p>
      </dgm:t>
    </dgm:pt>
    <dgm:pt modelId="{A327AD91-1189-47E3-B7BE-00E6D495877F}" type="sibTrans" cxnId="{9AAD0166-3F1D-478C-A599-6015682B2C42}">
      <dgm:prSet/>
      <dgm:spPr/>
      <dgm:t>
        <a:bodyPr/>
        <a:lstStyle/>
        <a:p>
          <a:endParaRPr lang="en-AU">
            <a:latin typeface="Arial" panose="020B0604020202020204" pitchFamily="34" charset="0"/>
            <a:cs typeface="Arial" panose="020B0604020202020204" pitchFamily="34" charset="0"/>
          </a:endParaRPr>
        </a:p>
      </dgm:t>
    </dgm:pt>
    <dgm:pt modelId="{8FB88D3A-006F-4BA3-A29F-DD030524946C}">
      <dgm:prSet phldrT="[Text]"/>
      <dgm:spPr/>
      <dgm:t>
        <a:bodyPr/>
        <a:lstStyle/>
        <a:p>
          <a:r>
            <a:rPr lang="en-AU">
              <a:latin typeface="Arial" panose="020B0604020202020204" pitchFamily="34" charset="0"/>
              <a:cs typeface="Arial" panose="020B0604020202020204" pitchFamily="34" charset="0"/>
            </a:rPr>
            <a:t>Subject matter</a:t>
          </a:r>
        </a:p>
      </dgm:t>
    </dgm:pt>
    <dgm:pt modelId="{4615FC5D-AEAA-40D6-B576-E433561F4F5F}" type="parTrans" cxnId="{1780F6FD-01C6-4D96-8D09-55B4E0D0BF87}">
      <dgm:prSet/>
      <dgm:spPr/>
      <dgm:t>
        <a:bodyPr/>
        <a:lstStyle/>
        <a:p>
          <a:endParaRPr lang="en-AU">
            <a:latin typeface="Arial" panose="020B0604020202020204" pitchFamily="34" charset="0"/>
            <a:cs typeface="Arial" panose="020B0604020202020204" pitchFamily="34" charset="0"/>
          </a:endParaRPr>
        </a:p>
      </dgm:t>
    </dgm:pt>
    <dgm:pt modelId="{9385B75B-0A87-4008-B8EC-B880CB5F3139}" type="sibTrans" cxnId="{1780F6FD-01C6-4D96-8D09-55B4E0D0BF87}">
      <dgm:prSet/>
      <dgm:spPr/>
      <dgm:t>
        <a:bodyPr/>
        <a:lstStyle/>
        <a:p>
          <a:endParaRPr lang="en-AU">
            <a:latin typeface="Arial" panose="020B0604020202020204" pitchFamily="34" charset="0"/>
            <a:cs typeface="Arial" panose="020B0604020202020204" pitchFamily="34" charset="0"/>
          </a:endParaRPr>
        </a:p>
      </dgm:t>
    </dgm:pt>
    <dgm:pt modelId="{18E5B319-9A36-47BC-88C2-E7FCF2295D42}">
      <dgm:prSet phldrT="[Text]"/>
      <dgm:spPr/>
      <dgm:t>
        <a:bodyPr/>
        <a:lstStyle/>
        <a:p>
          <a:r>
            <a:rPr lang="en-AU">
              <a:latin typeface="Arial" panose="020B0604020202020204" pitchFamily="34" charset="0"/>
              <a:cs typeface="Arial" panose="020B0604020202020204" pitchFamily="34" charset="0"/>
            </a:rPr>
            <a:t>Engagement</a:t>
          </a:r>
        </a:p>
      </dgm:t>
    </dgm:pt>
    <dgm:pt modelId="{B486DFE7-4388-4C66-B0A1-72229CA3FD70}" type="parTrans" cxnId="{04D936F2-8EDC-4691-8F2E-7ACBEB25C91E}">
      <dgm:prSet/>
      <dgm:spPr/>
      <dgm:t>
        <a:bodyPr/>
        <a:lstStyle/>
        <a:p>
          <a:endParaRPr lang="en-AU">
            <a:latin typeface="Arial" panose="020B0604020202020204" pitchFamily="34" charset="0"/>
            <a:cs typeface="Arial" panose="020B0604020202020204" pitchFamily="34" charset="0"/>
          </a:endParaRPr>
        </a:p>
      </dgm:t>
    </dgm:pt>
    <dgm:pt modelId="{22C31D5F-6235-4D06-A838-AF7348D09A1A}" type="sibTrans" cxnId="{04D936F2-8EDC-4691-8F2E-7ACBEB25C91E}">
      <dgm:prSet/>
      <dgm:spPr/>
      <dgm:t>
        <a:bodyPr/>
        <a:lstStyle/>
        <a:p>
          <a:endParaRPr lang="en-AU">
            <a:latin typeface="Arial" panose="020B0604020202020204" pitchFamily="34" charset="0"/>
            <a:cs typeface="Arial" panose="020B0604020202020204" pitchFamily="34" charset="0"/>
          </a:endParaRPr>
        </a:p>
      </dgm:t>
    </dgm:pt>
    <dgm:pt modelId="{C2C0B85F-4EE9-4272-94F0-5D268599D6AD}">
      <dgm:prSet phldrT="[Text]"/>
      <dgm:spPr/>
      <dgm:t>
        <a:bodyPr/>
        <a:lstStyle/>
        <a:p>
          <a:r>
            <a:rPr lang="en-AU" dirty="0">
              <a:latin typeface="Arial" panose="020B0604020202020204" pitchFamily="34" charset="0"/>
              <a:cs typeface="Arial" panose="020B0604020202020204" pitchFamily="34" charset="0"/>
            </a:rPr>
            <a:t>Focused and manageable</a:t>
          </a:r>
        </a:p>
      </dgm:t>
    </dgm:pt>
    <dgm:pt modelId="{B23E4233-D1FB-47D3-AE1A-8D76D7AEC432}" type="parTrans" cxnId="{21CEBF5C-A00B-4AC6-B0D1-2AD79955DE58}">
      <dgm:prSet/>
      <dgm:spPr/>
      <dgm:t>
        <a:bodyPr/>
        <a:lstStyle/>
        <a:p>
          <a:endParaRPr lang="en-AU">
            <a:latin typeface="Arial" panose="020B0604020202020204" pitchFamily="34" charset="0"/>
            <a:cs typeface="Arial" panose="020B0604020202020204" pitchFamily="34" charset="0"/>
          </a:endParaRPr>
        </a:p>
      </dgm:t>
    </dgm:pt>
    <dgm:pt modelId="{3F208521-C515-4C9D-968B-5042C9626D23}" type="sibTrans" cxnId="{21CEBF5C-A00B-4AC6-B0D1-2AD79955DE58}">
      <dgm:prSet/>
      <dgm:spPr/>
      <dgm:t>
        <a:bodyPr/>
        <a:lstStyle/>
        <a:p>
          <a:endParaRPr lang="en-AU">
            <a:latin typeface="Arial" panose="020B0604020202020204" pitchFamily="34" charset="0"/>
            <a:cs typeface="Arial" panose="020B0604020202020204" pitchFamily="34" charset="0"/>
          </a:endParaRPr>
        </a:p>
      </dgm:t>
    </dgm:pt>
    <dgm:pt modelId="{5BA12A16-C2AC-46E8-8526-3E0140E082EB}" type="pres">
      <dgm:prSet presAssocID="{AB44485C-F507-44CB-80C7-85FFC5346CFE}" presName="Name0" presStyleCnt="0">
        <dgm:presLayoutVars>
          <dgm:chMax val="4"/>
          <dgm:resizeHandles val="exact"/>
        </dgm:presLayoutVars>
      </dgm:prSet>
      <dgm:spPr/>
    </dgm:pt>
    <dgm:pt modelId="{119CF32E-619A-4859-A609-11C9879AB308}" type="pres">
      <dgm:prSet presAssocID="{AB44485C-F507-44CB-80C7-85FFC5346CFE}" presName="ellipse" presStyleLbl="trBgShp" presStyleIdx="0" presStyleCnt="1"/>
      <dgm:spPr/>
    </dgm:pt>
    <dgm:pt modelId="{D3E27620-C04B-427B-B0CF-9A1CA84830D2}" type="pres">
      <dgm:prSet presAssocID="{AB44485C-F507-44CB-80C7-85FFC5346CFE}" presName="arrow1" presStyleLbl="fgShp" presStyleIdx="0" presStyleCnt="1" custScaleY="148787"/>
      <dgm:spPr/>
    </dgm:pt>
    <dgm:pt modelId="{117F131F-DD20-48DD-AEE3-C6A771CC9A64}" type="pres">
      <dgm:prSet presAssocID="{AB44485C-F507-44CB-80C7-85FFC5346CFE}" presName="rectangle" presStyleLbl="revTx" presStyleIdx="0" presStyleCnt="1">
        <dgm:presLayoutVars>
          <dgm:bulletEnabled val="1"/>
        </dgm:presLayoutVars>
      </dgm:prSet>
      <dgm:spPr/>
    </dgm:pt>
    <dgm:pt modelId="{A2066DC3-9B55-4004-A039-125CE0F8DD6A}" type="pres">
      <dgm:prSet presAssocID="{8FB88D3A-006F-4BA3-A29F-DD030524946C}" presName="item1" presStyleLbl="node1" presStyleIdx="0" presStyleCnt="3">
        <dgm:presLayoutVars>
          <dgm:bulletEnabled val="1"/>
        </dgm:presLayoutVars>
      </dgm:prSet>
      <dgm:spPr/>
    </dgm:pt>
    <dgm:pt modelId="{89C38BD0-D5F5-4A03-B940-D8E0FDC3C846}" type="pres">
      <dgm:prSet presAssocID="{18E5B319-9A36-47BC-88C2-E7FCF2295D42}" presName="item2" presStyleLbl="node1" presStyleIdx="1" presStyleCnt="3">
        <dgm:presLayoutVars>
          <dgm:bulletEnabled val="1"/>
        </dgm:presLayoutVars>
      </dgm:prSet>
      <dgm:spPr/>
    </dgm:pt>
    <dgm:pt modelId="{B6915985-42AB-481E-891A-890401A13F8C}" type="pres">
      <dgm:prSet presAssocID="{C2C0B85F-4EE9-4272-94F0-5D268599D6AD}" presName="item3" presStyleLbl="node1" presStyleIdx="2" presStyleCnt="3">
        <dgm:presLayoutVars>
          <dgm:bulletEnabled val="1"/>
        </dgm:presLayoutVars>
      </dgm:prSet>
      <dgm:spPr/>
    </dgm:pt>
    <dgm:pt modelId="{46B179A4-91FA-47D5-BFD5-63FD755F89DB}" type="pres">
      <dgm:prSet presAssocID="{AB44485C-F507-44CB-80C7-85FFC5346CFE}" presName="funnel" presStyleLbl="trAlignAcc1" presStyleIdx="0" presStyleCnt="1" custLinFactNeighborY="-338"/>
      <dgm:spPr/>
    </dgm:pt>
  </dgm:ptLst>
  <dgm:cxnLst>
    <dgm:cxn modelId="{CF164C10-AB4A-4E0F-8580-B75F8C1803A5}" type="presOf" srcId="{C2C0B85F-4EE9-4272-94F0-5D268599D6AD}" destId="{117F131F-DD20-48DD-AEE3-C6A771CC9A64}" srcOrd="0" destOrd="0" presId="urn:microsoft.com/office/officeart/2005/8/layout/funnel1"/>
    <dgm:cxn modelId="{21CEBF5C-A00B-4AC6-B0D1-2AD79955DE58}" srcId="{AB44485C-F507-44CB-80C7-85FFC5346CFE}" destId="{C2C0B85F-4EE9-4272-94F0-5D268599D6AD}" srcOrd="3" destOrd="0" parTransId="{B23E4233-D1FB-47D3-AE1A-8D76D7AEC432}" sibTransId="{3F208521-C515-4C9D-968B-5042C9626D23}"/>
    <dgm:cxn modelId="{9AAD0166-3F1D-478C-A599-6015682B2C42}" srcId="{AB44485C-F507-44CB-80C7-85FFC5346CFE}" destId="{115BDB99-8E27-4B37-8481-FB9C37E9319C}" srcOrd="0" destOrd="0" parTransId="{400736E7-F215-4282-BE3E-A72896A32E92}" sibTransId="{A327AD91-1189-47E3-B7BE-00E6D495877F}"/>
    <dgm:cxn modelId="{D213D86E-675D-4096-81AA-D0F087F97B46}" type="presOf" srcId="{AB44485C-F507-44CB-80C7-85FFC5346CFE}" destId="{5BA12A16-C2AC-46E8-8526-3E0140E082EB}" srcOrd="0" destOrd="0" presId="urn:microsoft.com/office/officeart/2005/8/layout/funnel1"/>
    <dgm:cxn modelId="{0EE5699B-633E-4D27-94AD-828B5B2FDA92}" type="presOf" srcId="{115BDB99-8E27-4B37-8481-FB9C37E9319C}" destId="{B6915985-42AB-481E-891A-890401A13F8C}" srcOrd="0" destOrd="0" presId="urn:microsoft.com/office/officeart/2005/8/layout/funnel1"/>
    <dgm:cxn modelId="{A8D3AD9F-68CB-4322-90D4-F784D4CB39E7}" type="presOf" srcId="{18E5B319-9A36-47BC-88C2-E7FCF2295D42}" destId="{A2066DC3-9B55-4004-A039-125CE0F8DD6A}" srcOrd="0" destOrd="0" presId="urn:microsoft.com/office/officeart/2005/8/layout/funnel1"/>
    <dgm:cxn modelId="{91F772B6-1836-4B40-B9AA-79E53E768E78}" type="presOf" srcId="{8FB88D3A-006F-4BA3-A29F-DD030524946C}" destId="{89C38BD0-D5F5-4A03-B940-D8E0FDC3C846}" srcOrd="0" destOrd="0" presId="urn:microsoft.com/office/officeart/2005/8/layout/funnel1"/>
    <dgm:cxn modelId="{04D936F2-8EDC-4691-8F2E-7ACBEB25C91E}" srcId="{AB44485C-F507-44CB-80C7-85FFC5346CFE}" destId="{18E5B319-9A36-47BC-88C2-E7FCF2295D42}" srcOrd="2" destOrd="0" parTransId="{B486DFE7-4388-4C66-B0A1-72229CA3FD70}" sibTransId="{22C31D5F-6235-4D06-A838-AF7348D09A1A}"/>
    <dgm:cxn modelId="{1780F6FD-01C6-4D96-8D09-55B4E0D0BF87}" srcId="{AB44485C-F507-44CB-80C7-85FFC5346CFE}" destId="{8FB88D3A-006F-4BA3-A29F-DD030524946C}" srcOrd="1" destOrd="0" parTransId="{4615FC5D-AEAA-40D6-B576-E433561F4F5F}" sibTransId="{9385B75B-0A87-4008-B8EC-B880CB5F3139}"/>
    <dgm:cxn modelId="{177B0AF6-219D-4AEC-8AF8-23874DC7E517}" type="presParOf" srcId="{5BA12A16-C2AC-46E8-8526-3E0140E082EB}" destId="{119CF32E-619A-4859-A609-11C9879AB308}" srcOrd="0" destOrd="0" presId="urn:microsoft.com/office/officeart/2005/8/layout/funnel1"/>
    <dgm:cxn modelId="{4E350B9C-2AD7-4F99-B28E-29C2EA430A2C}" type="presParOf" srcId="{5BA12A16-C2AC-46E8-8526-3E0140E082EB}" destId="{D3E27620-C04B-427B-B0CF-9A1CA84830D2}" srcOrd="1" destOrd="0" presId="urn:microsoft.com/office/officeart/2005/8/layout/funnel1"/>
    <dgm:cxn modelId="{03196EB4-8F94-46C2-915E-0AF1753C395F}" type="presParOf" srcId="{5BA12A16-C2AC-46E8-8526-3E0140E082EB}" destId="{117F131F-DD20-48DD-AEE3-C6A771CC9A64}" srcOrd="2" destOrd="0" presId="urn:microsoft.com/office/officeart/2005/8/layout/funnel1"/>
    <dgm:cxn modelId="{FAA9EF23-34CA-40FC-9703-0B2A30ACAB0B}" type="presParOf" srcId="{5BA12A16-C2AC-46E8-8526-3E0140E082EB}" destId="{A2066DC3-9B55-4004-A039-125CE0F8DD6A}" srcOrd="3" destOrd="0" presId="urn:microsoft.com/office/officeart/2005/8/layout/funnel1"/>
    <dgm:cxn modelId="{8AABD5CA-8BEC-462E-8F01-2A06E65202FD}" type="presParOf" srcId="{5BA12A16-C2AC-46E8-8526-3E0140E082EB}" destId="{89C38BD0-D5F5-4A03-B940-D8E0FDC3C846}" srcOrd="4" destOrd="0" presId="urn:microsoft.com/office/officeart/2005/8/layout/funnel1"/>
    <dgm:cxn modelId="{D523C21D-65F4-4BE5-99B4-A40537B06E6D}" type="presParOf" srcId="{5BA12A16-C2AC-46E8-8526-3E0140E082EB}" destId="{B6915985-42AB-481E-891A-890401A13F8C}" srcOrd="5" destOrd="0" presId="urn:microsoft.com/office/officeart/2005/8/layout/funnel1"/>
    <dgm:cxn modelId="{7816A3A5-933E-4F05-9DF1-C60DD34EE807}" type="presParOf" srcId="{5BA12A16-C2AC-46E8-8526-3E0140E082EB}" destId="{46B179A4-91FA-47D5-BFD5-63FD755F89D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9034FB3A-7357-4DB9-BFA7-605933C2CFC5}">
      <dgm:prSet custT="1"/>
      <dgm:spPr/>
      <dgm:t>
        <a:bodyPr/>
        <a:lstStyle/>
        <a:p>
          <a:r>
            <a:rPr lang="en-US" sz="2000" dirty="0">
              <a:latin typeface="Arial" panose="020B0604020202020204" pitchFamily="34" charset="0"/>
              <a:cs typeface="Arial" panose="020B0604020202020204" pitchFamily="34" charset="0"/>
            </a:rPr>
            <a:t>Australian Taxation Office: Tax, Super + You resources</a:t>
          </a:r>
          <a:endParaRPr lang="en-AU" sz="2500" dirty="0">
            <a:latin typeface="Arial" panose="020B0604020202020204" pitchFamily="34" charset="0"/>
            <a:cs typeface="Arial" panose="020B0604020202020204" pitchFamily="34" charset="0"/>
          </a:endParaRPr>
        </a:p>
      </dgm:t>
    </dgm:pt>
    <dgm:pt modelId="{7E8AA810-D36A-4989-9009-935F2AFD3DC2}" type="parTrans" cxnId="{0DE91DA2-E68B-452A-9FBC-5437216949FF}">
      <dgm:prSet/>
      <dgm:spPr/>
      <dgm:t>
        <a:bodyPr/>
        <a:lstStyle/>
        <a:p>
          <a:endParaRPr lang="en-AU"/>
        </a:p>
      </dgm:t>
    </dgm:pt>
    <dgm:pt modelId="{1504E948-5B1B-491D-8E87-39D54538265D}" type="sibTrans" cxnId="{0DE91DA2-E68B-452A-9FBC-5437216949FF}">
      <dgm:prSet/>
      <dgm:spPr/>
      <dgm:t>
        <a:bodyPr/>
        <a:lstStyle/>
        <a:p>
          <a:endParaRPr lang="en-AU"/>
        </a:p>
      </dgm:t>
    </dgm:pt>
    <dgm:pt modelId="{9CF1D082-5679-4255-AAF2-3089336B91D6}">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Planning focused and manageable units of work for middle years learners</a:t>
          </a:r>
          <a:endParaRPr lang="en-AU" sz="2000" dirty="0">
            <a:latin typeface="Arial" panose="020B0604020202020204" pitchFamily="34" charset="0"/>
            <a:cs typeface="Arial" panose="020B0604020202020204" pitchFamily="34" charset="0"/>
          </a:endParaRPr>
        </a:p>
      </dgm:t>
    </dgm:pt>
    <dgm:pt modelId="{9059C595-37E9-4DD8-A45D-4ADAA03F0C59}" type="sibTrans" cxnId="{2DD4C13F-E8E1-41A1-A8CC-1074B21E5AF1}">
      <dgm:prSet/>
      <dgm:spPr/>
      <dgm:t>
        <a:bodyPr/>
        <a:lstStyle/>
        <a:p>
          <a:endParaRPr lang="en-AU"/>
        </a:p>
      </dgm:t>
    </dgm:pt>
    <dgm:pt modelId="{F4136D04-C203-4844-AF9D-103454AE32DA}" type="parTrans" cxnId="{2DD4C13F-E8E1-41A1-A8CC-1074B21E5AF1}">
      <dgm:prSet/>
      <dgm:spPr/>
      <dgm:t>
        <a:bodyPr/>
        <a:lstStyle/>
        <a:p>
          <a:endParaRPr lang="en-AU"/>
        </a:p>
      </dgm:t>
    </dgm:pt>
    <dgm:pt modelId="{A4EF5013-8A76-4BCB-A342-667BAB5BC238}">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New subject matter in AC v9.0: Economics and Business</a:t>
          </a:r>
          <a:endParaRPr lang="en-AU" sz="2000" dirty="0">
            <a:latin typeface="Arial" panose="020B0604020202020204" pitchFamily="34" charset="0"/>
            <a:cs typeface="Arial" panose="020B0604020202020204" pitchFamily="34" charset="0"/>
          </a:endParaRPr>
        </a:p>
      </dgm:t>
    </dgm:pt>
    <dgm:pt modelId="{049160AE-F537-4676-8CE3-57E0A5E5D1EF}" type="parTrans" cxnId="{93D76CF4-3E31-4882-A04D-12324B660079}">
      <dgm:prSet/>
      <dgm:spPr/>
      <dgm:t>
        <a:bodyPr/>
        <a:lstStyle/>
        <a:p>
          <a:endParaRPr lang="en-AU"/>
        </a:p>
      </dgm:t>
    </dgm:pt>
    <dgm:pt modelId="{E109931F-ED4E-433B-8CE5-5D88EAB8D387}" type="sibTrans" cxnId="{93D76CF4-3E31-4882-A04D-12324B660079}">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907472F0-B16D-49FA-9A79-11CA961C2B0B}" type="pres">
      <dgm:prSet presAssocID="{A4EF5013-8A76-4BCB-A342-667BAB5BC238}" presName="text_1" presStyleLbl="node1" presStyleIdx="0" presStyleCnt="3">
        <dgm:presLayoutVars>
          <dgm:bulletEnabled val="1"/>
        </dgm:presLayoutVars>
      </dgm:prSet>
      <dgm:spPr/>
    </dgm:pt>
    <dgm:pt modelId="{3E25120C-F57A-4A6B-83EF-5D2EDCA128D7}" type="pres">
      <dgm:prSet presAssocID="{A4EF5013-8A76-4BCB-A342-667BAB5BC238}" presName="accent_1" presStyleCnt="0"/>
      <dgm:spPr/>
    </dgm:pt>
    <dgm:pt modelId="{92FA6D85-AD5B-4307-A8D0-AAAB1AB81660}" type="pres">
      <dgm:prSet presAssocID="{A4EF5013-8A76-4BCB-A342-667BAB5BC238}" presName="accentRepeatNode" presStyleLbl="solidFgAcc1" presStyleIdx="0" presStyleCnt="3"/>
      <dgm:spPr/>
    </dgm:pt>
    <dgm:pt modelId="{3716B0CB-10DD-467F-AFC2-2F8B41859EA5}" type="pres">
      <dgm:prSet presAssocID="{9CF1D082-5679-4255-AAF2-3089336B91D6}" presName="text_2" presStyleLbl="node1" presStyleIdx="1" presStyleCnt="3">
        <dgm:presLayoutVars>
          <dgm:bulletEnabled val="1"/>
        </dgm:presLayoutVars>
      </dgm:prSet>
      <dgm:spPr/>
    </dgm:pt>
    <dgm:pt modelId="{4C0523FF-7720-4F83-9A84-C8B81A4C1524}" type="pres">
      <dgm:prSet presAssocID="{9CF1D082-5679-4255-AAF2-3089336B91D6}" presName="accent_2" presStyleCnt="0"/>
      <dgm:spPr/>
    </dgm:pt>
    <dgm:pt modelId="{2CC9AD94-7C24-4FBB-BD50-103B16044B4A}" type="pres">
      <dgm:prSet presAssocID="{9CF1D082-5679-4255-AAF2-3089336B91D6}" presName="accentRepeatNode" presStyleLbl="solidFgAcc1" presStyleIdx="1" presStyleCnt="3"/>
      <dgm:spPr/>
    </dgm:pt>
    <dgm:pt modelId="{6B244FFB-A014-476F-B730-AE6C87287BDB}" type="pres">
      <dgm:prSet presAssocID="{9034FB3A-7357-4DB9-BFA7-605933C2CFC5}" presName="text_3" presStyleLbl="node1" presStyleIdx="2" presStyleCnt="3">
        <dgm:presLayoutVars>
          <dgm:bulletEnabled val="1"/>
        </dgm:presLayoutVars>
      </dgm:prSet>
      <dgm:spPr/>
    </dgm:pt>
    <dgm:pt modelId="{4C252D34-D99B-428D-8C65-729995D1F677}" type="pres">
      <dgm:prSet presAssocID="{9034FB3A-7357-4DB9-BFA7-605933C2CFC5}" presName="accent_3" presStyleCnt="0"/>
      <dgm:spPr/>
    </dgm:pt>
    <dgm:pt modelId="{0A8FFE27-113A-4300-B1D4-6A39F79E3A7C}" type="pres">
      <dgm:prSet presAssocID="{9034FB3A-7357-4DB9-BFA7-605933C2CFC5}" presName="accentRepeatNode" presStyleLbl="solidFgAcc1" presStyleIdx="2" presStyleCnt="3"/>
      <dgm:spPr/>
    </dgm:pt>
  </dgm:ptLst>
  <dgm:cxnLst>
    <dgm:cxn modelId="{C76BC239-262B-49F5-952B-AF7B6CE92F98}" type="presOf" srcId="{E109931F-ED4E-433B-8CE5-5D88EAB8D387}" destId="{A92F7E5E-0D84-9D4E-8852-78FABD87E9EF}" srcOrd="0" destOrd="0" presId="urn:microsoft.com/office/officeart/2008/layout/VerticalCurvedList"/>
    <dgm:cxn modelId="{2DD4C13F-E8E1-41A1-A8CC-1074B21E5AF1}" srcId="{6FCD50AC-8615-604F-A85C-BD0E06E4BEB9}" destId="{9CF1D082-5679-4255-AAF2-3089336B91D6}" srcOrd="1" destOrd="0" parTransId="{F4136D04-C203-4844-AF9D-103454AE32DA}" sibTransId="{9059C595-37E9-4DD8-A45D-4ADAA03F0C59}"/>
    <dgm:cxn modelId="{CA91D243-C49F-4723-A035-0A756A228744}" type="presOf" srcId="{9034FB3A-7357-4DB9-BFA7-605933C2CFC5}" destId="{6B244FFB-A014-476F-B730-AE6C87287BDB}" srcOrd="0" destOrd="0" presId="urn:microsoft.com/office/officeart/2008/layout/VerticalCurvedList"/>
    <dgm:cxn modelId="{C4048244-C7CF-4DE7-A760-26EB94DAEC77}" type="presOf" srcId="{A4EF5013-8A76-4BCB-A342-667BAB5BC238}" destId="{907472F0-B16D-49FA-9A79-11CA961C2B0B}" srcOrd="0" destOrd="0" presId="urn:microsoft.com/office/officeart/2008/layout/VerticalCurvedList"/>
    <dgm:cxn modelId="{46765545-F9D7-4189-BDD9-DC74E06B9B01}" type="presOf" srcId="{9CF1D082-5679-4255-AAF2-3089336B91D6}" destId="{3716B0CB-10DD-467F-AFC2-2F8B41859EA5}"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0DE91DA2-E68B-452A-9FBC-5437216949FF}" srcId="{6FCD50AC-8615-604F-A85C-BD0E06E4BEB9}" destId="{9034FB3A-7357-4DB9-BFA7-605933C2CFC5}" srcOrd="2" destOrd="0" parTransId="{7E8AA810-D36A-4989-9009-935F2AFD3DC2}" sibTransId="{1504E948-5B1B-491D-8E87-39D54538265D}"/>
    <dgm:cxn modelId="{93D76CF4-3E31-4882-A04D-12324B660079}" srcId="{6FCD50AC-8615-604F-A85C-BD0E06E4BEB9}" destId="{A4EF5013-8A76-4BCB-A342-667BAB5BC238}" srcOrd="0" destOrd="0" parTransId="{049160AE-F537-4676-8CE3-57E0A5E5D1EF}" sibTransId="{E109931F-ED4E-433B-8CE5-5D88EAB8D38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3A496A93-CEC5-439B-8608-FC892FCE3DD8}" type="presParOf" srcId="{01135A9E-B701-CA47-B76A-B6134B02162B}" destId="{907472F0-B16D-49FA-9A79-11CA961C2B0B}" srcOrd="1" destOrd="0" presId="urn:microsoft.com/office/officeart/2008/layout/VerticalCurvedList"/>
    <dgm:cxn modelId="{7A42E204-2CDA-4DB5-97E3-4B41667D2850}" type="presParOf" srcId="{01135A9E-B701-CA47-B76A-B6134B02162B}" destId="{3E25120C-F57A-4A6B-83EF-5D2EDCA128D7}" srcOrd="2" destOrd="0" presId="urn:microsoft.com/office/officeart/2008/layout/VerticalCurvedList"/>
    <dgm:cxn modelId="{8B89A20A-C924-47AD-A697-04A8DE3ED4C3}" type="presParOf" srcId="{3E25120C-F57A-4A6B-83EF-5D2EDCA128D7}" destId="{92FA6D85-AD5B-4307-A8D0-AAAB1AB81660}" srcOrd="0" destOrd="0" presId="urn:microsoft.com/office/officeart/2008/layout/VerticalCurvedList"/>
    <dgm:cxn modelId="{2C27251D-DBD0-4D1E-9651-08E4601A81B3}" type="presParOf" srcId="{01135A9E-B701-CA47-B76A-B6134B02162B}" destId="{3716B0CB-10DD-467F-AFC2-2F8B41859EA5}" srcOrd="3" destOrd="0" presId="urn:microsoft.com/office/officeart/2008/layout/VerticalCurvedList"/>
    <dgm:cxn modelId="{25097EC7-7B38-4739-8CDC-58E82FF9E0B3}" type="presParOf" srcId="{01135A9E-B701-CA47-B76A-B6134B02162B}" destId="{4C0523FF-7720-4F83-9A84-C8B81A4C1524}" srcOrd="4" destOrd="0" presId="urn:microsoft.com/office/officeart/2008/layout/VerticalCurvedList"/>
    <dgm:cxn modelId="{482FDADF-7D19-4303-98AB-808CD8549495}" type="presParOf" srcId="{4C0523FF-7720-4F83-9A84-C8B81A4C1524}" destId="{2CC9AD94-7C24-4FBB-BD50-103B16044B4A}" srcOrd="0" destOrd="0" presId="urn:microsoft.com/office/officeart/2008/layout/VerticalCurvedList"/>
    <dgm:cxn modelId="{CF23106F-A3F8-41D4-A19B-19AF8B13D0CB}" type="presParOf" srcId="{01135A9E-B701-CA47-B76A-B6134B02162B}" destId="{6B244FFB-A014-476F-B730-AE6C87287BDB}" srcOrd="5" destOrd="0" presId="urn:microsoft.com/office/officeart/2008/layout/VerticalCurvedList"/>
    <dgm:cxn modelId="{2D5C8173-A48D-4083-B2A8-9338C1A3AFC9}" type="presParOf" srcId="{01135A9E-B701-CA47-B76A-B6134B02162B}" destId="{4C252D34-D99B-428D-8C65-729995D1F677}" srcOrd="6" destOrd="0" presId="urn:microsoft.com/office/officeart/2008/layout/VerticalCurvedList"/>
    <dgm:cxn modelId="{CB8F9393-B2A1-4726-A855-1C5AB9081095}" type="presParOf" srcId="{4C252D34-D99B-428D-8C65-729995D1F677}" destId="{0A8FFE27-113A-4300-B1D4-6A39F79E3A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472F0-B16D-49FA-9A79-11CA961C2B0B}">
      <dsp:nvSpPr>
        <dsp:cNvPr id="0" name=""/>
        <dsp:cNvSpPr/>
      </dsp:nvSpPr>
      <dsp:spPr>
        <a:xfrm>
          <a:off x="516331" y="370840"/>
          <a:ext cx="7930398"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New subject matter in AC v9.0: Economics and Business</a:t>
          </a:r>
          <a:endParaRPr lang="en-AU" sz="2000" kern="1200" dirty="0">
            <a:latin typeface="Arial" panose="020B0604020202020204" pitchFamily="34" charset="0"/>
            <a:cs typeface="Arial" panose="020B0604020202020204" pitchFamily="34" charset="0"/>
          </a:endParaRPr>
        </a:p>
      </dsp:txBody>
      <dsp:txXfrm>
        <a:off x="516331" y="370840"/>
        <a:ext cx="7930398" cy="741680"/>
      </dsp:txXfrm>
    </dsp:sp>
    <dsp:sp modelId="{92FA6D85-AD5B-4307-A8D0-AAAB1AB81660}">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6B0CB-10DD-467F-AFC2-2F8B41859EA5}">
      <dsp:nvSpPr>
        <dsp:cNvPr id="0" name=""/>
        <dsp:cNvSpPr/>
      </dsp:nvSpPr>
      <dsp:spPr>
        <a:xfrm>
          <a:off x="785932" y="1483359"/>
          <a:ext cx="7660797"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Planning focused and manageable units of work for middle years learners</a:t>
          </a:r>
          <a:endParaRPr lang="en-AU" sz="2000" kern="1200" dirty="0">
            <a:latin typeface="Arial" panose="020B0604020202020204" pitchFamily="34" charset="0"/>
            <a:cs typeface="Arial" panose="020B0604020202020204" pitchFamily="34" charset="0"/>
          </a:endParaRPr>
        </a:p>
      </dsp:txBody>
      <dsp:txXfrm>
        <a:off x="785932" y="1483359"/>
        <a:ext cx="7660797" cy="741680"/>
      </dsp:txXfrm>
    </dsp:sp>
    <dsp:sp modelId="{2CC9AD94-7C24-4FBB-BD50-103B16044B4A}">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44FFB-A014-476F-B730-AE6C87287BDB}">
      <dsp:nvSpPr>
        <dsp:cNvPr id="0" name=""/>
        <dsp:cNvSpPr/>
      </dsp:nvSpPr>
      <dsp:spPr>
        <a:xfrm>
          <a:off x="516331" y="259588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Australian Taxation Office: Tax, Super + You resources</a:t>
          </a:r>
          <a:endParaRPr lang="en-AU" sz="2500" kern="1200" dirty="0">
            <a:latin typeface="Arial" panose="020B0604020202020204" pitchFamily="34" charset="0"/>
            <a:cs typeface="Arial" panose="020B0604020202020204" pitchFamily="34" charset="0"/>
          </a:endParaRPr>
        </a:p>
      </dsp:txBody>
      <dsp:txXfrm>
        <a:off x="516331" y="2595880"/>
        <a:ext cx="7930398" cy="741680"/>
      </dsp:txXfrm>
    </dsp:sp>
    <dsp:sp modelId="{0A8FFE27-113A-4300-B1D4-6A39F79E3A7C}">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472F0-B16D-49FA-9A79-11CA961C2B0B}">
      <dsp:nvSpPr>
        <dsp:cNvPr id="0" name=""/>
        <dsp:cNvSpPr/>
      </dsp:nvSpPr>
      <dsp:spPr>
        <a:xfrm>
          <a:off x="516331" y="37084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New subject matter in AC v9.0: Economics and Business</a:t>
          </a:r>
          <a:endParaRPr lang="en-AU" sz="2000" kern="1200" dirty="0">
            <a:latin typeface="Arial" panose="020B0604020202020204" pitchFamily="34" charset="0"/>
            <a:cs typeface="Arial" panose="020B0604020202020204" pitchFamily="34" charset="0"/>
          </a:endParaRPr>
        </a:p>
      </dsp:txBody>
      <dsp:txXfrm>
        <a:off x="516331" y="370840"/>
        <a:ext cx="7930398" cy="741680"/>
      </dsp:txXfrm>
    </dsp:sp>
    <dsp:sp modelId="{92FA6D85-AD5B-4307-A8D0-AAAB1AB81660}">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6B0CB-10DD-467F-AFC2-2F8B41859EA5}">
      <dsp:nvSpPr>
        <dsp:cNvPr id="0" name=""/>
        <dsp:cNvSpPr/>
      </dsp:nvSpPr>
      <dsp:spPr>
        <a:xfrm>
          <a:off x="785932" y="1483359"/>
          <a:ext cx="7660797"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Planning focused and manageable units of work for </a:t>
          </a:r>
          <a:r>
            <a:rPr lang="en-US" sz="2000" kern="1200">
              <a:latin typeface="Arial" panose="020B0604020202020204" pitchFamily="34" charset="0"/>
              <a:cs typeface="Arial" panose="020B0604020202020204" pitchFamily="34" charset="0"/>
            </a:rPr>
            <a:t>middle years </a:t>
          </a:r>
          <a:r>
            <a:rPr lang="en-US" sz="2000" kern="1200" dirty="0">
              <a:latin typeface="Arial" panose="020B0604020202020204" pitchFamily="34" charset="0"/>
              <a:cs typeface="Arial" panose="020B0604020202020204" pitchFamily="34" charset="0"/>
            </a:rPr>
            <a:t>learners</a:t>
          </a:r>
          <a:endParaRPr lang="en-AU" sz="2000" kern="1200" dirty="0">
            <a:latin typeface="Arial" panose="020B0604020202020204" pitchFamily="34" charset="0"/>
            <a:cs typeface="Arial" panose="020B0604020202020204" pitchFamily="34" charset="0"/>
          </a:endParaRPr>
        </a:p>
      </dsp:txBody>
      <dsp:txXfrm>
        <a:off x="785932" y="1483359"/>
        <a:ext cx="7660797" cy="741680"/>
      </dsp:txXfrm>
    </dsp:sp>
    <dsp:sp modelId="{2CC9AD94-7C24-4FBB-BD50-103B16044B4A}">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44FFB-A014-476F-B730-AE6C87287BDB}">
      <dsp:nvSpPr>
        <dsp:cNvPr id="0" name=""/>
        <dsp:cNvSpPr/>
      </dsp:nvSpPr>
      <dsp:spPr>
        <a:xfrm>
          <a:off x="516331" y="259588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Australian Taxation Office: Tax, Super + You resources</a:t>
          </a:r>
          <a:endParaRPr lang="en-AU" sz="2500" kern="1200" dirty="0">
            <a:latin typeface="Arial" panose="020B0604020202020204" pitchFamily="34" charset="0"/>
            <a:cs typeface="Arial" panose="020B0604020202020204" pitchFamily="34" charset="0"/>
          </a:endParaRPr>
        </a:p>
      </dsp:txBody>
      <dsp:txXfrm>
        <a:off x="516331" y="2595880"/>
        <a:ext cx="7930398" cy="741680"/>
      </dsp:txXfrm>
    </dsp:sp>
    <dsp:sp modelId="{0A8FFE27-113A-4300-B1D4-6A39F79E3A7C}">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CF32E-619A-4859-A609-11C9879AB308}">
      <dsp:nvSpPr>
        <dsp:cNvPr id="0" name=""/>
        <dsp:cNvSpPr/>
      </dsp:nvSpPr>
      <dsp:spPr>
        <a:xfrm>
          <a:off x="1776214" y="133892"/>
          <a:ext cx="2657251" cy="9228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E27620-C04B-427B-B0CF-9A1CA84830D2}">
      <dsp:nvSpPr>
        <dsp:cNvPr id="0" name=""/>
        <dsp:cNvSpPr/>
      </dsp:nvSpPr>
      <dsp:spPr>
        <a:xfrm>
          <a:off x="2851474" y="2313189"/>
          <a:ext cx="514971" cy="49037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7F131F-DD20-48DD-AEE3-C6A771CC9A64}">
      <dsp:nvSpPr>
        <dsp:cNvPr id="0" name=""/>
        <dsp:cNvSpPr/>
      </dsp:nvSpPr>
      <dsp:spPr>
        <a:xfrm>
          <a:off x="1873029" y="2657251"/>
          <a:ext cx="2471862" cy="617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panose="020B0604020202020204" pitchFamily="34" charset="0"/>
              <a:cs typeface="Arial" panose="020B0604020202020204" pitchFamily="34" charset="0"/>
            </a:rPr>
            <a:t>Focused and manageable</a:t>
          </a:r>
        </a:p>
      </dsp:txBody>
      <dsp:txXfrm>
        <a:off x="1873029" y="2657251"/>
        <a:ext cx="2471862" cy="617965"/>
      </dsp:txXfrm>
    </dsp:sp>
    <dsp:sp modelId="{A2066DC3-9B55-4004-A039-125CE0F8DD6A}">
      <dsp:nvSpPr>
        <dsp:cNvPr id="0" name=""/>
        <dsp:cNvSpPr/>
      </dsp:nvSpPr>
      <dsp:spPr>
        <a:xfrm>
          <a:off x="2742300" y="1127993"/>
          <a:ext cx="926948" cy="9269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a:latin typeface="Arial" panose="020B0604020202020204" pitchFamily="34" charset="0"/>
              <a:cs typeface="Arial" panose="020B0604020202020204" pitchFamily="34" charset="0"/>
            </a:rPr>
            <a:t>Engagement</a:t>
          </a:r>
        </a:p>
      </dsp:txBody>
      <dsp:txXfrm>
        <a:off x="2878048" y="1263741"/>
        <a:ext cx="655452" cy="655452"/>
      </dsp:txXfrm>
    </dsp:sp>
    <dsp:sp modelId="{89C38BD0-D5F5-4A03-B940-D8E0FDC3C846}">
      <dsp:nvSpPr>
        <dsp:cNvPr id="0" name=""/>
        <dsp:cNvSpPr/>
      </dsp:nvSpPr>
      <dsp:spPr>
        <a:xfrm>
          <a:off x="2079017" y="432575"/>
          <a:ext cx="926948" cy="9269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a:latin typeface="Arial" panose="020B0604020202020204" pitchFamily="34" charset="0"/>
              <a:cs typeface="Arial" panose="020B0604020202020204" pitchFamily="34" charset="0"/>
            </a:rPr>
            <a:t>Subject matter</a:t>
          </a:r>
        </a:p>
      </dsp:txBody>
      <dsp:txXfrm>
        <a:off x="2214765" y="568323"/>
        <a:ext cx="655452" cy="655452"/>
      </dsp:txXfrm>
    </dsp:sp>
    <dsp:sp modelId="{B6915985-42AB-481E-891A-890401A13F8C}">
      <dsp:nvSpPr>
        <dsp:cNvPr id="0" name=""/>
        <dsp:cNvSpPr/>
      </dsp:nvSpPr>
      <dsp:spPr>
        <a:xfrm>
          <a:off x="3026564" y="208460"/>
          <a:ext cx="926948" cy="9269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latin typeface="Arial" panose="020B0604020202020204" pitchFamily="34" charset="0"/>
              <a:cs typeface="Arial" panose="020B0604020202020204" pitchFamily="34" charset="0"/>
            </a:rPr>
            <a:t>Skills development </a:t>
          </a:r>
        </a:p>
      </dsp:txBody>
      <dsp:txXfrm>
        <a:off x="3162312" y="344208"/>
        <a:ext cx="655452" cy="655452"/>
      </dsp:txXfrm>
    </dsp:sp>
    <dsp:sp modelId="{46B179A4-91FA-47D5-BFD5-63FD755F89DB}">
      <dsp:nvSpPr>
        <dsp:cNvPr id="0" name=""/>
        <dsp:cNvSpPr/>
      </dsp:nvSpPr>
      <dsp:spPr>
        <a:xfrm>
          <a:off x="1667040" y="12800"/>
          <a:ext cx="2883839" cy="230707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472F0-B16D-49FA-9A79-11CA961C2B0B}">
      <dsp:nvSpPr>
        <dsp:cNvPr id="0" name=""/>
        <dsp:cNvSpPr/>
      </dsp:nvSpPr>
      <dsp:spPr>
        <a:xfrm>
          <a:off x="516331" y="37084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New subject matter in AC v9.0: Economics and Business</a:t>
          </a:r>
          <a:endParaRPr lang="en-AU" sz="2000" kern="1200" dirty="0">
            <a:latin typeface="Arial" panose="020B0604020202020204" pitchFamily="34" charset="0"/>
            <a:cs typeface="Arial" panose="020B0604020202020204" pitchFamily="34" charset="0"/>
          </a:endParaRPr>
        </a:p>
      </dsp:txBody>
      <dsp:txXfrm>
        <a:off x="516331" y="370840"/>
        <a:ext cx="7930398" cy="741680"/>
      </dsp:txXfrm>
    </dsp:sp>
    <dsp:sp modelId="{92FA6D85-AD5B-4307-A8D0-AAAB1AB81660}">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6B0CB-10DD-467F-AFC2-2F8B41859EA5}">
      <dsp:nvSpPr>
        <dsp:cNvPr id="0" name=""/>
        <dsp:cNvSpPr/>
      </dsp:nvSpPr>
      <dsp:spPr>
        <a:xfrm>
          <a:off x="785932" y="1483359"/>
          <a:ext cx="7660797"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Planning focused and manageable units of work for middle years learners</a:t>
          </a:r>
          <a:endParaRPr lang="en-AU" sz="2000" kern="1200" dirty="0">
            <a:latin typeface="Arial" panose="020B0604020202020204" pitchFamily="34" charset="0"/>
            <a:cs typeface="Arial" panose="020B0604020202020204" pitchFamily="34" charset="0"/>
          </a:endParaRPr>
        </a:p>
      </dsp:txBody>
      <dsp:txXfrm>
        <a:off x="785932" y="1483359"/>
        <a:ext cx="7660797" cy="741680"/>
      </dsp:txXfrm>
    </dsp:sp>
    <dsp:sp modelId="{2CC9AD94-7C24-4FBB-BD50-103B16044B4A}">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44FFB-A014-476F-B730-AE6C87287BDB}">
      <dsp:nvSpPr>
        <dsp:cNvPr id="0" name=""/>
        <dsp:cNvSpPr/>
      </dsp:nvSpPr>
      <dsp:spPr>
        <a:xfrm>
          <a:off x="516331" y="2595880"/>
          <a:ext cx="7930398"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Australian Taxation Office: Tax, Super + You resources</a:t>
          </a:r>
          <a:endParaRPr lang="en-AU" sz="2500" kern="1200" dirty="0">
            <a:latin typeface="Arial" panose="020B0604020202020204" pitchFamily="34" charset="0"/>
            <a:cs typeface="Arial" panose="020B0604020202020204" pitchFamily="34" charset="0"/>
          </a:endParaRPr>
        </a:p>
      </dsp:txBody>
      <dsp:txXfrm>
        <a:off x="516331" y="2595880"/>
        <a:ext cx="7930398" cy="741680"/>
      </dsp:txXfrm>
    </dsp:sp>
    <dsp:sp modelId="{0A8FFE27-113A-4300-B1D4-6A39F79E3A7C}">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16/12/2024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16/12/2024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en-AU" sz="1200" b="0" i="0" u="none" strike="noStrike" dirty="0">
                <a:solidFill>
                  <a:srgbClr val="000000"/>
                </a:solidFill>
                <a:effectLst/>
                <a:latin typeface="Arial" panose="020B0604020202020204" pitchFamily="34" charset="0"/>
                <a:cs typeface="Arial" panose="020B0604020202020204" pitchFamily="34" charset="0"/>
              </a:rPr>
              <a:t>This resource reproduces key slides from the webinar delivered in Semester 2, 2024. </a:t>
            </a:r>
            <a:r>
              <a:rPr lang="en-US" sz="1200" b="0" i="0" dirty="0">
                <a:solidFill>
                  <a:srgbClr val="444444"/>
                </a:solidFill>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en-AU" sz="1200" b="0" i="0" u="none" strike="noStrike" dirty="0">
                <a:solidFill>
                  <a:srgbClr val="000000"/>
                </a:solidFill>
                <a:effectLst/>
                <a:latin typeface="Arial" panose="020B0604020202020204" pitchFamily="34" charset="0"/>
                <a:cs typeface="Arial" panose="020B0604020202020204" pitchFamily="34" charset="0"/>
              </a:rPr>
              <a:t>For more resources see the Australian Curriculum v9.0 in Queensland (</a:t>
            </a:r>
            <a:r>
              <a:rPr lang="en-AU" sz="1200" b="0" i="0" u="none" strike="noStrike" dirty="0" err="1">
                <a:solidFill>
                  <a:srgbClr val="000000"/>
                </a:solidFill>
                <a:effectLst/>
                <a:latin typeface="Arial" panose="020B0604020202020204" pitchFamily="34" charset="0"/>
                <a:cs typeface="Arial" panose="020B0604020202020204" pitchFamily="34" charset="0"/>
              </a:rPr>
              <a:t>ACiQ</a:t>
            </a:r>
            <a:r>
              <a:rPr lang="en-AU" sz="1200" b="0" i="0" u="none" strike="noStrike" dirty="0">
                <a:solidFill>
                  <a:srgbClr val="000000"/>
                </a:solidFill>
                <a:effectLst/>
                <a:latin typeface="Arial" panose="020B0604020202020204" pitchFamily="34" charset="0"/>
                <a:cs typeface="Arial" panose="020B0604020202020204" pitchFamily="34" charset="0"/>
              </a:rPr>
              <a:t>) Economics and Business page: www.qcaa.qld.edu.au/p-10/aciq/version-9/learning-areas/p-10-humanities-and-social-sciences/economics-and-business.</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70496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6000"/>
              </a:lnSpc>
              <a:spcAft>
                <a:spcPts val="800"/>
              </a:spcAft>
              <a:buFont typeface="Arial" panose="020B0604020202020204" pitchFamily="34" charset="0"/>
              <a:buChar char="•"/>
            </a:pPr>
            <a:r>
              <a:rPr lang="en-AU" sz="1200" b="0" dirty="0">
                <a:latin typeface="Arial" panose="020B0604020202020204" pitchFamily="34" charset="0"/>
                <a:cs typeface="Arial" panose="020B0604020202020204" pitchFamily="34" charset="0"/>
              </a:rPr>
              <a:t>Sample curriculum and assessment plans that show a variety of approaches to planning are available </a:t>
            </a:r>
            <a:r>
              <a:rPr lang="en-US" sz="1200" dirty="0">
                <a:effectLst/>
                <a:latin typeface="Arial" panose="020B0604020202020204" pitchFamily="34" charset="0"/>
                <a:ea typeface="Times New Roman" panose="02020603050405020304" pitchFamily="18" charset="0"/>
                <a:cs typeface="Arial" panose="020B0604020202020204" pitchFamily="34" charset="0"/>
              </a:rPr>
              <a:t>on the QCAA 7–10 Economics and Business page (Planning tab): www.qcaa.qld.edu.au/p-10/aciq/version-9/learning-areas/p-10-humanities-and-social-sciences/economics-and-business. </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The following slides unpack this Year 8 curriculum and assessment plan example.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dirty="0">
              <a:effectLs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30000"/>
              </a:spcBef>
              <a:spcAft>
                <a:spcPct val="0"/>
              </a:spcAft>
              <a:buClrTx/>
              <a:buSzTx/>
              <a:tabLst/>
              <a:defRPr/>
            </a:pPr>
            <a:r>
              <a:rPr lang="en-AU" sz="1200" b="1" dirty="0">
                <a:latin typeface="Arial" panose="020B0604020202020204" pitchFamily="34" charset="0"/>
                <a:ea typeface="Times New Roman" panose="02020603050405020304" pitchFamily="18" charset="0"/>
                <a:cs typeface="Arial" panose="020B0604020202020204" pitchFamily="34" charset="0"/>
              </a:rPr>
              <a:t>Source</a:t>
            </a:r>
            <a:r>
              <a:rPr lang="en-AU" sz="1200" dirty="0">
                <a:latin typeface="Arial" panose="020B0604020202020204" pitchFamily="34" charset="0"/>
                <a:ea typeface="Times New Roman" panose="02020603050405020304" pitchFamily="18" charset="0"/>
                <a:cs typeface="Arial" panose="020B0604020202020204" pitchFamily="34" charset="0"/>
              </a:rPr>
              <a:t>: State of Queensland (QCAA) 2023, Year 8 Economics and Business curriculum and assessment plan: Example, </a:t>
            </a:r>
            <a:r>
              <a:rPr lang="en-AU" sz="1200" b="0" dirty="0">
                <a:latin typeface="Arial" panose="020B0604020202020204" pitchFamily="34" charset="0"/>
                <a:cs typeface="Arial" panose="020B0604020202020204" pitchFamily="34" charset="0"/>
              </a:rPr>
              <a:t>www.qcaa.qld.edu.au/downloads/aciqv9/humanities-and-social-sciences/planning/ac9_hass_econ_bus_yr8_cap_example.pdf</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386827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There are five Knowledge and understanding content descriptions for Year 8 Economics and Business.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As there are no Knowledge and understanding sub-strands in Economics and Business that group the content, there is flexibility to consider a range of ways to group the subject matter into units of work.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Note, the Skills content descriptions are not shown.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US" b="0" i="0" u="none" strike="noStrike" dirty="0">
                <a:solidFill>
                  <a:srgbClr val="000000"/>
                </a:solidFill>
                <a:effectLst/>
                <a:latin typeface="Arial" panose="020B0604020202020204" pitchFamily="34" charset="0"/>
                <a:cs typeface="Arial" panose="020B0604020202020204" pitchFamily="34" charset="0"/>
              </a:rPr>
              <a:t>content descriptions from </a:t>
            </a:r>
            <a:r>
              <a:rPr lang="en-US" b="0" i="0" u="none" strike="noStrike" dirty="0">
                <a:solidFill>
                  <a:srgbClr val="000000"/>
                </a:solidFill>
                <a:effectLst/>
                <a:latin typeface="Arial" panose="020B0604020202020204" pitchFamily="34" charset="0"/>
              </a:rPr>
              <a:t>ACARA 2024 Economics and Business 7–10, https://v9.australiancurriculum.edu.au/f-10-curriculum/learning-areas/economics-and-business-7-10/year-8?view=quick&amp;detailed-content-descriptions=0&amp;hide-ccp=0&amp;hide-gc=0&amp;side-by-side=1&amp;strands-start-index=0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29696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 the sample curriculum and assessment plan these Knowledge and understanding content descriptions are grouped into a unit of work that focuses on businesses and market opportunities, including an opportunity to explore First Nations businesses and entrepreneurs.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US" b="0" i="0" u="none" strike="noStrike" dirty="0">
                <a:solidFill>
                  <a:srgbClr val="000000"/>
                </a:solidFill>
                <a:effectLst/>
                <a:latin typeface="Arial" panose="020B0604020202020204" pitchFamily="34" charset="0"/>
              </a:rPr>
              <a:t>content descriptions from ACARA 2024 Economics and Business 7–10, https://v9.australiancurriculum.edu.au/f-10-curriculum/learning-areas/economics-and-business-7-10/year-8?view=quick&amp;detailed-content-descriptions=0&amp;hide-ccp=0&amp;hide-gc=0&amp;side-by-side=1&amp;strands-start-index=0</a:t>
            </a:r>
            <a:endParaRPr lang="en-US" b="0" i="0" u="none" strike="noStrike"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33464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These Knowledge and understanding content descriptions are grouped in a second unit of work focusing on individuals in an economy, incorporating the subject matter around Australia’s taxation system.</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 this example one strategy to ensure the unit is manageable for Year 8 students is to focus the subject matter on individuals and the taxation system, rather than delving into Australia’s taxation system from a business perspective.  </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US" b="0" i="0" u="none" strike="noStrike" dirty="0">
                <a:solidFill>
                  <a:srgbClr val="000000"/>
                </a:solidFill>
                <a:effectLst/>
                <a:latin typeface="Arial" panose="020B0604020202020204" pitchFamily="34" charset="0"/>
              </a:rPr>
              <a:t>content descriptions from ACARA 2024 Economics and Business 7–10, https://v9.australiancurriculum.edu.au/f-10-curriculum/learning-areas/economics-and-business-7-10/year-8?view=quick&amp;detailed-content-descriptions=0&amp;hide-ccp=0&amp;hide-gc=0&amp;side-by-side=1&amp;strands-start-index=0</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16254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This is the Unit 1 description in the Year 8 curriculum and assessment plan example.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 hook into the first unit is the concept of students’ own financial wellbeing.</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State of Queensland (QCAA) 2023, Year 8 Economics and Business curriculum and assessment plan: Example, </a:t>
            </a:r>
            <a:r>
              <a:rPr lang="en-US" dirty="0">
                <a:latin typeface="Arial" panose="020B0604020202020204" pitchFamily="34" charset="0"/>
                <a:cs typeface="Arial" panose="020B0604020202020204" pitchFamily="34" charset="0"/>
              </a:rPr>
              <a:t>www.qcaa.qld.edu.au/downloads/aciqv9/humanities-and-social-sciences/planning/ac9_hass_econ_bus_yr8_cap_example.pdf</a:t>
            </a: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6287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 first part of the unit provides opportunity for students to learn about budgets through planning for financial objectives that are important and relevant to them.</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 example financial objectives indicated in the unit plan are a birthday celebration and purchasing a car.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Reflection point:</a:t>
            </a:r>
          </a:p>
          <a:p>
            <a:pPr marL="432000" lvl="1" indent="-180000">
              <a:buFont typeface="Arial" panose="020B0604020202020204" pitchFamily="34" charset="0"/>
              <a:buChar char="‒"/>
            </a:pPr>
            <a:r>
              <a:rPr lang="en-AU" b="0" dirty="0">
                <a:latin typeface="Arial" panose="020B0604020202020204" pitchFamily="34" charset="0"/>
                <a:cs typeface="Arial" panose="020B0604020202020204" pitchFamily="34" charset="0"/>
              </a:rPr>
              <a:t>What other examples of short- and long-term financial objectives would be relevant to your students?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State of Queensland (QCAA) 2023, Year 8 Economics and Business curriculum and assessment plan: Example, </a:t>
            </a:r>
            <a:r>
              <a:rPr lang="en-US" dirty="0">
                <a:latin typeface="Arial" panose="020B0604020202020204" pitchFamily="34" charset="0"/>
                <a:cs typeface="Arial" panose="020B0604020202020204" pitchFamily="34" charset="0"/>
              </a:rPr>
              <a:t>www.qcaa.qld.edu.au/downloads/aciqv9/humanities-and-social-sciences/planning/ac9_hass_econ_bus_yr8_cap_example.pdf</a:t>
            </a: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243844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Students then move onto Australia’s system of taxation.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 Goods and Services tax is used as an entry point into the taxation system as one way to make learning about this complex topic manageable and tangible for students. </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State of Queensland (QCAA) 2023, Year 8 Economics and Business curriculum and assessment plan: </a:t>
            </a:r>
            <a:r>
              <a:rPr lang="en-AU" sz="1200" b="0" dirty="0">
                <a:solidFill>
                  <a:schemeClr val="tx1"/>
                </a:solidFill>
                <a:latin typeface="Arial" panose="020B0604020202020204" pitchFamily="34" charset="0"/>
                <a:cs typeface="Arial" panose="020B0604020202020204" pitchFamily="34" charset="0"/>
              </a:rPr>
              <a:t>Example, </a:t>
            </a:r>
            <a:r>
              <a:rPr lang="en-US" dirty="0">
                <a:latin typeface="Arial" panose="020B0604020202020204" pitchFamily="34" charset="0"/>
                <a:cs typeface="Arial" panose="020B0604020202020204" pitchFamily="34" charset="0"/>
              </a:rPr>
              <a:t>www.qcaa.qld.edu.au/downloads/aciqv9/humanities-and-social-sciences/planning/ac9_hass_econ_bus_yr8_cap_example.pdf </a:t>
            </a:r>
            <a:endParaRPr lang="en-AU" sz="1200" b="0" u="none" dirty="0">
              <a:solidFill>
                <a:schemeClr val="tx1"/>
              </a:solidFill>
              <a:latin typeface="Arial" panose="020B0604020202020204" pitchFamily="34" charset="0"/>
              <a:cs typeface="Arial" panose="020B0604020202020204" pitchFamily="34" charset="0"/>
            </a:endParaRP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402924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Another strategy employed to keep this unit focused and manageable was a shorter time frame.</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 shorter first unit on taxation keeps the amount of subject matter contained.</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A targeted response to stimulus examination is completed in one lesson.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Note, this curriculum and assessment plan example is just one possible approach to planning for Economics and Business. </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State of Queensland (QCAA) 2023, Year 8 Economics and Business curriculum and assessment plan: Example, </a:t>
            </a:r>
            <a:r>
              <a:rPr lang="en-US" dirty="0">
                <a:latin typeface="Arial" panose="020B0604020202020204" pitchFamily="34" charset="0"/>
                <a:cs typeface="Arial" panose="020B0604020202020204" pitchFamily="34" charset="0"/>
              </a:rPr>
              <a:t>www.qcaa.qld.edu.au/downloads/aciqv9/humanities-and-social-sciences/planning/ac9_hass_econ_bus_yr8_cap_example.pdf</a:t>
            </a: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286362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sz="1200" dirty="0">
                <a:solidFill>
                  <a:srgbClr val="333333"/>
                </a:solidFill>
                <a:effectLst/>
                <a:latin typeface="Arial" panose="020B0604020202020204" pitchFamily="34" charset="0"/>
                <a:ea typeface="Aptos" panose="020B0004020202020204" pitchFamily="34" charset="0"/>
                <a:cs typeface="Arial" panose="020B0604020202020204" pitchFamily="34" charset="0"/>
              </a:rPr>
              <a:t>Overview of the Tax, Super + You resources produced by the Australian Taxation Office aligned to Version 9.0 of the Australian Curriculum. (See https://taxsuperandyou.gov.au/)</a:t>
            </a:r>
            <a:endParaRPr lang="en-AU"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3400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5924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3835349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3718662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68414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68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31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Version 9.0 of the Economics and Business curriculum includes subject matter that has been added to the Knowledge and understanding strand and subject matter that has been moved to a different year level. </a:t>
            </a:r>
          </a:p>
          <a:p>
            <a:pPr marL="171450" indent="-171450">
              <a:lnSpc>
                <a:spcPct val="116000"/>
              </a:lnSpc>
              <a:spcAft>
                <a:spcPts val="800"/>
              </a:spcAft>
              <a:buFont typeface="Arial" panose="020B0604020202020204" pitchFamily="34" charset="0"/>
              <a:buChar char="•"/>
            </a:pPr>
            <a:r>
              <a:rPr lang="en-AU" sz="1200" b="0" dirty="0">
                <a:latin typeface="Arial" panose="020B0604020202020204" pitchFamily="34" charset="0"/>
                <a:cs typeface="Arial" panose="020B0604020202020204" pitchFamily="34" charset="0"/>
              </a:rPr>
              <a:t>To support teachers to identify new subject matter, the QCAA has developed </a:t>
            </a:r>
            <a:r>
              <a:rPr lang="en-US" sz="1200" dirty="0">
                <a:effectLst/>
                <a:latin typeface="Arial" panose="020B0604020202020204" pitchFamily="34" charset="0"/>
                <a:ea typeface="Times New Roman" panose="02020603050405020304" pitchFamily="18" charset="0"/>
                <a:cs typeface="Arial" panose="020B0604020202020204" pitchFamily="34" charset="0"/>
              </a:rPr>
              <a:t>Comparison of AC v8.4 to v9.0 resources.  These are located on the QCAA 7-10 Economics and Business page (Australian Curriculum v9.0 tab): www.qcaa.qld.edu.au/p-10/aciq/version-9/learning-areas/p-10-humanities-and-social-sciences/economics-and-business. </a:t>
            </a:r>
            <a:endParaRPr lang="en-AU" sz="1200" b="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6000"/>
              </a:lnSpc>
              <a:spcAft>
                <a:spcPts val="800"/>
              </a:spcAft>
              <a:buFont typeface="Arial" panose="020B0604020202020204" pitchFamily="34" charset="0"/>
              <a:buNone/>
            </a:pPr>
            <a:endParaRPr lang="en-US" sz="1200" b="1"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5653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When planning for the first year of implementation of Version 9.0 in a school context, consider how to phase in the movement of subject matter so that all students still acquire the core knowledge and skills they need to progress through the curriculum. </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r>
              <a:rPr lang="en-US" b="1" i="0" u="none" strike="noStrike" dirty="0">
                <a:solidFill>
                  <a:srgbClr val="000000"/>
                </a:solidFill>
                <a:effectLst/>
                <a:latin typeface="Arial" panose="020B0604020202020204" pitchFamily="34" charset="0"/>
                <a:cs typeface="Arial" panose="020B0604020202020204" pitchFamily="34" charset="0"/>
              </a:rPr>
              <a:t>Source: </a:t>
            </a:r>
            <a:r>
              <a:rPr lang="en-US" b="0" i="0" u="none" strike="noStrike" dirty="0">
                <a:solidFill>
                  <a:srgbClr val="000000"/>
                </a:solidFill>
                <a:effectLst/>
                <a:latin typeface="Arial" panose="020B0604020202020204" pitchFamily="34" charset="0"/>
                <a:cs typeface="Arial" panose="020B0604020202020204" pitchFamily="34" charset="0"/>
              </a:rPr>
              <a:t>content descriptions from </a:t>
            </a:r>
            <a:r>
              <a:rPr lang="en-US" b="0" i="0" u="none" strike="noStrike" dirty="0">
                <a:solidFill>
                  <a:srgbClr val="000000"/>
                </a:solidFill>
                <a:effectLst/>
                <a:latin typeface="Arial" panose="020B0604020202020204" pitchFamily="34" charset="0"/>
              </a:rPr>
              <a:t>ACARA 2024 Economics and Business 7–10, https://v9.australiancurriculum.edu.au/f-10-curriculum/learning-areas/economics-and-business-7-10/year-7_year-8_year-9_year-10?view=quick</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66218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When planning for the subject matter that has been added to Version 9.0 of the curriculum, consider how to incorporate this content into units of work in an age-appropriate way so that it is focused and manageable. </a:t>
            </a:r>
          </a:p>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Reflection point:</a:t>
            </a:r>
          </a:p>
          <a:p>
            <a:pPr marL="396000" indent="-171450">
              <a:buFont typeface="Arial" panose="020B0604020202020204" pitchFamily="34" charset="0"/>
              <a:buChar char="‒"/>
            </a:pPr>
            <a:r>
              <a:rPr lang="en-AU" b="0" dirty="0">
                <a:latin typeface="Arial" panose="020B0604020202020204" pitchFamily="34" charset="0"/>
                <a:cs typeface="Arial" panose="020B0604020202020204" pitchFamily="34" charset="0"/>
              </a:rPr>
              <a:t>What </a:t>
            </a:r>
            <a:r>
              <a:rPr lang="en-AU" b="1" dirty="0">
                <a:latin typeface="Arial" panose="020B0604020202020204" pitchFamily="34" charset="0"/>
                <a:cs typeface="Arial" panose="020B0604020202020204" pitchFamily="34" charset="0"/>
              </a:rPr>
              <a:t>foundational</a:t>
            </a:r>
            <a:r>
              <a:rPr lang="en-AU" b="0" dirty="0">
                <a:latin typeface="Arial" panose="020B0604020202020204" pitchFamily="34" charset="0"/>
                <a:cs typeface="Arial" panose="020B0604020202020204" pitchFamily="34" charset="0"/>
              </a:rPr>
              <a:t> understandings about Australia’s taxation system would a </a:t>
            </a:r>
            <a:r>
              <a:rPr lang="en-AU" b="1" dirty="0">
                <a:latin typeface="Arial" panose="020B0604020202020204" pitchFamily="34" charset="0"/>
                <a:cs typeface="Arial" panose="020B0604020202020204" pitchFamily="34" charset="0"/>
              </a:rPr>
              <a:t>12-year-old student </a:t>
            </a:r>
            <a:r>
              <a:rPr lang="en-AU" b="0" dirty="0">
                <a:latin typeface="Arial" panose="020B0604020202020204" pitchFamily="34" charset="0"/>
                <a:cs typeface="Arial" panose="020B0604020202020204" pitchFamily="34" charset="0"/>
              </a:rPr>
              <a:t>need to know? </a:t>
            </a:r>
          </a:p>
          <a:p>
            <a:pPr marL="0" indent="0">
              <a:buFont typeface="Arial" panose="020B0604020202020204" pitchFamily="34" charset="0"/>
              <a:buNone/>
            </a:pPr>
            <a:endParaRPr lang="en-AU" b="0" i="1" dirty="0">
              <a:latin typeface="Arial" panose="020B0604020202020204" pitchFamily="34" charset="0"/>
              <a:cs typeface="Arial" panose="020B0604020202020204" pitchFamily="34" charset="0"/>
            </a:endParaRPr>
          </a:p>
          <a:p>
            <a:r>
              <a:rPr lang="en-US" b="1" i="0" u="none" strike="noStrike" dirty="0">
                <a:solidFill>
                  <a:srgbClr val="000000"/>
                </a:solidFill>
                <a:effectLst/>
                <a:latin typeface="Arial" panose="020B0604020202020204" pitchFamily="34" charset="0"/>
                <a:cs typeface="Arial" panose="020B0604020202020204" pitchFamily="34" charset="0"/>
              </a:rPr>
              <a:t>Source: </a:t>
            </a:r>
            <a:r>
              <a:rPr lang="en-US" b="0" i="0" u="none" strike="noStrike" dirty="0">
                <a:solidFill>
                  <a:srgbClr val="000000"/>
                </a:solidFill>
                <a:effectLst/>
                <a:latin typeface="Arial" panose="020B0604020202020204" pitchFamily="34" charset="0"/>
                <a:cs typeface="Arial" panose="020B0604020202020204" pitchFamily="34" charset="0"/>
              </a:rPr>
              <a:t>content descriptions from </a:t>
            </a:r>
            <a:r>
              <a:rPr lang="en-US" b="0" i="0" u="none" strike="noStrike" dirty="0">
                <a:solidFill>
                  <a:srgbClr val="000000"/>
                </a:solidFill>
                <a:effectLst/>
                <a:latin typeface="Arial" panose="020B0604020202020204" pitchFamily="34" charset="0"/>
              </a:rPr>
              <a:t>ACARA 2024 Economics and Business 7–10, https://v9.australiancurriculum.edu.au/f-10-curriculum/learning-areas/economics-and-business-7-10/year-7_year-8_year-9_year-10?view=quick</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293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218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27980" cy="4562514"/>
          </a:xfrm>
        </p:spPr>
        <p:txBody>
          <a:bodyPr/>
          <a:lstStyle/>
          <a:p>
            <a:pPr marL="252000" indent="-252000">
              <a:buFont typeface="Arial" panose="020B0604020202020204" pitchFamily="34" charset="0"/>
              <a:buChar char="•"/>
            </a:pPr>
            <a:r>
              <a:rPr lang="en-AU" sz="1200" b="0" dirty="0">
                <a:latin typeface="Arial" panose="020B0604020202020204" pitchFamily="34" charset="0"/>
                <a:cs typeface="Arial" panose="020B0604020202020204" pitchFamily="34" charset="0"/>
              </a:rPr>
              <a:t>To plan focused and manageable units of work for middle years learners in Economics and Business, consider the subject matter, skill development and student engagement.</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Consider the Knowledge and understanding strand content descriptions in unison with the corresponding year level achievement standards. </a:t>
            </a:r>
            <a:r>
              <a:rPr lang="en-US" sz="1200" b="0" i="0" u="none" strike="noStrike" dirty="0">
                <a:solidFill>
                  <a:srgbClr val="000000"/>
                </a:solidFill>
                <a:effectLst/>
                <a:latin typeface="Arial" panose="020B0604020202020204" pitchFamily="34" charset="0"/>
                <a:cs typeface="Arial" panose="020B0604020202020204" pitchFamily="34" charset="0"/>
              </a:rPr>
              <a:t>The QCAA Achievement standard aligned to content descriptions resources</a:t>
            </a:r>
            <a:r>
              <a:rPr lang="en-US" sz="1200" b="0" i="1"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may be useful to refine the focus of your subject matter, while maintaining alignment to the content descriptions and achievement standards.</a:t>
            </a:r>
            <a:r>
              <a:rPr lang="en-US" sz="1200" b="0" i="0" dirty="0">
                <a:solidFill>
                  <a:srgbClr val="444444"/>
                </a:solidFill>
                <a:effectLst/>
                <a:latin typeface="Arial" panose="020B0604020202020204" pitchFamily="34" charset="0"/>
                <a:cs typeface="Arial" panose="020B0604020202020204" pitchFamily="34" charset="0"/>
              </a:rPr>
              <a:t>​ These resources are available for each year level on the </a:t>
            </a:r>
            <a:r>
              <a:rPr lang="en-AU" sz="1200" b="0" i="0" u="none" strike="noStrike" dirty="0">
                <a:solidFill>
                  <a:srgbClr val="000000"/>
                </a:solidFill>
                <a:effectLst/>
                <a:latin typeface="Arial" panose="020B0604020202020204" pitchFamily="34" charset="0"/>
                <a:cs typeface="Arial" panose="020B0604020202020204" pitchFamily="34" charset="0"/>
              </a:rPr>
              <a:t>QCAA’s 7–10 Australian Curriculum v9.0 Economics and Business page: www.qcaa.qld.edu.au/p-10/aciq/version-9/learning-areas/p-10-humanities-and-social-sciences/economics-and-business.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u="none" strike="noStrike" dirty="0">
                <a:solidFill>
                  <a:srgbClr val="000000"/>
                </a:solidFill>
                <a:effectLst/>
                <a:latin typeface="Arial" panose="020B0604020202020204" pitchFamily="34" charset="0"/>
                <a:cs typeface="Arial" panose="020B0604020202020204" pitchFamily="34" charset="0"/>
              </a:rPr>
              <a:t>When planning for skill development, consider:</a:t>
            </a:r>
          </a:p>
          <a:p>
            <a:pPr marL="432000" marR="0" lvl="1" indent="-180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u="none" strike="noStrike" dirty="0">
                <a:solidFill>
                  <a:srgbClr val="000000"/>
                </a:solidFill>
                <a:effectLst/>
                <a:latin typeface="Arial" panose="020B0604020202020204" pitchFamily="34" charset="0"/>
                <a:cs typeface="Arial" panose="020B0604020202020204" pitchFamily="34" charset="0"/>
              </a:rPr>
              <a:t>Are there certain skills that would be better taught with certain content?</a:t>
            </a:r>
          </a:p>
          <a:p>
            <a:pPr marL="432000" marR="0" lvl="1" indent="-180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u="none" strike="noStrike" dirty="0">
                <a:solidFill>
                  <a:srgbClr val="000000"/>
                </a:solidFill>
                <a:effectLst/>
                <a:latin typeface="Arial" panose="020B0604020202020204" pitchFamily="34" charset="0"/>
                <a:cs typeface="Arial" panose="020B0604020202020204" pitchFamily="34" charset="0"/>
              </a:rPr>
              <a:t>How might the teaching of skills be scaffolded in a way that is appropriate for each year level?</a:t>
            </a:r>
          </a:p>
          <a:p>
            <a:pPr marL="432000" marR="0" lvl="1" indent="-180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What is a manageable scope and sequence of skills across Years 7‒10?</a:t>
            </a:r>
            <a:endParaRPr lang="en-AU" sz="1200" b="0" i="0"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Considering student engagement also assists to focus teaching of subject matter and skills. For example:</a:t>
            </a:r>
          </a:p>
          <a:p>
            <a:pPr marL="43200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What could be a hook for each unit? </a:t>
            </a:r>
          </a:p>
          <a:p>
            <a:pPr marL="43200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What case studies, examples or stimulus items are likely to engage your learners?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6720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8.jpeg"/><Relationship Id="rId10" Type="http://schemas.openxmlformats.org/officeDocument/2006/relationships/image" Target="../media/image11.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youtube.com/user/TheQCAA" TargetMode="External"/><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hyperlink" Target="http://www.facebook.com/qcaa.qld.edu.a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youtube.com/user/TheQCAA" TargetMode="External"/><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hyperlink" Target="http://www.facebook.com/qcaa.qld.edu.a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hyperlink" Target="https://www.qcaa.qld.edu.au/copyrigh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assro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CDC41-42AE-6C96-A584-A7F804B5C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863" b="36189"/>
          <a:stretch/>
        </p:blipFill>
        <p:spPr>
          <a:xfrm>
            <a:off x="179512" y="-7911"/>
            <a:ext cx="8964488" cy="321982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24BA0F07-AB31-49E6-8337-10318EF4F5EE}"/>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110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352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195" indent="-359991">
              <a:spcBef>
                <a:spcPts val="300"/>
              </a:spcBef>
              <a:buFont typeface="+mj-lt"/>
              <a:buAutoNum type="arabicPeriod"/>
              <a:defRPr>
                <a:latin typeface="Arial" panose="020B0604020202020204" pitchFamily="34" charset="0"/>
                <a:cs typeface="Arial" panose="020B0604020202020204" pitchFamily="34" charset="0"/>
              </a:defRPr>
            </a:lvl2pPr>
            <a:lvl3pPr marL="719982" indent="-359991">
              <a:spcBef>
                <a:spcPts val="300"/>
              </a:spcBef>
              <a:buFont typeface="+mj-lt"/>
              <a:buAutoNum type="alphaLcPeriod"/>
              <a:defRPr>
                <a:latin typeface="Arial" panose="020B0604020202020204" pitchFamily="34" charset="0"/>
                <a:cs typeface="Arial" panose="020B0604020202020204" pitchFamily="34" charset="0"/>
              </a:defRPr>
            </a:lvl3pPr>
            <a:lvl4pPr marL="1079973" indent="-359991">
              <a:spcBef>
                <a:spcPts val="300"/>
              </a:spcBef>
              <a:buFont typeface="+mj-lt"/>
              <a:buAutoNum type="romanLcPeriod"/>
              <a:defRPr>
                <a:latin typeface="Arial" panose="020B0604020202020204" pitchFamily="34" charset="0"/>
                <a:cs typeface="Arial" panose="020B0604020202020204" pitchFamily="34" charset="0"/>
              </a:defRPr>
            </a:lvl4pPr>
            <a:lvl5pPr marL="1079973">
              <a:defRPr/>
            </a:lvl5pPr>
            <a:lvl6pPr marL="1079973">
              <a:defRPr/>
            </a:lvl6pPr>
            <a:lvl7pPr marL="1079973">
              <a:defRPr/>
            </a:lvl7pPr>
            <a:lvl8pPr marL="1079973">
              <a:defRPr/>
            </a:lvl8pPr>
            <a:lvl9pPr marL="1079973">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1275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5"/>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3850951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6"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92186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880642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558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27" name="Title 1">
            <a:extLst>
              <a:ext uri="{FF2B5EF4-FFF2-40B4-BE49-F238E27FC236}">
                <a16:creationId xmlns:a16="http://schemas.microsoft.com/office/drawing/2014/main" id="{00A3926E-FD4C-D35F-01B9-586B30166A05}"/>
              </a:ext>
            </a:extLst>
          </p:cNvPr>
          <p:cNvSpPr txBox="1">
            <a:spLocks/>
          </p:cNvSpPr>
          <p:nvPr userDrawn="1"/>
        </p:nvSpPr>
        <p:spPr bwMode="auto">
          <a:xfrm>
            <a:off x="327025" y="274637"/>
            <a:ext cx="849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rgbClr val="008885"/>
                </a:solidFill>
                <a:latin typeface="Arial" charset="0"/>
              </a:defRPr>
            </a:lvl2pPr>
            <a:lvl3pPr algn="l" rtl="0" eaLnBrk="0" fontAlgn="base" hangingPunct="0">
              <a:spcBef>
                <a:spcPct val="0"/>
              </a:spcBef>
              <a:spcAft>
                <a:spcPct val="0"/>
              </a:spcAft>
              <a:defRPr sz="2400" b="1">
                <a:solidFill>
                  <a:srgbClr val="008885"/>
                </a:solidFill>
                <a:latin typeface="Arial" charset="0"/>
              </a:defRPr>
            </a:lvl3pPr>
            <a:lvl4pPr algn="l" rtl="0" eaLnBrk="0" fontAlgn="base" hangingPunct="0">
              <a:spcBef>
                <a:spcPct val="0"/>
              </a:spcBef>
              <a:spcAft>
                <a:spcPct val="0"/>
              </a:spcAft>
              <a:defRPr sz="2400" b="1">
                <a:solidFill>
                  <a:srgbClr val="008885"/>
                </a:solidFill>
                <a:latin typeface="Arial" charset="0"/>
              </a:defRPr>
            </a:lvl4pPr>
            <a:lvl5pPr algn="l" rtl="0" eaLnBrk="0" fontAlgn="base" hangingPunct="0">
              <a:spcBef>
                <a:spcPct val="0"/>
              </a:spcBef>
              <a:spcAft>
                <a:spcPct val="0"/>
              </a:spcAft>
              <a:defRPr sz="2400" b="1">
                <a:solidFill>
                  <a:srgbClr val="008885"/>
                </a:solidFill>
                <a:latin typeface="Arial" charset="0"/>
              </a:defRPr>
            </a:lvl5pPr>
            <a:lvl6pPr marL="342900" algn="l" rtl="0" fontAlgn="base">
              <a:spcBef>
                <a:spcPct val="0"/>
              </a:spcBef>
              <a:spcAft>
                <a:spcPct val="0"/>
              </a:spcAft>
              <a:defRPr sz="2400" b="1">
                <a:solidFill>
                  <a:srgbClr val="008885"/>
                </a:solidFill>
                <a:latin typeface="Arial" charset="0"/>
              </a:defRPr>
            </a:lvl6pPr>
            <a:lvl7pPr marL="685800" algn="l" rtl="0" fontAlgn="base">
              <a:spcBef>
                <a:spcPct val="0"/>
              </a:spcBef>
              <a:spcAft>
                <a:spcPct val="0"/>
              </a:spcAft>
              <a:defRPr sz="2400" b="1">
                <a:solidFill>
                  <a:srgbClr val="008885"/>
                </a:solidFill>
                <a:latin typeface="Arial" charset="0"/>
              </a:defRPr>
            </a:lvl7pPr>
            <a:lvl8pPr marL="1028700" algn="l" rtl="0" fontAlgn="base">
              <a:spcBef>
                <a:spcPct val="0"/>
              </a:spcBef>
              <a:spcAft>
                <a:spcPct val="0"/>
              </a:spcAft>
              <a:defRPr sz="2400" b="1">
                <a:solidFill>
                  <a:srgbClr val="008885"/>
                </a:solidFill>
                <a:latin typeface="Arial" charset="0"/>
              </a:defRPr>
            </a:lvl8pPr>
            <a:lvl9pPr marL="1371600" algn="l" rtl="0" fontAlgn="base">
              <a:spcBef>
                <a:spcPct val="0"/>
              </a:spcBef>
              <a:spcAft>
                <a:spcPct val="0"/>
              </a:spcAft>
              <a:defRPr sz="2400" b="1">
                <a:solidFill>
                  <a:srgbClr val="008885"/>
                </a:solidFill>
                <a:latin typeface="Arial" charset="0"/>
              </a:defRPr>
            </a:lvl9pPr>
          </a:lstStyle>
          <a:p>
            <a:endParaRPr lang="en-AU" sz="2400" kern="0"/>
          </a:p>
        </p:txBody>
      </p:sp>
      <p:grpSp>
        <p:nvGrpSpPr>
          <p:cNvPr id="28" name="Group 27">
            <a:extLst>
              <a:ext uri="{FF2B5EF4-FFF2-40B4-BE49-F238E27FC236}">
                <a16:creationId xmlns:a16="http://schemas.microsoft.com/office/drawing/2014/main" id="{E6466201-60F6-5FA5-DADA-CEA85DBABDFA}"/>
              </a:ext>
            </a:extLst>
          </p:cNvPr>
          <p:cNvGrpSpPr/>
          <p:nvPr userDrawn="1"/>
        </p:nvGrpSpPr>
        <p:grpSpPr>
          <a:xfrm>
            <a:off x="5098344" y="2787776"/>
            <a:ext cx="1946367" cy="1592971"/>
            <a:chOff x="6542777" y="3438000"/>
            <a:chExt cx="1946366" cy="1592970"/>
          </a:xfrm>
        </p:grpSpPr>
        <p:sp>
          <p:nvSpPr>
            <p:cNvPr id="29" name="Instagram - text">
              <a:extLst>
                <a:ext uri="{FF2B5EF4-FFF2-40B4-BE49-F238E27FC236}">
                  <a16:creationId xmlns:a16="http://schemas.microsoft.com/office/drawing/2014/main" id="{40F879E6-EAF2-07BA-D33F-85D44F52A5D8}"/>
                </a:ext>
              </a:extLst>
            </p:cNvPr>
            <p:cNvSpPr/>
            <p:nvPr/>
          </p:nvSpPr>
          <p:spPr>
            <a:xfrm>
              <a:off x="6542777" y="4653979"/>
              <a:ext cx="1946366" cy="261610"/>
            </a:xfrm>
            <a:prstGeom prst="rect">
              <a:avLst/>
            </a:prstGeom>
          </p:spPr>
          <p:txBody>
            <a:bodyPr wrap="none">
              <a:spAutoFit/>
            </a:bodyPr>
            <a:lstStyle/>
            <a:p>
              <a:pPr algn="ctr"/>
              <a:r>
                <a:rPr lang="en-AU" sz="1100"/>
                <a:t>www.instagram.com/myqce/</a:t>
              </a:r>
            </a:p>
          </p:txBody>
        </p:sp>
        <p:sp>
          <p:nvSpPr>
            <p:cNvPr id="30" name="Instagram link">
              <a:hlinkClick r:id="rId2"/>
              <a:extLst>
                <a:ext uri="{FF2B5EF4-FFF2-40B4-BE49-F238E27FC236}">
                  <a16:creationId xmlns:a16="http://schemas.microsoft.com/office/drawing/2014/main" id="{F935B753-AC48-F506-29A8-765B1C06EF85}"/>
                </a:ext>
              </a:extLst>
            </p:cNvPr>
            <p:cNvSpPr/>
            <p:nvPr/>
          </p:nvSpPr>
          <p:spPr bwMode="auto">
            <a:xfrm>
              <a:off x="6558561" y="4661638"/>
              <a:ext cx="1930582"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55"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Instagram - logo">
              <a:extLst>
                <a:ext uri="{FF2B5EF4-FFF2-40B4-BE49-F238E27FC236}">
                  <a16:creationId xmlns:a16="http://schemas.microsoft.com/office/drawing/2014/main" id="{8B1529B8-EC62-058D-5BAB-061E1C3C4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32" name="Group 31">
            <a:extLst>
              <a:ext uri="{FF2B5EF4-FFF2-40B4-BE49-F238E27FC236}">
                <a16:creationId xmlns:a16="http://schemas.microsoft.com/office/drawing/2014/main" id="{FA507815-FF4C-68A4-8981-6402BC6D66B4}"/>
              </a:ext>
            </a:extLst>
          </p:cNvPr>
          <p:cNvGrpSpPr/>
          <p:nvPr userDrawn="1"/>
        </p:nvGrpSpPr>
        <p:grpSpPr>
          <a:xfrm>
            <a:off x="1529435" y="2787776"/>
            <a:ext cx="3093612" cy="1646866"/>
            <a:chOff x="3158657" y="3590400"/>
            <a:chExt cx="3093612" cy="1646866"/>
          </a:xfrm>
        </p:grpSpPr>
        <p:sp>
          <p:nvSpPr>
            <p:cNvPr id="33" name="Linkedin - text">
              <a:extLst>
                <a:ext uri="{FF2B5EF4-FFF2-40B4-BE49-F238E27FC236}">
                  <a16:creationId xmlns:a16="http://schemas.microsoft.com/office/drawing/2014/main" id="{E525A70F-A00A-E1AB-F2F5-D528F53938B0}"/>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34" name="Linkedin link">
              <a:hlinkClick r:id="rId4"/>
              <a:extLst>
                <a:ext uri="{FF2B5EF4-FFF2-40B4-BE49-F238E27FC236}">
                  <a16:creationId xmlns:a16="http://schemas.microsoft.com/office/drawing/2014/main" id="{38E54201-2209-8F5B-E629-23B93520028D}"/>
                </a:ext>
              </a:extLst>
            </p:cNvPr>
            <p:cNvSpPr/>
            <p:nvPr/>
          </p:nvSpPr>
          <p:spPr bwMode="auto">
            <a:xfrm>
              <a:off x="3386708" y="4814038"/>
              <a:ext cx="2638426"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55"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5" name="Linkedin - logo">
              <a:extLst>
                <a:ext uri="{FF2B5EF4-FFF2-40B4-BE49-F238E27FC236}">
                  <a16:creationId xmlns:a16="http://schemas.microsoft.com/office/drawing/2014/main" id="{7C8D618A-FD58-5D8E-0F12-468A51C65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36" name="Group 35">
            <a:extLst>
              <a:ext uri="{FF2B5EF4-FFF2-40B4-BE49-F238E27FC236}">
                <a16:creationId xmlns:a16="http://schemas.microsoft.com/office/drawing/2014/main" id="{5EC9EA60-C65E-57A7-15DB-206ADFB81C11}"/>
              </a:ext>
            </a:extLst>
          </p:cNvPr>
          <p:cNvGrpSpPr/>
          <p:nvPr userDrawn="1"/>
        </p:nvGrpSpPr>
        <p:grpSpPr>
          <a:xfrm>
            <a:off x="6402805" y="949950"/>
            <a:ext cx="2332691" cy="1590158"/>
            <a:chOff x="6349615" y="1536978"/>
            <a:chExt cx="2332691" cy="1590158"/>
          </a:xfrm>
        </p:grpSpPr>
        <p:sp>
          <p:nvSpPr>
            <p:cNvPr id="37" name="Youtube - text">
              <a:extLst>
                <a:ext uri="{FF2B5EF4-FFF2-40B4-BE49-F238E27FC236}">
                  <a16:creationId xmlns:a16="http://schemas.microsoft.com/office/drawing/2014/main" id="{7F1D8B5E-566E-1E80-5D34-8025F3DBF51E}"/>
                </a:ext>
              </a:extLst>
            </p:cNvPr>
            <p:cNvSpPr/>
            <p:nvPr/>
          </p:nvSpPr>
          <p:spPr>
            <a:xfrm>
              <a:off x="6349615" y="2757804"/>
              <a:ext cx="2332691" cy="261610"/>
            </a:xfrm>
            <a:prstGeom prst="rect">
              <a:avLst/>
            </a:prstGeom>
          </p:spPr>
          <p:txBody>
            <a:bodyPr wrap="none">
              <a:spAutoFit/>
            </a:bodyPr>
            <a:lstStyle/>
            <a:p>
              <a:pPr algn="ctr"/>
              <a:r>
                <a:rPr lang="en-AU" sz="1100"/>
                <a:t>www.youtube.com/user/TheQCAA</a:t>
              </a:r>
              <a:endParaRPr lang="en-AU" sz="1050"/>
            </a:p>
          </p:txBody>
        </p:sp>
        <p:sp>
          <p:nvSpPr>
            <p:cNvPr id="38" name="Youtube link">
              <a:hlinkClick r:id="rId6"/>
              <a:extLst>
                <a:ext uri="{FF2B5EF4-FFF2-40B4-BE49-F238E27FC236}">
                  <a16:creationId xmlns:a16="http://schemas.microsoft.com/office/drawing/2014/main" id="{4843C97A-2E70-1139-D877-057E30105C40}"/>
                </a:ext>
              </a:extLst>
            </p:cNvPr>
            <p:cNvSpPr/>
            <p:nvPr/>
          </p:nvSpPr>
          <p:spPr bwMode="auto">
            <a:xfrm>
              <a:off x="6382484" y="2757804"/>
              <a:ext cx="2266950"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55"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9" name="Youtube - logo">
              <a:extLst>
                <a:ext uri="{FF2B5EF4-FFF2-40B4-BE49-F238E27FC236}">
                  <a16:creationId xmlns:a16="http://schemas.microsoft.com/office/drawing/2014/main" id="{4D13DEF0-3915-8F7A-BCF2-ABDA2F5BE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40" name="Group 39">
            <a:extLst>
              <a:ext uri="{FF2B5EF4-FFF2-40B4-BE49-F238E27FC236}">
                <a16:creationId xmlns:a16="http://schemas.microsoft.com/office/drawing/2014/main" id="{F031C946-6B95-6459-F7B2-0C18BEB50055}"/>
              </a:ext>
            </a:extLst>
          </p:cNvPr>
          <p:cNvGrpSpPr/>
          <p:nvPr userDrawn="1"/>
        </p:nvGrpSpPr>
        <p:grpSpPr>
          <a:xfrm>
            <a:off x="3766946" y="949950"/>
            <a:ext cx="1617751" cy="1590158"/>
            <a:chOff x="3824581" y="1536978"/>
            <a:chExt cx="1617751" cy="1590158"/>
          </a:xfrm>
        </p:grpSpPr>
        <p:sp>
          <p:nvSpPr>
            <p:cNvPr id="41" name="Twitter - text">
              <a:extLst>
                <a:ext uri="{FF2B5EF4-FFF2-40B4-BE49-F238E27FC236}">
                  <a16:creationId xmlns:a16="http://schemas.microsoft.com/office/drawing/2014/main" id="{F15D2285-FB4A-C25F-37BD-1802676B4BAE}"/>
                </a:ext>
              </a:extLst>
            </p:cNvPr>
            <p:cNvSpPr/>
            <p:nvPr/>
          </p:nvSpPr>
          <p:spPr>
            <a:xfrm>
              <a:off x="3824581" y="2757804"/>
              <a:ext cx="1617751" cy="261610"/>
            </a:xfrm>
            <a:prstGeom prst="rect">
              <a:avLst/>
            </a:prstGeom>
          </p:spPr>
          <p:txBody>
            <a:bodyPr wrap="none">
              <a:spAutoFit/>
            </a:bodyPr>
            <a:lstStyle/>
            <a:p>
              <a:pPr algn="ctr"/>
              <a:r>
                <a:rPr lang="en-AU" sz="1100"/>
                <a:t>twitter.com/QCAA_edu</a:t>
              </a:r>
              <a:endParaRPr lang="en-AU" sz="1050"/>
            </a:p>
          </p:txBody>
        </p:sp>
        <p:sp>
          <p:nvSpPr>
            <p:cNvPr id="42" name="Twitter link">
              <a:hlinkClick r:id="rId8"/>
              <a:extLst>
                <a:ext uri="{FF2B5EF4-FFF2-40B4-BE49-F238E27FC236}">
                  <a16:creationId xmlns:a16="http://schemas.microsoft.com/office/drawing/2014/main" id="{381B15A8-FC59-E9E0-E0A8-FC23C95CFF71}"/>
                </a:ext>
              </a:extLst>
            </p:cNvPr>
            <p:cNvSpPr/>
            <p:nvPr/>
          </p:nvSpPr>
          <p:spPr bwMode="auto">
            <a:xfrm>
              <a:off x="3851920" y="2757804"/>
              <a:ext cx="1562571"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55"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43" name="Twitter - logo">
              <a:extLst>
                <a:ext uri="{FF2B5EF4-FFF2-40B4-BE49-F238E27FC236}">
                  <a16:creationId xmlns:a16="http://schemas.microsoft.com/office/drawing/2014/main" id="{975D3636-CA15-C3CF-7AA8-BD359BDE69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44" name="Group 43">
            <a:extLst>
              <a:ext uri="{FF2B5EF4-FFF2-40B4-BE49-F238E27FC236}">
                <a16:creationId xmlns:a16="http://schemas.microsoft.com/office/drawing/2014/main" id="{E46C99DC-7D8E-45DC-DE1B-1B3A3B0C6523}"/>
              </a:ext>
            </a:extLst>
          </p:cNvPr>
          <p:cNvGrpSpPr/>
          <p:nvPr userDrawn="1"/>
        </p:nvGrpSpPr>
        <p:grpSpPr>
          <a:xfrm>
            <a:off x="356593" y="944410"/>
            <a:ext cx="2449710" cy="1595696"/>
            <a:chOff x="395537" y="1531440"/>
            <a:chExt cx="2449709" cy="1595696"/>
          </a:xfrm>
        </p:grpSpPr>
        <p:sp>
          <p:nvSpPr>
            <p:cNvPr id="45" name="Facebook - text">
              <a:extLst>
                <a:ext uri="{FF2B5EF4-FFF2-40B4-BE49-F238E27FC236}">
                  <a16:creationId xmlns:a16="http://schemas.microsoft.com/office/drawing/2014/main" id="{C7B53D6F-A4BD-F44E-A34D-EC220C5AE3A3}"/>
                </a:ext>
              </a:extLst>
            </p:cNvPr>
            <p:cNvSpPr/>
            <p:nvPr/>
          </p:nvSpPr>
          <p:spPr>
            <a:xfrm>
              <a:off x="395537" y="2757804"/>
              <a:ext cx="2449709" cy="261610"/>
            </a:xfrm>
            <a:prstGeom prst="rect">
              <a:avLst/>
            </a:prstGeom>
          </p:spPr>
          <p:txBody>
            <a:bodyPr wrap="none">
              <a:spAutoFit/>
            </a:bodyPr>
            <a:lstStyle/>
            <a:p>
              <a:pPr algn="ctr"/>
              <a:r>
                <a:rPr lang="en-AU" sz="1100"/>
                <a:t>www.facebook.com/qcaa.qld.edu.au</a:t>
              </a:r>
            </a:p>
          </p:txBody>
        </p:sp>
        <p:sp>
          <p:nvSpPr>
            <p:cNvPr id="46" name="Facebook link">
              <a:hlinkClick r:id="rId10"/>
              <a:extLst>
                <a:ext uri="{FF2B5EF4-FFF2-40B4-BE49-F238E27FC236}">
                  <a16:creationId xmlns:a16="http://schemas.microsoft.com/office/drawing/2014/main" id="{24A22C6B-6C7E-2C23-0FE5-67F4BDEB09D0}"/>
                </a:ext>
              </a:extLst>
            </p:cNvPr>
            <p:cNvSpPr/>
            <p:nvPr/>
          </p:nvSpPr>
          <p:spPr bwMode="auto">
            <a:xfrm>
              <a:off x="428624" y="2757804"/>
              <a:ext cx="2381251"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55"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47"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060EA2A7-DDAB-96E8-4F99-E1753BD28B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842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79" t="26074" r="7479" b="27126"/>
          <a:stretch/>
        </p:blipFill>
        <p:spPr>
          <a:xfrm>
            <a:off x="179512" y="-2463"/>
            <a:ext cx="8964000" cy="3204000"/>
          </a:xfrm>
          <a:prstGeom prst="rect">
            <a:avLst/>
          </a:prstGeom>
        </p:spPr>
      </p:pic>
      <p:sp>
        <p:nvSpPr>
          <p:cNvPr id="2" name="Title 1"/>
          <p:cNvSpPr>
            <a:spLocks noGrp="1"/>
          </p:cNvSpPr>
          <p:nvPr>
            <p:ph type="ctrTitle"/>
          </p:nvPr>
        </p:nvSpPr>
        <p:spPr>
          <a:xfrm>
            <a:off x="216373"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91" y="3852902"/>
            <a:ext cx="8596561" cy="701967"/>
          </a:xfrm>
        </p:spPr>
        <p:txBody>
          <a:bodyPr/>
          <a:lstStyle>
            <a:lvl1pPr marL="0" indent="0" algn="l">
              <a:buNone/>
              <a:defRPr>
                <a:solidFill>
                  <a:schemeClr val="tx2"/>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3" y="3734139"/>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930" y="220231"/>
            <a:ext cx="1439339" cy="335366"/>
          </a:xfrm>
          <a:prstGeom prst="rect">
            <a:avLst/>
          </a:prstGeom>
        </p:spPr>
      </p:pic>
    </p:spTree>
    <p:extLst>
      <p:ext uri="{BB962C8B-B14F-4D97-AF65-F5344CB8AC3E}">
        <p14:creationId xmlns:p14="http://schemas.microsoft.com/office/powerpoint/2010/main" val="118839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6"/>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71535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7274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27" name="Title 1">
            <a:extLst>
              <a:ext uri="{FF2B5EF4-FFF2-40B4-BE49-F238E27FC236}">
                <a16:creationId xmlns:a16="http://schemas.microsoft.com/office/drawing/2014/main" id="{00A3926E-FD4C-D35F-01B9-586B30166A05}"/>
              </a:ext>
            </a:extLst>
          </p:cNvPr>
          <p:cNvSpPr txBox="1">
            <a:spLocks/>
          </p:cNvSpPr>
          <p:nvPr userDrawn="1"/>
        </p:nvSpPr>
        <p:spPr bwMode="auto">
          <a:xfrm>
            <a:off x="327025" y="274637"/>
            <a:ext cx="849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rgbClr val="008885"/>
                </a:solidFill>
                <a:latin typeface="Arial" charset="0"/>
              </a:defRPr>
            </a:lvl2pPr>
            <a:lvl3pPr algn="l" rtl="0" eaLnBrk="0" fontAlgn="base" hangingPunct="0">
              <a:spcBef>
                <a:spcPct val="0"/>
              </a:spcBef>
              <a:spcAft>
                <a:spcPct val="0"/>
              </a:spcAft>
              <a:defRPr sz="2400" b="1">
                <a:solidFill>
                  <a:srgbClr val="008885"/>
                </a:solidFill>
                <a:latin typeface="Arial" charset="0"/>
              </a:defRPr>
            </a:lvl3pPr>
            <a:lvl4pPr algn="l" rtl="0" eaLnBrk="0" fontAlgn="base" hangingPunct="0">
              <a:spcBef>
                <a:spcPct val="0"/>
              </a:spcBef>
              <a:spcAft>
                <a:spcPct val="0"/>
              </a:spcAft>
              <a:defRPr sz="2400" b="1">
                <a:solidFill>
                  <a:srgbClr val="008885"/>
                </a:solidFill>
                <a:latin typeface="Arial" charset="0"/>
              </a:defRPr>
            </a:lvl4pPr>
            <a:lvl5pPr algn="l" rtl="0" eaLnBrk="0" fontAlgn="base" hangingPunct="0">
              <a:spcBef>
                <a:spcPct val="0"/>
              </a:spcBef>
              <a:spcAft>
                <a:spcPct val="0"/>
              </a:spcAft>
              <a:defRPr sz="2400" b="1">
                <a:solidFill>
                  <a:srgbClr val="008885"/>
                </a:solidFill>
                <a:latin typeface="Arial" charset="0"/>
              </a:defRPr>
            </a:lvl5pPr>
            <a:lvl6pPr marL="342900" algn="l" rtl="0" fontAlgn="base">
              <a:spcBef>
                <a:spcPct val="0"/>
              </a:spcBef>
              <a:spcAft>
                <a:spcPct val="0"/>
              </a:spcAft>
              <a:defRPr sz="2400" b="1">
                <a:solidFill>
                  <a:srgbClr val="008885"/>
                </a:solidFill>
                <a:latin typeface="Arial" charset="0"/>
              </a:defRPr>
            </a:lvl6pPr>
            <a:lvl7pPr marL="685800" algn="l" rtl="0" fontAlgn="base">
              <a:spcBef>
                <a:spcPct val="0"/>
              </a:spcBef>
              <a:spcAft>
                <a:spcPct val="0"/>
              </a:spcAft>
              <a:defRPr sz="2400" b="1">
                <a:solidFill>
                  <a:srgbClr val="008885"/>
                </a:solidFill>
                <a:latin typeface="Arial" charset="0"/>
              </a:defRPr>
            </a:lvl7pPr>
            <a:lvl8pPr marL="1028700" algn="l" rtl="0" fontAlgn="base">
              <a:spcBef>
                <a:spcPct val="0"/>
              </a:spcBef>
              <a:spcAft>
                <a:spcPct val="0"/>
              </a:spcAft>
              <a:defRPr sz="2400" b="1">
                <a:solidFill>
                  <a:srgbClr val="008885"/>
                </a:solidFill>
                <a:latin typeface="Arial" charset="0"/>
              </a:defRPr>
            </a:lvl8pPr>
            <a:lvl9pPr marL="1371600" algn="l" rtl="0" fontAlgn="base">
              <a:spcBef>
                <a:spcPct val="0"/>
              </a:spcBef>
              <a:spcAft>
                <a:spcPct val="0"/>
              </a:spcAft>
              <a:defRPr sz="2400" b="1">
                <a:solidFill>
                  <a:srgbClr val="008885"/>
                </a:solidFill>
                <a:latin typeface="Arial" charset="0"/>
              </a:defRPr>
            </a:lvl9pPr>
          </a:lstStyle>
          <a:p>
            <a:endParaRPr lang="en-AU" sz="2400" kern="0"/>
          </a:p>
        </p:txBody>
      </p:sp>
      <p:grpSp>
        <p:nvGrpSpPr>
          <p:cNvPr id="28" name="Group 27">
            <a:extLst>
              <a:ext uri="{FF2B5EF4-FFF2-40B4-BE49-F238E27FC236}">
                <a16:creationId xmlns:a16="http://schemas.microsoft.com/office/drawing/2014/main" id="{E6466201-60F6-5FA5-DADA-CEA85DBABDFA}"/>
              </a:ext>
            </a:extLst>
          </p:cNvPr>
          <p:cNvGrpSpPr/>
          <p:nvPr userDrawn="1"/>
        </p:nvGrpSpPr>
        <p:grpSpPr>
          <a:xfrm>
            <a:off x="5098345" y="2787775"/>
            <a:ext cx="1946367" cy="1592971"/>
            <a:chOff x="6542778" y="3438000"/>
            <a:chExt cx="1946366" cy="1592970"/>
          </a:xfrm>
        </p:grpSpPr>
        <p:sp>
          <p:nvSpPr>
            <p:cNvPr id="29" name="Instagram - text">
              <a:extLst>
                <a:ext uri="{FF2B5EF4-FFF2-40B4-BE49-F238E27FC236}">
                  <a16:creationId xmlns:a16="http://schemas.microsoft.com/office/drawing/2014/main" id="{40F879E6-EAF2-07BA-D33F-85D44F52A5D8}"/>
                </a:ext>
              </a:extLst>
            </p:cNvPr>
            <p:cNvSpPr/>
            <p:nvPr/>
          </p:nvSpPr>
          <p:spPr>
            <a:xfrm>
              <a:off x="6542778" y="4653979"/>
              <a:ext cx="1946366" cy="261610"/>
            </a:xfrm>
            <a:prstGeom prst="rect">
              <a:avLst/>
            </a:prstGeom>
          </p:spPr>
          <p:txBody>
            <a:bodyPr wrap="none">
              <a:spAutoFit/>
            </a:bodyPr>
            <a:lstStyle/>
            <a:p>
              <a:pPr algn="ctr"/>
              <a:r>
                <a:rPr lang="en-AU" sz="1100"/>
                <a:t>www.instagram.com/myqce/</a:t>
              </a:r>
            </a:p>
          </p:txBody>
        </p:sp>
        <p:sp>
          <p:nvSpPr>
            <p:cNvPr id="30" name="Instagram link">
              <a:hlinkClick r:id="rId2"/>
              <a:extLst>
                <a:ext uri="{FF2B5EF4-FFF2-40B4-BE49-F238E27FC236}">
                  <a16:creationId xmlns:a16="http://schemas.microsoft.com/office/drawing/2014/main" id="{F935B753-AC48-F506-29A8-765B1C06EF85}"/>
                </a:ext>
              </a:extLst>
            </p:cNvPr>
            <p:cNvSpPr/>
            <p:nvPr/>
          </p:nvSpPr>
          <p:spPr bwMode="auto">
            <a:xfrm>
              <a:off x="6558561" y="4661638"/>
              <a:ext cx="1930582"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78"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Instagram - logo">
              <a:extLst>
                <a:ext uri="{FF2B5EF4-FFF2-40B4-BE49-F238E27FC236}">
                  <a16:creationId xmlns:a16="http://schemas.microsoft.com/office/drawing/2014/main" id="{8B1529B8-EC62-058D-5BAB-061E1C3C4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32" name="Group 31">
            <a:extLst>
              <a:ext uri="{FF2B5EF4-FFF2-40B4-BE49-F238E27FC236}">
                <a16:creationId xmlns:a16="http://schemas.microsoft.com/office/drawing/2014/main" id="{FA507815-FF4C-68A4-8981-6402BC6D66B4}"/>
              </a:ext>
            </a:extLst>
          </p:cNvPr>
          <p:cNvGrpSpPr/>
          <p:nvPr userDrawn="1"/>
        </p:nvGrpSpPr>
        <p:grpSpPr>
          <a:xfrm>
            <a:off x="1529435" y="2787775"/>
            <a:ext cx="3093612" cy="1646866"/>
            <a:chOff x="3158657" y="3590400"/>
            <a:chExt cx="3093612" cy="1646866"/>
          </a:xfrm>
        </p:grpSpPr>
        <p:sp>
          <p:nvSpPr>
            <p:cNvPr id="33" name="Linkedin - text">
              <a:extLst>
                <a:ext uri="{FF2B5EF4-FFF2-40B4-BE49-F238E27FC236}">
                  <a16:creationId xmlns:a16="http://schemas.microsoft.com/office/drawing/2014/main" id="{E525A70F-A00A-E1AB-F2F5-D528F53938B0}"/>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34" name="Linkedin link">
              <a:hlinkClick r:id="rId4"/>
              <a:extLst>
                <a:ext uri="{FF2B5EF4-FFF2-40B4-BE49-F238E27FC236}">
                  <a16:creationId xmlns:a16="http://schemas.microsoft.com/office/drawing/2014/main" id="{38E54201-2209-8F5B-E629-23B93520028D}"/>
                </a:ext>
              </a:extLst>
            </p:cNvPr>
            <p:cNvSpPr/>
            <p:nvPr/>
          </p:nvSpPr>
          <p:spPr bwMode="auto">
            <a:xfrm>
              <a:off x="3386708" y="4814038"/>
              <a:ext cx="2638426"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78"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5" name="Linkedin - logo">
              <a:extLst>
                <a:ext uri="{FF2B5EF4-FFF2-40B4-BE49-F238E27FC236}">
                  <a16:creationId xmlns:a16="http://schemas.microsoft.com/office/drawing/2014/main" id="{7C8D618A-FD58-5D8E-0F12-468A51C65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36" name="Group 35">
            <a:extLst>
              <a:ext uri="{FF2B5EF4-FFF2-40B4-BE49-F238E27FC236}">
                <a16:creationId xmlns:a16="http://schemas.microsoft.com/office/drawing/2014/main" id="{5EC9EA60-C65E-57A7-15DB-206ADFB81C11}"/>
              </a:ext>
            </a:extLst>
          </p:cNvPr>
          <p:cNvGrpSpPr/>
          <p:nvPr userDrawn="1"/>
        </p:nvGrpSpPr>
        <p:grpSpPr>
          <a:xfrm>
            <a:off x="6402804" y="949949"/>
            <a:ext cx="2332691" cy="1590158"/>
            <a:chOff x="6349614" y="1536978"/>
            <a:chExt cx="2332691" cy="1590158"/>
          </a:xfrm>
        </p:grpSpPr>
        <p:sp>
          <p:nvSpPr>
            <p:cNvPr id="37" name="Youtube - text">
              <a:extLst>
                <a:ext uri="{FF2B5EF4-FFF2-40B4-BE49-F238E27FC236}">
                  <a16:creationId xmlns:a16="http://schemas.microsoft.com/office/drawing/2014/main" id="{7F1D8B5E-566E-1E80-5D34-8025F3DBF51E}"/>
                </a:ext>
              </a:extLst>
            </p:cNvPr>
            <p:cNvSpPr/>
            <p:nvPr/>
          </p:nvSpPr>
          <p:spPr>
            <a:xfrm>
              <a:off x="6349614" y="2757804"/>
              <a:ext cx="2332691" cy="261610"/>
            </a:xfrm>
            <a:prstGeom prst="rect">
              <a:avLst/>
            </a:prstGeom>
          </p:spPr>
          <p:txBody>
            <a:bodyPr wrap="none">
              <a:spAutoFit/>
            </a:bodyPr>
            <a:lstStyle/>
            <a:p>
              <a:pPr algn="ctr"/>
              <a:r>
                <a:rPr lang="en-AU" sz="1100"/>
                <a:t>www.youtube.com/user/TheQCAA</a:t>
              </a:r>
              <a:endParaRPr lang="en-AU" sz="1050"/>
            </a:p>
          </p:txBody>
        </p:sp>
        <p:sp>
          <p:nvSpPr>
            <p:cNvPr id="38" name="Youtube link">
              <a:hlinkClick r:id="rId6"/>
              <a:extLst>
                <a:ext uri="{FF2B5EF4-FFF2-40B4-BE49-F238E27FC236}">
                  <a16:creationId xmlns:a16="http://schemas.microsoft.com/office/drawing/2014/main" id="{4843C97A-2E70-1139-D877-057E30105C40}"/>
                </a:ext>
              </a:extLst>
            </p:cNvPr>
            <p:cNvSpPr/>
            <p:nvPr/>
          </p:nvSpPr>
          <p:spPr bwMode="auto">
            <a:xfrm>
              <a:off x="6382484" y="2757804"/>
              <a:ext cx="2266950"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78"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9" name="Youtube - logo">
              <a:extLst>
                <a:ext uri="{FF2B5EF4-FFF2-40B4-BE49-F238E27FC236}">
                  <a16:creationId xmlns:a16="http://schemas.microsoft.com/office/drawing/2014/main" id="{4D13DEF0-3915-8F7A-BCF2-ABDA2F5BE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40" name="Group 39">
            <a:extLst>
              <a:ext uri="{FF2B5EF4-FFF2-40B4-BE49-F238E27FC236}">
                <a16:creationId xmlns:a16="http://schemas.microsoft.com/office/drawing/2014/main" id="{F031C946-6B95-6459-F7B2-0C18BEB50055}"/>
              </a:ext>
            </a:extLst>
          </p:cNvPr>
          <p:cNvGrpSpPr/>
          <p:nvPr userDrawn="1"/>
        </p:nvGrpSpPr>
        <p:grpSpPr>
          <a:xfrm>
            <a:off x="3766943" y="949949"/>
            <a:ext cx="1617751" cy="1590158"/>
            <a:chOff x="3824580" y="1536978"/>
            <a:chExt cx="1617751" cy="1590158"/>
          </a:xfrm>
        </p:grpSpPr>
        <p:sp>
          <p:nvSpPr>
            <p:cNvPr id="41" name="Twitter - text">
              <a:extLst>
                <a:ext uri="{FF2B5EF4-FFF2-40B4-BE49-F238E27FC236}">
                  <a16:creationId xmlns:a16="http://schemas.microsoft.com/office/drawing/2014/main" id="{F15D2285-FB4A-C25F-37BD-1802676B4BA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42" name="Twitter link">
              <a:hlinkClick r:id="rId8"/>
              <a:extLst>
                <a:ext uri="{FF2B5EF4-FFF2-40B4-BE49-F238E27FC236}">
                  <a16:creationId xmlns:a16="http://schemas.microsoft.com/office/drawing/2014/main" id="{381B15A8-FC59-E9E0-E0A8-FC23C95CFF71}"/>
                </a:ext>
              </a:extLst>
            </p:cNvPr>
            <p:cNvSpPr/>
            <p:nvPr/>
          </p:nvSpPr>
          <p:spPr bwMode="auto">
            <a:xfrm>
              <a:off x="3851920" y="2757804"/>
              <a:ext cx="1562571"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78"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43" name="Twitter - logo">
              <a:extLst>
                <a:ext uri="{FF2B5EF4-FFF2-40B4-BE49-F238E27FC236}">
                  <a16:creationId xmlns:a16="http://schemas.microsoft.com/office/drawing/2014/main" id="{975D3636-CA15-C3CF-7AA8-BD359BDE69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44" name="Group 43">
            <a:extLst>
              <a:ext uri="{FF2B5EF4-FFF2-40B4-BE49-F238E27FC236}">
                <a16:creationId xmlns:a16="http://schemas.microsoft.com/office/drawing/2014/main" id="{E46C99DC-7D8E-45DC-DE1B-1B3A3B0C6523}"/>
              </a:ext>
            </a:extLst>
          </p:cNvPr>
          <p:cNvGrpSpPr/>
          <p:nvPr userDrawn="1"/>
        </p:nvGrpSpPr>
        <p:grpSpPr>
          <a:xfrm>
            <a:off x="356591" y="944410"/>
            <a:ext cx="2449710" cy="1595696"/>
            <a:chOff x="395537" y="1531440"/>
            <a:chExt cx="2449709" cy="1595696"/>
          </a:xfrm>
        </p:grpSpPr>
        <p:sp>
          <p:nvSpPr>
            <p:cNvPr id="45" name="Facebook - text">
              <a:extLst>
                <a:ext uri="{FF2B5EF4-FFF2-40B4-BE49-F238E27FC236}">
                  <a16:creationId xmlns:a16="http://schemas.microsoft.com/office/drawing/2014/main" id="{C7B53D6F-A4BD-F44E-A34D-EC220C5AE3A3}"/>
                </a:ext>
              </a:extLst>
            </p:cNvPr>
            <p:cNvSpPr/>
            <p:nvPr/>
          </p:nvSpPr>
          <p:spPr>
            <a:xfrm>
              <a:off x="395537" y="2757804"/>
              <a:ext cx="2449709" cy="261610"/>
            </a:xfrm>
            <a:prstGeom prst="rect">
              <a:avLst/>
            </a:prstGeom>
          </p:spPr>
          <p:txBody>
            <a:bodyPr wrap="none">
              <a:spAutoFit/>
            </a:bodyPr>
            <a:lstStyle/>
            <a:p>
              <a:pPr algn="ctr"/>
              <a:r>
                <a:rPr lang="en-AU" sz="1100"/>
                <a:t>www.facebook.com/qcaa.qld.edu.au</a:t>
              </a:r>
            </a:p>
          </p:txBody>
        </p:sp>
        <p:sp>
          <p:nvSpPr>
            <p:cNvPr id="46" name="Facebook link">
              <a:hlinkClick r:id="rId10"/>
              <a:extLst>
                <a:ext uri="{FF2B5EF4-FFF2-40B4-BE49-F238E27FC236}">
                  <a16:creationId xmlns:a16="http://schemas.microsoft.com/office/drawing/2014/main" id="{24A22C6B-6C7E-2C23-0FE5-67F4BDEB09D0}"/>
                </a:ext>
              </a:extLst>
            </p:cNvPr>
            <p:cNvSpPr/>
            <p:nvPr/>
          </p:nvSpPr>
          <p:spPr bwMode="auto">
            <a:xfrm>
              <a:off x="428624" y="2757804"/>
              <a:ext cx="2381251" cy="3693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378"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47"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060EA2A7-DDAB-96E8-4F99-E1753BD28B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11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qcaa.qld.edu.au/copyright"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12" name="Picture 11">
            <a:hlinkClick r:id="rId6"/>
            <a:extLst>
              <a:ext uri="{FF2B5EF4-FFF2-40B4-BE49-F238E27FC236}">
                <a16:creationId xmlns:a16="http://schemas.microsoft.com/office/drawing/2014/main" id="{849DF473-659C-4AA4-9D6B-28AB7FE3BA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1" r:id="rId1"/>
    <p:sldLayoutId id="2147484172" r:id="rId2"/>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4" r:id="rId3"/>
    <p:sldLayoutId id="2147484074" r:id="rId4"/>
    <p:sldLayoutId id="2147484076" r:id="rId5"/>
    <p:sldLayoutId id="2147484077" r:id="rId6"/>
    <p:sldLayoutId id="2147484140" r:id="rId7"/>
    <p:sldLayoutId id="2147484168" r:id="rId8"/>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1"/>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39461A87-D8AB-40F9-E759-2BE560C6482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3197221775"/>
      </p:ext>
    </p:extLst>
  </p:cSld>
  <p:clrMap bg1="lt1" tx1="dk1" bg2="lt2" tx2="dk2" accent1="accent1" accent2="accent2" accent3="accent3" accent4="accent4" accent5="accent5" accent6="accent6" hlink="hlink" folHlink="folHlink"/>
  <p:sldLayoutIdLst>
    <p:sldLayoutId id="2147484177" r:id="rId1"/>
    <p:sldLayoutId id="2147484179" r:id="rId2"/>
    <p:sldLayoutId id="2147484180" r:id="rId3"/>
    <p:sldLayoutId id="2147484182" r:id="rId4"/>
    <p:sldLayoutId id="2147484185" r:id="rId5"/>
    <p:sldLayoutId id="2147484186" r:id="rId6"/>
    <p:sldLayoutId id="2147484190" r:id="rId7"/>
    <p:sldLayoutId id="2147484191" r:id="rId8"/>
    <p:sldLayoutId id="2147484193" r:id="rId9"/>
    <p:sldLayoutId id="2147484194" r:id="rId10"/>
  </p:sldLayoutIdLst>
  <p:txStyles>
    <p:titleStyle>
      <a:lvl1pPr algn="l" defTabSz="914378"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8"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1994" algn="l" defTabSz="914378"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3987" indent="-251994" algn="l" defTabSz="914378"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5981" indent="-251994" algn="l" defTabSz="914378"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axsuperandyou.gov.au/"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www.qcaa.qld.edu.au/copyrigh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2EB3-4DBA-474A-8C6B-073F09A3A860}"/>
              </a:ext>
            </a:extLst>
          </p:cNvPr>
          <p:cNvSpPr>
            <a:spLocks noGrp="1"/>
          </p:cNvSpPr>
          <p:nvPr>
            <p:ph type="ctrTitle"/>
          </p:nvPr>
        </p:nvSpPr>
        <p:spPr/>
        <p:txBody>
          <a:bodyPr anchor="b">
            <a:normAutofit/>
          </a:bodyPr>
          <a:lstStyle/>
          <a:p>
            <a:r>
              <a:rPr lang="en-US" dirty="0"/>
              <a:t>Exploring and planning for new subject matter</a:t>
            </a:r>
            <a:endParaRPr lang="en-AU" dirty="0"/>
          </a:p>
        </p:txBody>
      </p:sp>
      <p:sp>
        <p:nvSpPr>
          <p:cNvPr id="3" name="Subtitle 2">
            <a:extLst>
              <a:ext uri="{FF2B5EF4-FFF2-40B4-BE49-F238E27FC236}">
                <a16:creationId xmlns:a16="http://schemas.microsoft.com/office/drawing/2014/main" id="{2AF68A9F-B7AB-43A9-8F97-4456BC8CB19E}"/>
              </a:ext>
            </a:extLst>
          </p:cNvPr>
          <p:cNvSpPr>
            <a:spLocks noGrp="1"/>
          </p:cNvSpPr>
          <p:nvPr>
            <p:ph type="subTitle" idx="1"/>
          </p:nvPr>
        </p:nvSpPr>
        <p:spPr/>
        <p:txBody>
          <a:bodyPr>
            <a:normAutofit fontScale="92500" lnSpcReduction="10000"/>
          </a:bodyPr>
          <a:lstStyle/>
          <a:p>
            <a:r>
              <a:rPr lang="en-US" dirty="0"/>
              <a:t>Years 7–10 Australian Curriculum v9.0: Economics and Business </a:t>
            </a:r>
          </a:p>
          <a:p>
            <a:r>
              <a:rPr lang="en-US" sz="1200" dirty="0"/>
              <a:t>	</a:t>
            </a:r>
            <a:r>
              <a:rPr lang="en-US" dirty="0"/>
              <a:t>      </a:t>
            </a:r>
          </a:p>
        </p:txBody>
      </p:sp>
      <p:sp>
        <p:nvSpPr>
          <p:cNvPr id="7" name="Vertical Text Placeholder 6">
            <a:extLst>
              <a:ext uri="{FF2B5EF4-FFF2-40B4-BE49-F238E27FC236}">
                <a16:creationId xmlns:a16="http://schemas.microsoft.com/office/drawing/2014/main" id="{E5C4B872-B137-1C8A-9B72-3776888C8CC6}"/>
              </a:ext>
            </a:extLst>
          </p:cNvPr>
          <p:cNvSpPr>
            <a:spLocks noGrp="1"/>
          </p:cNvSpPr>
          <p:nvPr>
            <p:ph type="body" orient="vert" sz="quarter" idx="10"/>
          </p:nvPr>
        </p:nvSpPr>
        <p:spPr/>
        <p:txBody>
          <a:bodyPr/>
          <a:lstStyle/>
          <a:p>
            <a:r>
              <a:rPr lang="en-US" dirty="0"/>
              <a:t>241010</a:t>
            </a:r>
            <a:endParaRPr lang="en-AU" dirty="0"/>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47008B-AC95-563F-5D83-7B9454495C42}"/>
              </a:ext>
            </a:extLst>
          </p:cNvPr>
          <p:cNvSpPr>
            <a:spLocks noGrp="1"/>
          </p:cNvSpPr>
          <p:nvPr>
            <p:ph type="title"/>
          </p:nvPr>
        </p:nvSpPr>
        <p:spPr/>
        <p:txBody>
          <a:bodyPr/>
          <a:lstStyle/>
          <a:p>
            <a:r>
              <a:rPr lang="en-AU"/>
              <a:t>An approach to planning for Year 8</a:t>
            </a:r>
          </a:p>
        </p:txBody>
      </p:sp>
      <p:pic>
        <p:nvPicPr>
          <p:cNvPr id="8" name="Content Placeholder 7">
            <a:extLst>
              <a:ext uri="{FF2B5EF4-FFF2-40B4-BE49-F238E27FC236}">
                <a16:creationId xmlns:a16="http://schemas.microsoft.com/office/drawing/2014/main" id="{2A5E9FF0-B66E-7CF8-0A8A-620207C8885B}"/>
              </a:ext>
            </a:extLst>
          </p:cNvPr>
          <p:cNvPicPr>
            <a:picLocks noGrp="1" noChangeAspect="1"/>
          </p:cNvPicPr>
          <p:nvPr>
            <p:ph idx="1"/>
          </p:nvPr>
        </p:nvPicPr>
        <p:blipFill>
          <a:blip r:embed="rId3"/>
          <a:stretch>
            <a:fillRect/>
          </a:stretch>
        </p:blipFill>
        <p:spPr>
          <a:xfrm>
            <a:off x="2279904" y="771525"/>
            <a:ext cx="4967719" cy="3471849"/>
          </a:xfrm>
          <a:prstGeom prst="rect">
            <a:avLst/>
          </a:prstGeom>
          <a:ln>
            <a:solidFill>
              <a:schemeClr val="accent1"/>
            </a:solidFill>
          </a:ln>
          <a:effectLst>
            <a:outerShdw blurRad="50800" dist="38100" dir="2700000" algn="tl" rotWithShape="0">
              <a:schemeClr val="accent1">
                <a:alpha val="40000"/>
              </a:schemeClr>
            </a:outerShdw>
          </a:effectLst>
        </p:spPr>
      </p:pic>
      <p:pic>
        <p:nvPicPr>
          <p:cNvPr id="2" name="Picture 1" descr="A close-up of a logo&#10;&#10;Description automatically generated">
            <a:extLst>
              <a:ext uri="{FF2B5EF4-FFF2-40B4-BE49-F238E27FC236}">
                <a16:creationId xmlns:a16="http://schemas.microsoft.com/office/drawing/2014/main" id="{B625FCCD-C199-C6DF-0443-7637E1A7C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975" y="3551835"/>
            <a:ext cx="900000" cy="900000"/>
          </a:xfrm>
          <a:prstGeom prst="rect">
            <a:avLst/>
          </a:prstGeom>
        </p:spPr>
      </p:pic>
    </p:spTree>
    <p:extLst>
      <p:ext uri="{BB962C8B-B14F-4D97-AF65-F5344CB8AC3E}">
        <p14:creationId xmlns:p14="http://schemas.microsoft.com/office/powerpoint/2010/main" val="351585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F7C14-D2C2-CFBC-0681-650C0B2EA9D6}"/>
              </a:ext>
            </a:extLst>
          </p:cNvPr>
          <p:cNvSpPr>
            <a:spLocks noGrp="1"/>
          </p:cNvSpPr>
          <p:nvPr>
            <p:ph type="title"/>
          </p:nvPr>
        </p:nvSpPr>
        <p:spPr/>
        <p:txBody>
          <a:bodyPr/>
          <a:lstStyle/>
          <a:p>
            <a:r>
              <a:rPr lang="en-AU"/>
              <a:t>An approach to planning for Year 8</a:t>
            </a:r>
          </a:p>
        </p:txBody>
      </p:sp>
      <p:grpSp>
        <p:nvGrpSpPr>
          <p:cNvPr id="26" name="Group 25">
            <a:extLst>
              <a:ext uri="{FF2B5EF4-FFF2-40B4-BE49-F238E27FC236}">
                <a16:creationId xmlns:a16="http://schemas.microsoft.com/office/drawing/2014/main" id="{6576CDD8-2BA4-E335-779B-D4F945F8918B}"/>
              </a:ext>
            </a:extLst>
          </p:cNvPr>
          <p:cNvGrpSpPr/>
          <p:nvPr/>
        </p:nvGrpSpPr>
        <p:grpSpPr>
          <a:xfrm>
            <a:off x="323850" y="679527"/>
            <a:ext cx="2376264" cy="1844757"/>
            <a:chOff x="323850" y="634243"/>
            <a:chExt cx="2376264" cy="1902156"/>
          </a:xfrm>
        </p:grpSpPr>
        <p:sp>
          <p:nvSpPr>
            <p:cNvPr id="16" name="Rectangle: Folded Corner 15">
              <a:extLst>
                <a:ext uri="{FF2B5EF4-FFF2-40B4-BE49-F238E27FC236}">
                  <a16:creationId xmlns:a16="http://schemas.microsoft.com/office/drawing/2014/main" id="{8127C551-2732-B5FE-89F4-364197CA5566}"/>
                </a:ext>
              </a:extLst>
            </p:cNvPr>
            <p:cNvSpPr/>
            <p:nvPr/>
          </p:nvSpPr>
          <p:spPr bwMode="auto">
            <a:xfrm>
              <a:off x="323850" y="634243"/>
              <a:ext cx="2376264" cy="1902156"/>
            </a:xfrm>
            <a:prstGeom prst="foldedCorner">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05C00BB7-B88C-8755-B7C7-BD4427D5F959}"/>
                </a:ext>
              </a:extLst>
            </p:cNvPr>
            <p:cNvSpPr txBox="1"/>
            <p:nvPr/>
          </p:nvSpPr>
          <p:spPr>
            <a:xfrm>
              <a:off x="323850" y="736199"/>
              <a:ext cx="2376264" cy="15908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markets influence decisions about the allocation of resources to the production of goods and services, and the effect of prices on these decisions</a:t>
              </a:r>
            </a:p>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AC9HE8K01</a:t>
              </a:r>
            </a:p>
          </p:txBody>
        </p:sp>
      </p:grpSp>
      <p:grpSp>
        <p:nvGrpSpPr>
          <p:cNvPr id="28" name="Group 27">
            <a:extLst>
              <a:ext uri="{FF2B5EF4-FFF2-40B4-BE49-F238E27FC236}">
                <a16:creationId xmlns:a16="http://schemas.microsoft.com/office/drawing/2014/main" id="{59F858C0-4EFE-10CD-BEC5-78B4C4164E90}"/>
              </a:ext>
            </a:extLst>
          </p:cNvPr>
          <p:cNvGrpSpPr/>
          <p:nvPr/>
        </p:nvGrpSpPr>
        <p:grpSpPr>
          <a:xfrm>
            <a:off x="3383868" y="906415"/>
            <a:ext cx="2376264" cy="1794797"/>
            <a:chOff x="3383868" y="987574"/>
            <a:chExt cx="2376264" cy="1902156"/>
          </a:xfrm>
        </p:grpSpPr>
        <p:sp>
          <p:nvSpPr>
            <p:cNvPr id="18" name="Rectangle: Folded Corner 17">
              <a:extLst>
                <a:ext uri="{FF2B5EF4-FFF2-40B4-BE49-F238E27FC236}">
                  <a16:creationId xmlns:a16="http://schemas.microsoft.com/office/drawing/2014/main" id="{C7BC9E64-8E94-23AD-0DA2-A011811C6B23}"/>
                </a:ext>
              </a:extLst>
            </p:cNvPr>
            <p:cNvSpPr/>
            <p:nvPr/>
          </p:nvSpPr>
          <p:spPr bwMode="auto">
            <a:xfrm>
              <a:off x="3383868" y="987574"/>
              <a:ext cx="2376264" cy="1902156"/>
            </a:xfrm>
            <a:prstGeom prst="foldedCorner">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94A88A46-0CBD-425F-3A74-3D64AE33B943}"/>
                </a:ext>
              </a:extLst>
            </p:cNvPr>
            <p:cNvSpPr txBox="1"/>
            <p:nvPr/>
          </p:nvSpPr>
          <p:spPr>
            <a:xfrm>
              <a:off x="3383868" y="1089530"/>
              <a:ext cx="2376264" cy="14800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different ways that businesses adapt to opportunities in the market and respond to the changing nature of work</a:t>
              </a:r>
            </a:p>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AC9HE8K02</a:t>
              </a:r>
            </a:p>
            <a:p>
              <a:pPr>
                <a:lnSpc>
                  <a:spcPct val="110000"/>
                </a:lnSpc>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FEAF6E5F-DD12-DEFA-69C1-8C54386FA84D}"/>
              </a:ext>
            </a:extLst>
          </p:cNvPr>
          <p:cNvGrpSpPr/>
          <p:nvPr/>
        </p:nvGrpSpPr>
        <p:grpSpPr>
          <a:xfrm>
            <a:off x="6300192" y="532287"/>
            <a:ext cx="2376264" cy="1743714"/>
            <a:chOff x="6300192" y="532287"/>
            <a:chExt cx="2376264" cy="1902156"/>
          </a:xfrm>
        </p:grpSpPr>
        <p:sp>
          <p:nvSpPr>
            <p:cNvPr id="20" name="Rectangle: Folded Corner 19">
              <a:extLst>
                <a:ext uri="{FF2B5EF4-FFF2-40B4-BE49-F238E27FC236}">
                  <a16:creationId xmlns:a16="http://schemas.microsoft.com/office/drawing/2014/main" id="{7E751193-3DFF-328B-E1C8-1D5C6EEE68D6}"/>
                </a:ext>
              </a:extLst>
            </p:cNvPr>
            <p:cNvSpPr/>
            <p:nvPr/>
          </p:nvSpPr>
          <p:spPr bwMode="auto">
            <a:xfrm>
              <a:off x="6300192" y="532287"/>
              <a:ext cx="2376264" cy="1902156"/>
            </a:xfrm>
            <a:prstGeom prst="foldedCorner">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950ABD89-8CE0-3821-D04E-D2D5F26D0EA9}"/>
                </a:ext>
              </a:extLst>
            </p:cNvPr>
            <p:cNvSpPr txBox="1"/>
            <p:nvPr/>
          </p:nvSpPr>
          <p:spPr>
            <a:xfrm>
              <a:off x="6300192" y="634243"/>
              <a:ext cx="2376264" cy="11846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how First Nations Australian businesses and entrepreneurs develop opportunities in the market</a:t>
              </a:r>
            </a:p>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AC9HE8K03</a:t>
              </a:r>
            </a:p>
          </p:txBody>
        </p:sp>
      </p:grpSp>
      <p:grpSp>
        <p:nvGrpSpPr>
          <p:cNvPr id="30" name="Group 29">
            <a:extLst>
              <a:ext uri="{FF2B5EF4-FFF2-40B4-BE49-F238E27FC236}">
                <a16:creationId xmlns:a16="http://schemas.microsoft.com/office/drawing/2014/main" id="{CA9C58E6-8E96-D4A9-4E1A-39210188D420}"/>
              </a:ext>
            </a:extLst>
          </p:cNvPr>
          <p:cNvGrpSpPr/>
          <p:nvPr/>
        </p:nvGrpSpPr>
        <p:grpSpPr>
          <a:xfrm>
            <a:off x="820422" y="2727277"/>
            <a:ext cx="2376264" cy="1781980"/>
            <a:chOff x="820422" y="2727277"/>
            <a:chExt cx="2376264" cy="1902156"/>
          </a:xfrm>
        </p:grpSpPr>
        <p:sp>
          <p:nvSpPr>
            <p:cNvPr id="22" name="Rectangle: Folded Corner 21">
              <a:extLst>
                <a:ext uri="{FF2B5EF4-FFF2-40B4-BE49-F238E27FC236}">
                  <a16:creationId xmlns:a16="http://schemas.microsoft.com/office/drawing/2014/main" id="{F21189B6-64FF-425E-700B-65EFF1C783BF}"/>
                </a:ext>
              </a:extLst>
            </p:cNvPr>
            <p:cNvSpPr/>
            <p:nvPr/>
          </p:nvSpPr>
          <p:spPr bwMode="auto">
            <a:xfrm>
              <a:off x="820422" y="2727277"/>
              <a:ext cx="2376264" cy="1902156"/>
            </a:xfrm>
            <a:prstGeom prst="foldedCorner">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B3BFE04C-FDC9-1AB4-329E-206E31958389}"/>
                </a:ext>
              </a:extLst>
            </p:cNvPr>
            <p:cNvSpPr txBox="1"/>
            <p:nvPr/>
          </p:nvSpPr>
          <p:spPr>
            <a:xfrm>
              <a:off x="820422" y="2884327"/>
              <a:ext cx="2376264" cy="14800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importance of Australia’s system of taxation and how this system affects decision-making by individuals and businesses</a:t>
              </a:r>
            </a:p>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AC9HE8K04</a:t>
              </a:r>
            </a:p>
            <a:p>
              <a:pPr>
                <a:lnSpc>
                  <a:spcPct val="110000"/>
                </a:lnSpc>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F0C351F7-E287-9B23-4EC9-42BE56C05854}"/>
              </a:ext>
            </a:extLst>
          </p:cNvPr>
          <p:cNvGrpSpPr/>
          <p:nvPr/>
        </p:nvGrpSpPr>
        <p:grpSpPr>
          <a:xfrm>
            <a:off x="5792619" y="2782371"/>
            <a:ext cx="2376264" cy="1726886"/>
            <a:chOff x="5792619" y="2782371"/>
            <a:chExt cx="2376264" cy="1902156"/>
          </a:xfrm>
        </p:grpSpPr>
        <p:sp>
          <p:nvSpPr>
            <p:cNvPr id="24" name="Rectangle: Folded Corner 23">
              <a:extLst>
                <a:ext uri="{FF2B5EF4-FFF2-40B4-BE49-F238E27FC236}">
                  <a16:creationId xmlns:a16="http://schemas.microsoft.com/office/drawing/2014/main" id="{47FDD53B-5270-7ECA-B8EA-3332EE3C95FB}"/>
                </a:ext>
              </a:extLst>
            </p:cNvPr>
            <p:cNvSpPr/>
            <p:nvPr/>
          </p:nvSpPr>
          <p:spPr bwMode="auto">
            <a:xfrm>
              <a:off x="5792619" y="2782371"/>
              <a:ext cx="2376264" cy="1902156"/>
            </a:xfrm>
            <a:prstGeom prst="foldedCorner">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1D5C48AC-CD70-FEDD-E59E-950C5CB78CDC}"/>
                </a:ext>
              </a:extLst>
            </p:cNvPr>
            <p:cNvSpPr txBox="1"/>
            <p:nvPr/>
          </p:nvSpPr>
          <p:spPr>
            <a:xfrm>
              <a:off x="5792619" y="2884327"/>
              <a:ext cx="2376264" cy="1683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processes that individuals and/or businesses use to plan and budget to achieve short-term and long-term financial objectives</a:t>
              </a:r>
            </a:p>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AC9HE8K05</a:t>
              </a:r>
            </a:p>
            <a:p>
              <a:pPr>
                <a:lnSpc>
                  <a:spcPct val="110000"/>
                </a:lnSpc>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0566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F7C14-D2C2-CFBC-0681-650C0B2EA9D6}"/>
              </a:ext>
            </a:extLst>
          </p:cNvPr>
          <p:cNvSpPr>
            <a:spLocks noGrp="1"/>
          </p:cNvSpPr>
          <p:nvPr>
            <p:ph type="title"/>
          </p:nvPr>
        </p:nvSpPr>
        <p:spPr/>
        <p:txBody>
          <a:bodyPr/>
          <a:lstStyle/>
          <a:p>
            <a:r>
              <a:rPr lang="en-AU"/>
              <a:t>An approach to planning for Year 8</a:t>
            </a:r>
          </a:p>
        </p:txBody>
      </p:sp>
      <p:grpSp>
        <p:nvGrpSpPr>
          <p:cNvPr id="2" name="Group 1">
            <a:extLst>
              <a:ext uri="{FF2B5EF4-FFF2-40B4-BE49-F238E27FC236}">
                <a16:creationId xmlns:a16="http://schemas.microsoft.com/office/drawing/2014/main" id="{4602EF03-05C1-8E60-976D-055A0CDD39AA}"/>
              </a:ext>
            </a:extLst>
          </p:cNvPr>
          <p:cNvGrpSpPr/>
          <p:nvPr/>
        </p:nvGrpSpPr>
        <p:grpSpPr>
          <a:xfrm>
            <a:off x="323850" y="634243"/>
            <a:ext cx="4608190" cy="3936927"/>
            <a:chOff x="323850" y="634243"/>
            <a:chExt cx="4608190" cy="3936927"/>
          </a:xfrm>
        </p:grpSpPr>
        <p:grpSp>
          <p:nvGrpSpPr>
            <p:cNvPr id="26" name="Group 25">
              <a:extLst>
                <a:ext uri="{FF2B5EF4-FFF2-40B4-BE49-F238E27FC236}">
                  <a16:creationId xmlns:a16="http://schemas.microsoft.com/office/drawing/2014/main" id="{6576CDD8-2BA4-E335-779B-D4F945F8918B}"/>
                </a:ext>
              </a:extLst>
            </p:cNvPr>
            <p:cNvGrpSpPr/>
            <p:nvPr/>
          </p:nvGrpSpPr>
          <p:grpSpPr>
            <a:xfrm>
              <a:off x="323850" y="634243"/>
              <a:ext cx="2376264" cy="1902156"/>
              <a:chOff x="323850" y="634243"/>
              <a:chExt cx="2376264" cy="1902156"/>
            </a:xfrm>
          </p:grpSpPr>
          <p:sp>
            <p:nvSpPr>
              <p:cNvPr id="16" name="Rectangle: Folded Corner 15">
                <a:extLst>
                  <a:ext uri="{FF2B5EF4-FFF2-40B4-BE49-F238E27FC236}">
                    <a16:creationId xmlns:a16="http://schemas.microsoft.com/office/drawing/2014/main" id="{8127C551-2732-B5FE-89F4-364197CA5566}"/>
                  </a:ext>
                </a:extLst>
              </p:cNvPr>
              <p:cNvSpPr/>
              <p:nvPr/>
            </p:nvSpPr>
            <p:spPr bwMode="auto">
              <a:xfrm>
                <a:off x="323850" y="634243"/>
                <a:ext cx="2376264" cy="1902156"/>
              </a:xfrm>
              <a:prstGeom prst="foldedCorner">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05C00BB7-B88C-8755-B7C7-BD4427D5F959}"/>
                  </a:ext>
                </a:extLst>
              </p:cNvPr>
              <p:cNvSpPr txBox="1"/>
              <p:nvPr/>
            </p:nvSpPr>
            <p:spPr>
              <a:xfrm>
                <a:off x="323850" y="736199"/>
                <a:ext cx="2376264" cy="15908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markets influence decisions about the allocation of resources to the production of goods and services, and the effect of prices on these decisions</a:t>
                </a:r>
              </a:p>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AC9HE8K01</a:t>
                </a:r>
              </a:p>
            </p:txBody>
          </p:sp>
        </p:grpSp>
        <p:grpSp>
          <p:nvGrpSpPr>
            <p:cNvPr id="28" name="Group 27">
              <a:extLst>
                <a:ext uri="{FF2B5EF4-FFF2-40B4-BE49-F238E27FC236}">
                  <a16:creationId xmlns:a16="http://schemas.microsoft.com/office/drawing/2014/main" id="{59F858C0-4EFE-10CD-BEC5-78B4C4164E90}"/>
                </a:ext>
              </a:extLst>
            </p:cNvPr>
            <p:cNvGrpSpPr/>
            <p:nvPr/>
          </p:nvGrpSpPr>
          <p:grpSpPr>
            <a:xfrm>
              <a:off x="2555776" y="1376006"/>
              <a:ext cx="2376264" cy="1902156"/>
              <a:chOff x="3383868" y="987574"/>
              <a:chExt cx="2376264" cy="1902156"/>
            </a:xfrm>
          </p:grpSpPr>
          <p:sp>
            <p:nvSpPr>
              <p:cNvPr id="18" name="Rectangle: Folded Corner 17">
                <a:extLst>
                  <a:ext uri="{FF2B5EF4-FFF2-40B4-BE49-F238E27FC236}">
                    <a16:creationId xmlns:a16="http://schemas.microsoft.com/office/drawing/2014/main" id="{C7BC9E64-8E94-23AD-0DA2-A011811C6B23}"/>
                  </a:ext>
                </a:extLst>
              </p:cNvPr>
              <p:cNvSpPr/>
              <p:nvPr/>
            </p:nvSpPr>
            <p:spPr bwMode="auto">
              <a:xfrm>
                <a:off x="3383868" y="987574"/>
                <a:ext cx="2376264" cy="1902156"/>
              </a:xfrm>
              <a:prstGeom prst="foldedCorner">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94A88A46-0CBD-425F-3A74-3D64AE33B943}"/>
                  </a:ext>
                </a:extLst>
              </p:cNvPr>
              <p:cNvSpPr txBox="1"/>
              <p:nvPr/>
            </p:nvSpPr>
            <p:spPr>
              <a:xfrm>
                <a:off x="3383868" y="1089530"/>
                <a:ext cx="2376264" cy="14800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different ways that businesses adapt to opportunities in the market and respond to the changing nature of work</a:t>
                </a:r>
              </a:p>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AC9HE8K02</a:t>
                </a:r>
              </a:p>
              <a:p>
                <a:pPr>
                  <a:lnSpc>
                    <a:spcPct val="110000"/>
                  </a:lnSpc>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FEAF6E5F-DD12-DEFA-69C1-8C54386FA84D}"/>
                </a:ext>
              </a:extLst>
            </p:cNvPr>
            <p:cNvGrpSpPr/>
            <p:nvPr/>
          </p:nvGrpSpPr>
          <p:grpSpPr>
            <a:xfrm>
              <a:off x="760802" y="2669014"/>
              <a:ext cx="2376264" cy="1902156"/>
              <a:chOff x="6693661" y="544638"/>
              <a:chExt cx="2376264" cy="1902156"/>
            </a:xfrm>
          </p:grpSpPr>
          <p:sp>
            <p:nvSpPr>
              <p:cNvPr id="20" name="Rectangle: Folded Corner 19">
                <a:extLst>
                  <a:ext uri="{FF2B5EF4-FFF2-40B4-BE49-F238E27FC236}">
                    <a16:creationId xmlns:a16="http://schemas.microsoft.com/office/drawing/2014/main" id="{7E751193-3DFF-328B-E1C8-1D5C6EEE68D6}"/>
                  </a:ext>
                </a:extLst>
              </p:cNvPr>
              <p:cNvSpPr/>
              <p:nvPr/>
            </p:nvSpPr>
            <p:spPr bwMode="auto">
              <a:xfrm>
                <a:off x="6693661" y="544638"/>
                <a:ext cx="2376264" cy="1902156"/>
              </a:xfrm>
              <a:prstGeom prst="foldedCorner">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950ABD89-8CE0-3821-D04E-D2D5F26D0EA9}"/>
                  </a:ext>
                </a:extLst>
              </p:cNvPr>
              <p:cNvSpPr txBox="1"/>
              <p:nvPr/>
            </p:nvSpPr>
            <p:spPr>
              <a:xfrm>
                <a:off x="6693661" y="646594"/>
                <a:ext cx="2376264" cy="11846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First Nations Australian businesses and entrepreneurs develop opportunities in the market</a:t>
                </a:r>
              </a:p>
              <a:p>
                <a:pPr>
                  <a:lnSpc>
                    <a:spcPct val="11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AC9HE8K03</a:t>
                </a:r>
              </a:p>
            </p:txBody>
          </p:sp>
        </p:grpSp>
      </p:grpSp>
      <p:grpSp>
        <p:nvGrpSpPr>
          <p:cNvPr id="3" name="Group 2">
            <a:extLst>
              <a:ext uri="{FF2B5EF4-FFF2-40B4-BE49-F238E27FC236}">
                <a16:creationId xmlns:a16="http://schemas.microsoft.com/office/drawing/2014/main" id="{85444D5E-30A9-9CD3-F4DB-1F2148E317AF}"/>
              </a:ext>
            </a:extLst>
          </p:cNvPr>
          <p:cNvGrpSpPr/>
          <p:nvPr/>
        </p:nvGrpSpPr>
        <p:grpSpPr>
          <a:xfrm>
            <a:off x="6012160" y="856353"/>
            <a:ext cx="2809309" cy="3698812"/>
            <a:chOff x="6012160" y="856353"/>
            <a:chExt cx="2809309" cy="3698812"/>
          </a:xfrm>
        </p:grpSpPr>
        <p:grpSp>
          <p:nvGrpSpPr>
            <p:cNvPr id="30" name="Group 29">
              <a:extLst>
                <a:ext uri="{FF2B5EF4-FFF2-40B4-BE49-F238E27FC236}">
                  <a16:creationId xmlns:a16="http://schemas.microsoft.com/office/drawing/2014/main" id="{CA9C58E6-8E96-D4A9-4E1A-39210188D420}"/>
                </a:ext>
              </a:extLst>
            </p:cNvPr>
            <p:cNvGrpSpPr/>
            <p:nvPr/>
          </p:nvGrpSpPr>
          <p:grpSpPr>
            <a:xfrm>
              <a:off x="6445205" y="856353"/>
              <a:ext cx="2376264" cy="1902156"/>
              <a:chOff x="820422" y="2727277"/>
              <a:chExt cx="2376264" cy="1902156"/>
            </a:xfrm>
          </p:grpSpPr>
          <p:sp>
            <p:nvSpPr>
              <p:cNvPr id="22" name="Rectangle: Folded Corner 21">
                <a:extLst>
                  <a:ext uri="{FF2B5EF4-FFF2-40B4-BE49-F238E27FC236}">
                    <a16:creationId xmlns:a16="http://schemas.microsoft.com/office/drawing/2014/main" id="{F21189B6-64FF-425E-700B-65EFF1C783BF}"/>
                  </a:ext>
                </a:extLst>
              </p:cNvPr>
              <p:cNvSpPr/>
              <p:nvPr/>
            </p:nvSpPr>
            <p:spPr bwMode="auto">
              <a:xfrm>
                <a:off x="820422" y="2727277"/>
                <a:ext cx="2376264" cy="1902156"/>
              </a:xfrm>
              <a:prstGeom prst="foldedCorner">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B3BFE04C-FDC9-1AB4-329E-206E31958389}"/>
                  </a:ext>
                </a:extLst>
              </p:cNvPr>
              <p:cNvSpPr txBox="1"/>
              <p:nvPr/>
            </p:nvSpPr>
            <p:spPr>
              <a:xfrm>
                <a:off x="820422" y="2884327"/>
                <a:ext cx="2376264" cy="14800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the importance of Australia’s system of taxation and how this system affects decision-making by individuals and businesses</a:t>
                </a:r>
              </a:p>
              <a:p>
                <a:pPr>
                  <a:lnSpc>
                    <a:spcPct val="110000"/>
                  </a:lnSpc>
                </a:pPr>
                <a:r>
                  <a:rPr lang="en-US"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AC9HE8K04</a:t>
                </a:r>
              </a:p>
              <a:p>
                <a:pPr>
                  <a:lnSpc>
                    <a:spcPct val="110000"/>
                  </a:lnSpc>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F0C351F7-E287-9B23-4EC9-42BE56C05854}"/>
                </a:ext>
              </a:extLst>
            </p:cNvPr>
            <p:cNvGrpSpPr/>
            <p:nvPr/>
          </p:nvGrpSpPr>
          <p:grpSpPr>
            <a:xfrm>
              <a:off x="6012160" y="2653009"/>
              <a:ext cx="2376264" cy="1902156"/>
              <a:chOff x="5792619" y="2782371"/>
              <a:chExt cx="2376264" cy="1902156"/>
            </a:xfrm>
          </p:grpSpPr>
          <p:sp>
            <p:nvSpPr>
              <p:cNvPr id="24" name="Rectangle: Folded Corner 23">
                <a:extLst>
                  <a:ext uri="{FF2B5EF4-FFF2-40B4-BE49-F238E27FC236}">
                    <a16:creationId xmlns:a16="http://schemas.microsoft.com/office/drawing/2014/main" id="{47FDD53B-5270-7ECA-B8EA-3332EE3C95FB}"/>
                  </a:ext>
                </a:extLst>
              </p:cNvPr>
              <p:cNvSpPr/>
              <p:nvPr/>
            </p:nvSpPr>
            <p:spPr bwMode="auto">
              <a:xfrm>
                <a:off x="5792619" y="2782371"/>
                <a:ext cx="2376264" cy="1902156"/>
              </a:xfrm>
              <a:prstGeom prst="foldedCorner">
                <a:avLst/>
              </a:prstGeom>
              <a:solidFill>
                <a:schemeClr val="bg1">
                  <a:lumMod val="95000"/>
                </a:schemeClr>
              </a:solidFill>
              <a:ln>
                <a:solidFill>
                  <a:schemeClr val="bg1">
                    <a:lumMod val="95000"/>
                  </a:schemeClr>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1D5C48AC-CD70-FEDD-E59E-950C5CB78CDC}"/>
                  </a:ext>
                </a:extLst>
              </p:cNvPr>
              <p:cNvSpPr txBox="1"/>
              <p:nvPr/>
            </p:nvSpPr>
            <p:spPr>
              <a:xfrm>
                <a:off x="5792619" y="2884327"/>
                <a:ext cx="2376264" cy="1683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processes that individuals and/or businesses use to plan and budget to achieve short-term and long-term financial objectives</a:t>
                </a:r>
              </a:p>
              <a:p>
                <a:pPr>
                  <a:lnSpc>
                    <a:spcPct val="110000"/>
                  </a:lnSpc>
                </a:pPr>
                <a:r>
                  <a:rPr lang="en-US"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AC9HE8K05</a:t>
                </a:r>
              </a:p>
              <a:p>
                <a:pPr>
                  <a:lnSpc>
                    <a:spcPct val="110000"/>
                  </a:lnSpc>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4" name="TextBox 3">
            <a:extLst>
              <a:ext uri="{FF2B5EF4-FFF2-40B4-BE49-F238E27FC236}">
                <a16:creationId xmlns:a16="http://schemas.microsoft.com/office/drawing/2014/main" id="{D8AE9204-C843-A520-59FD-E23687337F1F}"/>
              </a:ext>
            </a:extLst>
          </p:cNvPr>
          <p:cNvSpPr txBox="1"/>
          <p:nvPr/>
        </p:nvSpPr>
        <p:spPr>
          <a:xfrm>
            <a:off x="3419872" y="788515"/>
            <a:ext cx="1440160" cy="338554"/>
          </a:xfrm>
          <a:prstGeom prst="leftArrowCallout">
            <a:avLst>
              <a:gd name="adj1" fmla="val 25000"/>
              <a:gd name="adj2" fmla="val 25000"/>
              <a:gd name="adj3" fmla="val 25000"/>
              <a:gd name="adj4" fmla="val 84229"/>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sz="1600" dirty="0">
                <a:latin typeface="Arial" panose="020B0604020202020204" pitchFamily="34" charset="0"/>
                <a:cs typeface="Arial" panose="020B0604020202020204" pitchFamily="34" charset="0"/>
              </a:rPr>
              <a:t>businesses</a:t>
            </a:r>
          </a:p>
        </p:txBody>
      </p:sp>
    </p:spTree>
    <p:extLst>
      <p:ext uri="{BB962C8B-B14F-4D97-AF65-F5344CB8AC3E}">
        <p14:creationId xmlns:p14="http://schemas.microsoft.com/office/powerpoint/2010/main" val="257823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F7C14-D2C2-CFBC-0681-650C0B2EA9D6}"/>
              </a:ext>
            </a:extLst>
          </p:cNvPr>
          <p:cNvSpPr>
            <a:spLocks noGrp="1"/>
          </p:cNvSpPr>
          <p:nvPr>
            <p:ph type="title"/>
          </p:nvPr>
        </p:nvSpPr>
        <p:spPr/>
        <p:txBody>
          <a:bodyPr/>
          <a:lstStyle/>
          <a:p>
            <a:r>
              <a:rPr lang="en-AU"/>
              <a:t>An approach to planning for Year 8</a:t>
            </a:r>
          </a:p>
        </p:txBody>
      </p:sp>
      <p:grpSp>
        <p:nvGrpSpPr>
          <p:cNvPr id="2" name="Group 1">
            <a:extLst>
              <a:ext uri="{FF2B5EF4-FFF2-40B4-BE49-F238E27FC236}">
                <a16:creationId xmlns:a16="http://schemas.microsoft.com/office/drawing/2014/main" id="{4602EF03-05C1-8E60-976D-055A0CDD39AA}"/>
              </a:ext>
            </a:extLst>
          </p:cNvPr>
          <p:cNvGrpSpPr/>
          <p:nvPr/>
        </p:nvGrpSpPr>
        <p:grpSpPr>
          <a:xfrm>
            <a:off x="323850" y="634243"/>
            <a:ext cx="4608190" cy="3936927"/>
            <a:chOff x="323850" y="634243"/>
            <a:chExt cx="4608190" cy="3936927"/>
          </a:xfrm>
        </p:grpSpPr>
        <p:grpSp>
          <p:nvGrpSpPr>
            <p:cNvPr id="26" name="Group 25">
              <a:extLst>
                <a:ext uri="{FF2B5EF4-FFF2-40B4-BE49-F238E27FC236}">
                  <a16:creationId xmlns:a16="http://schemas.microsoft.com/office/drawing/2014/main" id="{6576CDD8-2BA4-E335-779B-D4F945F8918B}"/>
                </a:ext>
              </a:extLst>
            </p:cNvPr>
            <p:cNvGrpSpPr/>
            <p:nvPr/>
          </p:nvGrpSpPr>
          <p:grpSpPr>
            <a:xfrm>
              <a:off x="323850" y="634243"/>
              <a:ext cx="2376264" cy="1902156"/>
              <a:chOff x="323850" y="634243"/>
              <a:chExt cx="2376264" cy="1902156"/>
            </a:xfrm>
          </p:grpSpPr>
          <p:sp>
            <p:nvSpPr>
              <p:cNvPr id="16" name="Rectangle: Folded Corner 15">
                <a:extLst>
                  <a:ext uri="{FF2B5EF4-FFF2-40B4-BE49-F238E27FC236}">
                    <a16:creationId xmlns:a16="http://schemas.microsoft.com/office/drawing/2014/main" id="{8127C551-2732-B5FE-89F4-364197CA5566}"/>
                  </a:ext>
                </a:extLst>
              </p:cNvPr>
              <p:cNvSpPr/>
              <p:nvPr/>
            </p:nvSpPr>
            <p:spPr bwMode="auto">
              <a:xfrm>
                <a:off x="323850" y="634243"/>
                <a:ext cx="2376264" cy="1902156"/>
              </a:xfrm>
              <a:prstGeom prst="foldedCorner">
                <a:avLst/>
              </a:prstGeom>
              <a:solidFill>
                <a:schemeClr val="bg1">
                  <a:lumMod val="95000"/>
                </a:schemeClr>
              </a:solidFill>
              <a:ln>
                <a:solidFill>
                  <a:schemeClr val="bg1">
                    <a:lumMod val="95000"/>
                  </a:scheme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05C00BB7-B88C-8755-B7C7-BD4427D5F959}"/>
                  </a:ext>
                </a:extLst>
              </p:cNvPr>
              <p:cNvSpPr txBox="1"/>
              <p:nvPr/>
            </p:nvSpPr>
            <p:spPr>
              <a:xfrm>
                <a:off x="323850" y="736199"/>
                <a:ext cx="2376264" cy="15908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how markets influence decisions about the allocation of resources to the production of goods and services, and the effect of prices on these decisions</a:t>
                </a:r>
              </a:p>
              <a:p>
                <a:pPr>
                  <a:lnSpc>
                    <a:spcPct val="110000"/>
                  </a:lnSpc>
                </a:pPr>
                <a:r>
                  <a:rPr lang="en-US"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AC9HE8K01</a:t>
                </a:r>
              </a:p>
            </p:txBody>
          </p:sp>
        </p:grpSp>
        <p:grpSp>
          <p:nvGrpSpPr>
            <p:cNvPr id="28" name="Group 27">
              <a:extLst>
                <a:ext uri="{FF2B5EF4-FFF2-40B4-BE49-F238E27FC236}">
                  <a16:creationId xmlns:a16="http://schemas.microsoft.com/office/drawing/2014/main" id="{59F858C0-4EFE-10CD-BEC5-78B4C4164E90}"/>
                </a:ext>
              </a:extLst>
            </p:cNvPr>
            <p:cNvGrpSpPr/>
            <p:nvPr/>
          </p:nvGrpSpPr>
          <p:grpSpPr>
            <a:xfrm>
              <a:off x="2555776" y="1376006"/>
              <a:ext cx="2376264" cy="1902156"/>
              <a:chOff x="3383868" y="987574"/>
              <a:chExt cx="2376264" cy="1902156"/>
            </a:xfrm>
          </p:grpSpPr>
          <p:sp>
            <p:nvSpPr>
              <p:cNvPr id="18" name="Rectangle: Folded Corner 17">
                <a:extLst>
                  <a:ext uri="{FF2B5EF4-FFF2-40B4-BE49-F238E27FC236}">
                    <a16:creationId xmlns:a16="http://schemas.microsoft.com/office/drawing/2014/main" id="{C7BC9E64-8E94-23AD-0DA2-A011811C6B23}"/>
                  </a:ext>
                </a:extLst>
              </p:cNvPr>
              <p:cNvSpPr/>
              <p:nvPr/>
            </p:nvSpPr>
            <p:spPr bwMode="auto">
              <a:xfrm>
                <a:off x="3383868" y="987574"/>
                <a:ext cx="2376264" cy="1902156"/>
              </a:xfrm>
              <a:prstGeom prst="foldedCorner">
                <a:avLst/>
              </a:prstGeom>
              <a:solidFill>
                <a:schemeClr val="bg1">
                  <a:lumMod val="95000"/>
                </a:schemeClr>
              </a:solidFill>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94A88A46-0CBD-425F-3A74-3D64AE33B943}"/>
                  </a:ext>
                </a:extLst>
              </p:cNvPr>
              <p:cNvSpPr txBox="1"/>
              <p:nvPr/>
            </p:nvSpPr>
            <p:spPr>
              <a:xfrm>
                <a:off x="3383868" y="1089530"/>
                <a:ext cx="2376264" cy="14800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different ways that businesses adapt to opportunities in the market and respond to the changing nature of work</a:t>
                </a:r>
              </a:p>
              <a:p>
                <a:pPr>
                  <a:lnSpc>
                    <a:spcPct val="110000"/>
                  </a:lnSpc>
                </a:pPr>
                <a:r>
                  <a:rPr lang="en-US"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AC9HE8K02</a:t>
                </a:r>
              </a:p>
              <a:p>
                <a:pPr>
                  <a:lnSpc>
                    <a:spcPct val="110000"/>
                  </a:lnSpc>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FEAF6E5F-DD12-DEFA-69C1-8C54386FA84D}"/>
                </a:ext>
              </a:extLst>
            </p:cNvPr>
            <p:cNvGrpSpPr/>
            <p:nvPr/>
          </p:nvGrpSpPr>
          <p:grpSpPr>
            <a:xfrm>
              <a:off x="760802" y="2669014"/>
              <a:ext cx="2376264" cy="1902156"/>
              <a:chOff x="6693661" y="544638"/>
              <a:chExt cx="2376264" cy="1902156"/>
            </a:xfrm>
          </p:grpSpPr>
          <p:sp>
            <p:nvSpPr>
              <p:cNvPr id="20" name="Rectangle: Folded Corner 19">
                <a:extLst>
                  <a:ext uri="{FF2B5EF4-FFF2-40B4-BE49-F238E27FC236}">
                    <a16:creationId xmlns:a16="http://schemas.microsoft.com/office/drawing/2014/main" id="{7E751193-3DFF-328B-E1C8-1D5C6EEE68D6}"/>
                  </a:ext>
                </a:extLst>
              </p:cNvPr>
              <p:cNvSpPr/>
              <p:nvPr/>
            </p:nvSpPr>
            <p:spPr bwMode="auto">
              <a:xfrm>
                <a:off x="6693661" y="544638"/>
                <a:ext cx="2376264" cy="1902156"/>
              </a:xfrm>
              <a:prstGeom prst="foldedCorner">
                <a:avLst/>
              </a:prstGeom>
              <a:solidFill>
                <a:schemeClr val="bg1">
                  <a:lumMod val="95000"/>
                </a:schemeClr>
              </a:solidFill>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950ABD89-8CE0-3821-D04E-D2D5F26D0EA9}"/>
                  </a:ext>
                </a:extLst>
              </p:cNvPr>
              <p:cNvSpPr txBox="1"/>
              <p:nvPr/>
            </p:nvSpPr>
            <p:spPr>
              <a:xfrm>
                <a:off x="6693661" y="646594"/>
                <a:ext cx="2376264" cy="11846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how First Nations Australian businesses and entrepreneurs develop opportunities in the market</a:t>
                </a:r>
              </a:p>
              <a:p>
                <a:pPr>
                  <a:lnSpc>
                    <a:spcPct val="110000"/>
                  </a:lnSpc>
                </a:pPr>
                <a:r>
                  <a:rPr lang="en-US"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AC9HE8K03</a:t>
                </a:r>
              </a:p>
            </p:txBody>
          </p:sp>
        </p:grpSp>
      </p:grpSp>
      <p:grpSp>
        <p:nvGrpSpPr>
          <p:cNvPr id="3" name="Group 2">
            <a:extLst>
              <a:ext uri="{FF2B5EF4-FFF2-40B4-BE49-F238E27FC236}">
                <a16:creationId xmlns:a16="http://schemas.microsoft.com/office/drawing/2014/main" id="{85444D5E-30A9-9CD3-F4DB-1F2148E317AF}"/>
              </a:ext>
            </a:extLst>
          </p:cNvPr>
          <p:cNvGrpSpPr/>
          <p:nvPr/>
        </p:nvGrpSpPr>
        <p:grpSpPr>
          <a:xfrm>
            <a:off x="6012160" y="856353"/>
            <a:ext cx="2809309" cy="3698812"/>
            <a:chOff x="6012160" y="856353"/>
            <a:chExt cx="2809309" cy="3698812"/>
          </a:xfrm>
        </p:grpSpPr>
        <p:grpSp>
          <p:nvGrpSpPr>
            <p:cNvPr id="30" name="Group 29">
              <a:extLst>
                <a:ext uri="{FF2B5EF4-FFF2-40B4-BE49-F238E27FC236}">
                  <a16:creationId xmlns:a16="http://schemas.microsoft.com/office/drawing/2014/main" id="{CA9C58E6-8E96-D4A9-4E1A-39210188D420}"/>
                </a:ext>
              </a:extLst>
            </p:cNvPr>
            <p:cNvGrpSpPr/>
            <p:nvPr/>
          </p:nvGrpSpPr>
          <p:grpSpPr>
            <a:xfrm>
              <a:off x="6445205" y="856353"/>
              <a:ext cx="2376264" cy="1902156"/>
              <a:chOff x="820422" y="2727277"/>
              <a:chExt cx="2376264" cy="1902156"/>
            </a:xfrm>
          </p:grpSpPr>
          <p:sp>
            <p:nvSpPr>
              <p:cNvPr id="22" name="Rectangle: Folded Corner 21">
                <a:extLst>
                  <a:ext uri="{FF2B5EF4-FFF2-40B4-BE49-F238E27FC236}">
                    <a16:creationId xmlns:a16="http://schemas.microsoft.com/office/drawing/2014/main" id="{F21189B6-64FF-425E-700B-65EFF1C783BF}"/>
                  </a:ext>
                </a:extLst>
              </p:cNvPr>
              <p:cNvSpPr/>
              <p:nvPr/>
            </p:nvSpPr>
            <p:spPr bwMode="auto">
              <a:xfrm>
                <a:off x="820422" y="2727277"/>
                <a:ext cx="2376264" cy="1902156"/>
              </a:xfrm>
              <a:prstGeom prst="foldedCorner">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B3BFE04C-FDC9-1AB4-329E-206E31958389}"/>
                  </a:ext>
                </a:extLst>
              </p:cNvPr>
              <p:cNvSpPr txBox="1"/>
              <p:nvPr/>
            </p:nvSpPr>
            <p:spPr>
              <a:xfrm>
                <a:off x="820422" y="2884327"/>
                <a:ext cx="2376264" cy="14800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the importance of Australia’s system of taxation and how this system affects decision-making by individuals and businesses</a:t>
                </a:r>
              </a:p>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AC9HE8K04</a:t>
                </a:r>
              </a:p>
              <a:p>
                <a:pPr>
                  <a:lnSpc>
                    <a:spcPct val="110000"/>
                  </a:lnSpc>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F0C351F7-E287-9B23-4EC9-42BE56C05854}"/>
                </a:ext>
              </a:extLst>
            </p:cNvPr>
            <p:cNvGrpSpPr/>
            <p:nvPr/>
          </p:nvGrpSpPr>
          <p:grpSpPr>
            <a:xfrm>
              <a:off x="6012160" y="2653009"/>
              <a:ext cx="2376264" cy="1902156"/>
              <a:chOff x="5792619" y="2782371"/>
              <a:chExt cx="2376264" cy="1902156"/>
            </a:xfrm>
          </p:grpSpPr>
          <p:sp>
            <p:nvSpPr>
              <p:cNvPr id="24" name="Rectangle: Folded Corner 23">
                <a:extLst>
                  <a:ext uri="{FF2B5EF4-FFF2-40B4-BE49-F238E27FC236}">
                    <a16:creationId xmlns:a16="http://schemas.microsoft.com/office/drawing/2014/main" id="{47FDD53B-5270-7ECA-B8EA-3332EE3C95FB}"/>
                  </a:ext>
                </a:extLst>
              </p:cNvPr>
              <p:cNvSpPr/>
              <p:nvPr/>
            </p:nvSpPr>
            <p:spPr bwMode="auto">
              <a:xfrm>
                <a:off x="5792619" y="2782371"/>
                <a:ext cx="2376264" cy="1902156"/>
              </a:xfrm>
              <a:prstGeom prst="foldedCorner">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1D5C48AC-CD70-FEDD-E59E-950C5CB78CDC}"/>
                  </a:ext>
                </a:extLst>
              </p:cNvPr>
              <p:cNvSpPr txBox="1"/>
              <p:nvPr/>
            </p:nvSpPr>
            <p:spPr>
              <a:xfrm>
                <a:off x="5792619" y="2884327"/>
                <a:ext cx="2376264" cy="1683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processes that individuals and/or businesses use to plan and budget to achieve short-term and long-term financial objectives</a:t>
                </a:r>
              </a:p>
              <a:p>
                <a:pPr>
                  <a:lnSpc>
                    <a:spcPct val="110000"/>
                  </a:lnSpc>
                </a:pPr>
                <a:r>
                  <a:rPr lang="en-US" sz="1200">
                    <a:effectLst/>
                    <a:latin typeface="Arial" panose="020B0604020202020204" pitchFamily="34" charset="0"/>
                    <a:ea typeface="Times New Roman" panose="02020603050405020304" pitchFamily="18" charset="0"/>
                    <a:cs typeface="Times New Roman" panose="02020603050405020304" pitchFamily="18" charset="0"/>
                  </a:rPr>
                  <a:t>AC9HE8K05</a:t>
                </a:r>
              </a:p>
              <a:p>
                <a:pPr>
                  <a:lnSpc>
                    <a:spcPct val="110000"/>
                  </a:lnSpc>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4" name="TextBox 3">
            <a:extLst>
              <a:ext uri="{FF2B5EF4-FFF2-40B4-BE49-F238E27FC236}">
                <a16:creationId xmlns:a16="http://schemas.microsoft.com/office/drawing/2014/main" id="{D8AE9204-C843-A520-59FD-E23687337F1F}"/>
              </a:ext>
            </a:extLst>
          </p:cNvPr>
          <p:cNvSpPr txBox="1"/>
          <p:nvPr/>
        </p:nvSpPr>
        <p:spPr>
          <a:xfrm>
            <a:off x="4860032" y="926914"/>
            <a:ext cx="1440160" cy="338554"/>
          </a:xfrm>
          <a:prstGeom prst="rightArrowCallout">
            <a:avLst>
              <a:gd name="adj1" fmla="val 25000"/>
              <a:gd name="adj2" fmla="val 25000"/>
              <a:gd name="adj3" fmla="val 25000"/>
              <a:gd name="adj4" fmla="val 84835"/>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sz="1600">
                <a:latin typeface="Arial" panose="020B0604020202020204" pitchFamily="34" charset="0"/>
                <a:cs typeface="Arial" panose="020B0604020202020204" pitchFamily="34" charset="0"/>
              </a:rPr>
              <a:t>individuals</a:t>
            </a:r>
          </a:p>
        </p:txBody>
      </p:sp>
    </p:spTree>
    <p:extLst>
      <p:ext uri="{BB962C8B-B14F-4D97-AF65-F5344CB8AC3E}">
        <p14:creationId xmlns:p14="http://schemas.microsoft.com/office/powerpoint/2010/main" val="302675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E960D-96D7-437B-66E6-1BAE297A6958}"/>
              </a:ext>
            </a:extLst>
          </p:cNvPr>
          <p:cNvSpPr>
            <a:spLocks noGrp="1"/>
          </p:cNvSpPr>
          <p:nvPr>
            <p:ph type="title"/>
          </p:nvPr>
        </p:nvSpPr>
        <p:spPr/>
        <p:txBody>
          <a:bodyPr/>
          <a:lstStyle/>
          <a:p>
            <a:r>
              <a:rPr lang="en-AU"/>
              <a:t>An approach to planning for Year 8</a:t>
            </a:r>
          </a:p>
        </p:txBody>
      </p:sp>
      <p:pic>
        <p:nvPicPr>
          <p:cNvPr id="10" name="Content Placeholder 9">
            <a:extLst>
              <a:ext uri="{FF2B5EF4-FFF2-40B4-BE49-F238E27FC236}">
                <a16:creationId xmlns:a16="http://schemas.microsoft.com/office/drawing/2014/main" id="{AFA24DDB-0416-53DB-98DF-6379E56404C4}"/>
              </a:ext>
            </a:extLst>
          </p:cNvPr>
          <p:cNvPicPr>
            <a:picLocks noGrp="1" noChangeAspect="1"/>
          </p:cNvPicPr>
          <p:nvPr>
            <p:ph idx="1"/>
          </p:nvPr>
        </p:nvPicPr>
        <p:blipFill>
          <a:blip r:embed="rId3"/>
          <a:stretch>
            <a:fillRect/>
          </a:stretch>
        </p:blipFill>
        <p:spPr>
          <a:xfrm>
            <a:off x="1422516" y="771525"/>
            <a:ext cx="6305318" cy="3708400"/>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Rectangle 1">
            <a:extLst>
              <a:ext uri="{FF2B5EF4-FFF2-40B4-BE49-F238E27FC236}">
                <a16:creationId xmlns:a16="http://schemas.microsoft.com/office/drawing/2014/main" id="{4FD41088-B8FE-7319-7521-9F084A7ED443}"/>
              </a:ext>
            </a:extLst>
          </p:cNvPr>
          <p:cNvSpPr/>
          <p:nvPr/>
        </p:nvSpPr>
        <p:spPr>
          <a:xfrm>
            <a:off x="1416167" y="2139702"/>
            <a:ext cx="5244066" cy="215985"/>
          </a:xfrm>
          <a:prstGeom prst="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1438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E960D-96D7-437B-66E6-1BAE297A6958}"/>
              </a:ext>
            </a:extLst>
          </p:cNvPr>
          <p:cNvSpPr>
            <a:spLocks noGrp="1"/>
          </p:cNvSpPr>
          <p:nvPr>
            <p:ph type="title"/>
          </p:nvPr>
        </p:nvSpPr>
        <p:spPr/>
        <p:txBody>
          <a:bodyPr/>
          <a:lstStyle/>
          <a:p>
            <a:r>
              <a:rPr lang="en-AU"/>
              <a:t>An approach to planning for Year 8</a:t>
            </a:r>
          </a:p>
        </p:txBody>
      </p:sp>
      <p:pic>
        <p:nvPicPr>
          <p:cNvPr id="10" name="Content Placeholder 9">
            <a:extLst>
              <a:ext uri="{FF2B5EF4-FFF2-40B4-BE49-F238E27FC236}">
                <a16:creationId xmlns:a16="http://schemas.microsoft.com/office/drawing/2014/main" id="{AFA24DDB-0416-53DB-98DF-6379E56404C4}"/>
              </a:ext>
            </a:extLst>
          </p:cNvPr>
          <p:cNvPicPr>
            <a:picLocks noGrp="1" noChangeAspect="1"/>
          </p:cNvPicPr>
          <p:nvPr>
            <p:ph idx="1"/>
          </p:nvPr>
        </p:nvPicPr>
        <p:blipFill>
          <a:blip r:embed="rId3"/>
          <a:stretch>
            <a:fillRect/>
          </a:stretch>
        </p:blipFill>
        <p:spPr>
          <a:xfrm>
            <a:off x="1422516" y="771525"/>
            <a:ext cx="6305318" cy="3708400"/>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Rectangle 1">
            <a:extLst>
              <a:ext uri="{FF2B5EF4-FFF2-40B4-BE49-F238E27FC236}">
                <a16:creationId xmlns:a16="http://schemas.microsoft.com/office/drawing/2014/main" id="{4FD41088-B8FE-7319-7521-9F084A7ED443}"/>
              </a:ext>
            </a:extLst>
          </p:cNvPr>
          <p:cNvSpPr/>
          <p:nvPr/>
        </p:nvSpPr>
        <p:spPr>
          <a:xfrm>
            <a:off x="1416166" y="2337058"/>
            <a:ext cx="6305318" cy="954772"/>
          </a:xfrm>
          <a:prstGeom prst="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4534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E960D-96D7-437B-66E6-1BAE297A6958}"/>
              </a:ext>
            </a:extLst>
          </p:cNvPr>
          <p:cNvSpPr>
            <a:spLocks noGrp="1"/>
          </p:cNvSpPr>
          <p:nvPr>
            <p:ph type="title"/>
          </p:nvPr>
        </p:nvSpPr>
        <p:spPr/>
        <p:txBody>
          <a:bodyPr/>
          <a:lstStyle/>
          <a:p>
            <a:r>
              <a:rPr lang="en-AU"/>
              <a:t>An approach to planning for Year 8</a:t>
            </a:r>
          </a:p>
        </p:txBody>
      </p:sp>
      <p:pic>
        <p:nvPicPr>
          <p:cNvPr id="10" name="Content Placeholder 9">
            <a:extLst>
              <a:ext uri="{FF2B5EF4-FFF2-40B4-BE49-F238E27FC236}">
                <a16:creationId xmlns:a16="http://schemas.microsoft.com/office/drawing/2014/main" id="{AFA24DDB-0416-53DB-98DF-6379E56404C4}"/>
              </a:ext>
            </a:extLst>
          </p:cNvPr>
          <p:cNvPicPr>
            <a:picLocks noGrp="1" noChangeAspect="1"/>
          </p:cNvPicPr>
          <p:nvPr>
            <p:ph idx="1"/>
          </p:nvPr>
        </p:nvPicPr>
        <p:blipFill>
          <a:blip r:embed="rId3"/>
          <a:stretch>
            <a:fillRect/>
          </a:stretch>
        </p:blipFill>
        <p:spPr>
          <a:xfrm>
            <a:off x="1422516" y="771525"/>
            <a:ext cx="6305318" cy="3708400"/>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Rectangle 1">
            <a:extLst>
              <a:ext uri="{FF2B5EF4-FFF2-40B4-BE49-F238E27FC236}">
                <a16:creationId xmlns:a16="http://schemas.microsoft.com/office/drawing/2014/main" id="{4FD41088-B8FE-7319-7521-9F084A7ED443}"/>
              </a:ext>
            </a:extLst>
          </p:cNvPr>
          <p:cNvSpPr/>
          <p:nvPr/>
        </p:nvSpPr>
        <p:spPr>
          <a:xfrm>
            <a:off x="1416166" y="3291830"/>
            <a:ext cx="6305318" cy="863791"/>
          </a:xfrm>
          <a:prstGeom prst="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6187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E960D-96D7-437B-66E6-1BAE297A6958}"/>
              </a:ext>
            </a:extLst>
          </p:cNvPr>
          <p:cNvSpPr>
            <a:spLocks noGrp="1"/>
          </p:cNvSpPr>
          <p:nvPr>
            <p:ph type="title"/>
          </p:nvPr>
        </p:nvSpPr>
        <p:spPr/>
        <p:txBody>
          <a:bodyPr/>
          <a:lstStyle/>
          <a:p>
            <a:r>
              <a:rPr lang="en-AU"/>
              <a:t>An approach to planning for Year 8</a:t>
            </a:r>
          </a:p>
        </p:txBody>
      </p:sp>
      <p:pic>
        <p:nvPicPr>
          <p:cNvPr id="10" name="Content Placeholder 9">
            <a:extLst>
              <a:ext uri="{FF2B5EF4-FFF2-40B4-BE49-F238E27FC236}">
                <a16:creationId xmlns:a16="http://schemas.microsoft.com/office/drawing/2014/main" id="{AFA24DDB-0416-53DB-98DF-6379E56404C4}"/>
              </a:ext>
            </a:extLst>
          </p:cNvPr>
          <p:cNvPicPr>
            <a:picLocks noGrp="1" noChangeAspect="1"/>
          </p:cNvPicPr>
          <p:nvPr>
            <p:ph sz="half" idx="1"/>
          </p:nvPr>
        </p:nvPicPr>
        <p:blipFill>
          <a:blip r:embed="rId3"/>
          <a:stretch>
            <a:fillRect/>
          </a:stretch>
        </p:blipFill>
        <p:spPr>
          <a:xfrm>
            <a:off x="250825" y="699542"/>
            <a:ext cx="5631955" cy="3312368"/>
          </a:xfrm>
          <a:prstGeom prst="rect">
            <a:avLst/>
          </a:prstGeom>
          <a:ln>
            <a:solidFill>
              <a:schemeClr val="accent1"/>
            </a:solidFill>
          </a:ln>
          <a:effectLst>
            <a:outerShdw blurRad="50800" dist="38100" dir="2700000" algn="tl" rotWithShape="0">
              <a:schemeClr val="accent1">
                <a:alpha val="40000"/>
              </a:schemeClr>
            </a:outerShdw>
          </a:effectLst>
        </p:spPr>
      </p:pic>
      <p:pic>
        <p:nvPicPr>
          <p:cNvPr id="5" name="Content Placeholder 4">
            <a:extLst>
              <a:ext uri="{FF2B5EF4-FFF2-40B4-BE49-F238E27FC236}">
                <a16:creationId xmlns:a16="http://schemas.microsoft.com/office/drawing/2014/main" id="{4D3F886E-885A-D6E5-F587-F3C04E79ADC0}"/>
              </a:ext>
            </a:extLst>
          </p:cNvPr>
          <p:cNvPicPr>
            <a:picLocks noGrp="1" noChangeAspect="1"/>
          </p:cNvPicPr>
          <p:nvPr>
            <p:ph sz="half" idx="2"/>
          </p:nvPr>
        </p:nvPicPr>
        <p:blipFill>
          <a:blip r:embed="rId4"/>
          <a:stretch>
            <a:fillRect/>
          </a:stretch>
        </p:blipFill>
        <p:spPr>
          <a:xfrm>
            <a:off x="2915816" y="1344542"/>
            <a:ext cx="5901159" cy="3346388"/>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Rectangle 5">
            <a:extLst>
              <a:ext uri="{FF2B5EF4-FFF2-40B4-BE49-F238E27FC236}">
                <a16:creationId xmlns:a16="http://schemas.microsoft.com/office/drawing/2014/main" id="{4716A8DD-6A0B-D3AD-E43F-7F1FF5E5BC91}"/>
              </a:ext>
            </a:extLst>
          </p:cNvPr>
          <p:cNvSpPr/>
          <p:nvPr/>
        </p:nvSpPr>
        <p:spPr>
          <a:xfrm>
            <a:off x="2915816" y="2499742"/>
            <a:ext cx="2664296" cy="1800200"/>
          </a:xfrm>
          <a:prstGeom prst="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B6686AF-B4E4-A03F-D0DE-581B958EF071}"/>
              </a:ext>
            </a:extLst>
          </p:cNvPr>
          <p:cNvSpPr/>
          <p:nvPr/>
        </p:nvSpPr>
        <p:spPr>
          <a:xfrm>
            <a:off x="250825" y="889737"/>
            <a:ext cx="1080815" cy="454805"/>
          </a:xfrm>
          <a:prstGeom prst="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67047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13A1F-5CD6-6234-94EB-D63BC1C29C71}"/>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301481380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22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70D8-4D12-8353-7784-F1BC4A67EA48}"/>
              </a:ext>
            </a:extLst>
          </p:cNvPr>
          <p:cNvSpPr>
            <a:spLocks noGrp="1"/>
          </p:cNvSpPr>
          <p:nvPr>
            <p:ph type="title" idx="4294967295"/>
          </p:nvPr>
        </p:nvSpPr>
        <p:spPr>
          <a:xfrm>
            <a:off x="258184" y="195263"/>
            <a:ext cx="8238116" cy="330200"/>
          </a:xfrm>
        </p:spPr>
        <p:txBody>
          <a:bodyPr/>
          <a:lstStyle/>
          <a:p>
            <a:r>
              <a:rPr lang="en-AU" dirty="0"/>
              <a:t>Pause and reflect</a:t>
            </a:r>
          </a:p>
        </p:txBody>
      </p:sp>
      <p:sp>
        <p:nvSpPr>
          <p:cNvPr id="3" name="Content Placeholder 2">
            <a:extLst>
              <a:ext uri="{FF2B5EF4-FFF2-40B4-BE49-F238E27FC236}">
                <a16:creationId xmlns:a16="http://schemas.microsoft.com/office/drawing/2014/main" id="{45EFC596-F0C2-9C1B-62CD-5A139EE75581}"/>
              </a:ext>
            </a:extLst>
          </p:cNvPr>
          <p:cNvSpPr>
            <a:spLocks noGrp="1"/>
          </p:cNvSpPr>
          <p:nvPr>
            <p:ph idx="4294967295"/>
          </p:nvPr>
        </p:nvSpPr>
        <p:spPr>
          <a:xfrm>
            <a:off x="334962" y="806824"/>
            <a:ext cx="8150226" cy="3712789"/>
          </a:xfrm>
        </p:spPr>
        <p:txBody>
          <a:bodyPr>
            <a:normAutofit/>
          </a:bodyPr>
          <a:lstStyle/>
          <a:p>
            <a:pPr>
              <a:spcBef>
                <a:spcPts val="0"/>
              </a:spcBef>
              <a:spcAft>
                <a:spcPts val="900"/>
              </a:spcAft>
            </a:pPr>
            <a:r>
              <a:rPr lang="en-AU" dirty="0"/>
              <a:t>Which of these key messages resonated with you?</a:t>
            </a:r>
          </a:p>
          <a:p>
            <a:pPr marL="342900" indent="-342900">
              <a:spcBef>
                <a:spcPts val="0"/>
              </a:spcBef>
              <a:spcAft>
                <a:spcPts val="900"/>
              </a:spcAft>
              <a:buFont typeface="Wingdings" panose="05000000000000000000" pitchFamily="2" charset="2"/>
              <a:buChar char="q"/>
            </a:pPr>
            <a:r>
              <a:rPr lang="en-AU" dirty="0"/>
              <a:t>There is both new and moved subject matter in Australian Curriculum v9.0: Economics and Business that must be considered when planning.</a:t>
            </a:r>
          </a:p>
          <a:p>
            <a:pPr marL="342900" indent="-342900">
              <a:spcBef>
                <a:spcPts val="0"/>
              </a:spcBef>
              <a:spcAft>
                <a:spcPts val="900"/>
              </a:spcAft>
              <a:buFont typeface="Wingdings" panose="05000000000000000000" pitchFamily="2" charset="2"/>
              <a:buChar char="q"/>
            </a:pPr>
            <a:r>
              <a:rPr lang="en-AU" dirty="0"/>
              <a:t>Consider the amount of subject matter, skills and engagement when planning units of work to support success for middle years learners. </a:t>
            </a:r>
          </a:p>
          <a:p>
            <a:pPr marL="342900" indent="-342900">
              <a:spcBef>
                <a:spcPts val="0"/>
              </a:spcBef>
              <a:spcAft>
                <a:spcPts val="900"/>
              </a:spcAft>
              <a:buFont typeface="Wingdings" panose="05000000000000000000" pitchFamily="2" charset="2"/>
              <a:buChar char="q"/>
            </a:pPr>
            <a:r>
              <a:rPr lang="en-AU" dirty="0"/>
              <a:t>Careful grouping of content descriptions and consideration of relevant examples creates focused, manageable units of work.</a:t>
            </a:r>
          </a:p>
          <a:p>
            <a:pPr>
              <a:spcBef>
                <a:spcPts val="0"/>
              </a:spcBef>
              <a:spcAft>
                <a:spcPts val="900"/>
              </a:spcAft>
            </a:pPr>
            <a:endParaRPr lang="en-AU" dirty="0"/>
          </a:p>
          <a:p>
            <a:pPr>
              <a:spcBef>
                <a:spcPts val="0"/>
              </a:spcBef>
              <a:spcAft>
                <a:spcPts val="900"/>
              </a:spcAft>
            </a:pPr>
            <a:endParaRPr lang="en-AU" dirty="0"/>
          </a:p>
        </p:txBody>
      </p:sp>
      <p:pic>
        <p:nvPicPr>
          <p:cNvPr id="8" name="Picture 7" descr="A drawing of a person with a cloud above their head&#10;&#10;Description automatically generated">
            <a:extLst>
              <a:ext uri="{FF2B5EF4-FFF2-40B4-BE49-F238E27FC236}">
                <a16:creationId xmlns:a16="http://schemas.microsoft.com/office/drawing/2014/main" id="{0865286F-3ACB-12E3-7872-8FB5C30AE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038" y="3619800"/>
            <a:ext cx="900000" cy="900000"/>
          </a:xfrm>
          <a:prstGeom prst="rect">
            <a:avLst/>
          </a:prstGeom>
        </p:spPr>
      </p:pic>
    </p:spTree>
    <p:extLst>
      <p:ext uri="{BB962C8B-B14F-4D97-AF65-F5344CB8AC3E}">
        <p14:creationId xmlns:p14="http://schemas.microsoft.com/office/powerpoint/2010/main" val="1044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327025" y="274637"/>
            <a:ext cx="8496000" cy="360000"/>
          </a:xfrm>
        </p:spPr>
        <p:txBody>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CD4D-8CDA-2964-2FFE-10D33D74603E}"/>
              </a:ext>
            </a:extLst>
          </p:cNvPr>
          <p:cNvSpPr>
            <a:spLocks noGrp="1"/>
          </p:cNvSpPr>
          <p:nvPr>
            <p:ph type="title" idx="4294967295"/>
          </p:nvPr>
        </p:nvSpPr>
        <p:spPr>
          <a:xfrm>
            <a:off x="355002" y="293687"/>
            <a:ext cx="8700696" cy="330200"/>
          </a:xfrm>
        </p:spPr>
        <p:txBody>
          <a:bodyPr/>
          <a:lstStyle/>
          <a:p>
            <a:r>
              <a:rPr lang="en-AU" dirty="0"/>
              <a:t>References</a:t>
            </a:r>
          </a:p>
        </p:txBody>
      </p:sp>
      <p:sp>
        <p:nvSpPr>
          <p:cNvPr id="3" name="Content Placeholder 2">
            <a:extLst>
              <a:ext uri="{FF2B5EF4-FFF2-40B4-BE49-F238E27FC236}">
                <a16:creationId xmlns:a16="http://schemas.microsoft.com/office/drawing/2014/main" id="{4E2660D1-953B-E3D7-0E0F-ABB96BC7412B}"/>
              </a:ext>
            </a:extLst>
          </p:cNvPr>
          <p:cNvSpPr>
            <a:spLocks noGrp="1"/>
          </p:cNvSpPr>
          <p:nvPr>
            <p:ph idx="4294967295"/>
          </p:nvPr>
        </p:nvSpPr>
        <p:spPr>
          <a:xfrm>
            <a:off x="355002" y="882127"/>
            <a:ext cx="8130186" cy="3637486"/>
          </a:xfrm>
        </p:spPr>
        <p:txBody>
          <a:bodyPr>
            <a:normAutofit/>
          </a:bodyPr>
          <a:lstStyle/>
          <a:p>
            <a:r>
              <a:rPr lang="en-US" sz="1200" dirty="0"/>
              <a:t>1. Australian Taxation Office, Tax, Super + You, </a:t>
            </a:r>
            <a:r>
              <a:rPr lang="en-US" sz="1200" dirty="0">
                <a:hlinkClick r:id="rId3"/>
              </a:rPr>
              <a:t>https://taxsuperandyou.gov.au/</a:t>
            </a:r>
            <a:r>
              <a:rPr lang="en-US" sz="1200" dirty="0"/>
              <a:t> </a:t>
            </a:r>
            <a:endParaRPr lang="en-AU" sz="1200" dirty="0"/>
          </a:p>
        </p:txBody>
      </p:sp>
    </p:spTree>
    <p:extLst>
      <p:ext uri="{BB962C8B-B14F-4D97-AF65-F5344CB8AC3E}">
        <p14:creationId xmlns:p14="http://schemas.microsoft.com/office/powerpoint/2010/main" val="123821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a:t>Third-party copyright material, and QCAA material not covered by the CC BY </a:t>
            </a:r>
            <a:r>
              <a:rPr lang="en-US" sz="1200" err="1"/>
              <a:t>licence</a:t>
            </a:r>
            <a:r>
              <a:rPr lang="en-US" sz="1200"/>
              <a:t> is listed below:</a:t>
            </a:r>
          </a:p>
          <a:p>
            <a:pPr marL="288000" indent="-288000" fontAlgn="auto">
              <a:spcAft>
                <a:spcPts val="0"/>
              </a:spcAft>
              <a:buFont typeface="+mj-lt"/>
              <a:buAutoNum type="arabicPeriod"/>
            </a:pPr>
            <a:r>
              <a:rPr lang="en-US" sz="120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200"/>
              <a:t>Acknowledgment of Country artwork (2023) ‘Growth through Learning’ by </a:t>
            </a:r>
            <a:r>
              <a:rPr lang="en-US" sz="1200" err="1"/>
              <a:t>Chern’ee</a:t>
            </a:r>
            <a:r>
              <a:rPr lang="en-US" sz="1200"/>
              <a:t>, Brooke and Jesse Sutton, </a:t>
            </a:r>
            <a:r>
              <a:rPr lang="en-US" sz="1200" err="1"/>
              <a:t>Kalkadoon</a:t>
            </a:r>
            <a:r>
              <a:rPr lang="en-US" sz="1200"/>
              <a:t>. </a:t>
            </a:r>
            <a:r>
              <a:rPr lang="en-US" sz="1200">
                <a:hlinkClick r:id="rId3"/>
              </a:rPr>
              <a:t>www.cherneesutton.com.au</a:t>
            </a:r>
            <a:endParaRPr lang="en-US" sz="1200"/>
          </a:p>
          <a:p>
            <a:pPr marL="288000" indent="-288000">
              <a:buFont typeface="+mj-lt"/>
              <a:buAutoNum type="arabicPeriod"/>
            </a:pPr>
            <a:r>
              <a:rPr lang="en-AU" sz="1200">
                <a:solidFill>
                  <a:srgbClr val="111111"/>
                </a:solidFill>
                <a:ea typeface="Times New Roman" panose="02020603050405020304" pitchFamily="18" charset="0"/>
              </a:rPr>
              <a:t>Unless otherwise indicated, material from Australian Curriculum is © ACARA 2010–present, licensed </a:t>
            </a:r>
            <a:r>
              <a:rPr lang="en-AU" sz="1200" u="sng">
                <a:solidFill>
                  <a:srgbClr val="2D7FF9"/>
                </a:solidFill>
                <a:ea typeface="Times New Roman" panose="02020603050405020304" pitchFamily="18" charset="0"/>
                <a:hlinkClick r:id="rId4"/>
              </a:rPr>
              <a:t>CC BY 4.0</a:t>
            </a:r>
            <a:r>
              <a:rPr lang="en-AU" sz="1200">
                <a:solidFill>
                  <a:srgbClr val="111111"/>
                </a:solidFill>
                <a:ea typeface="Times New Roman" panose="02020603050405020304" pitchFamily="18" charset="0"/>
              </a:rPr>
              <a:t>. For the latest information and additional terms of use, see the </a:t>
            </a:r>
            <a:r>
              <a:rPr lang="en-AU" sz="1200" u="sng">
                <a:solidFill>
                  <a:srgbClr val="2D7FF9"/>
                </a:solidFill>
                <a:ea typeface="Times New Roman" panose="02020603050405020304" pitchFamily="18" charset="0"/>
                <a:hlinkClick r:id="rId5"/>
              </a:rPr>
              <a:t>Australian Curriculum website</a:t>
            </a:r>
            <a:r>
              <a:rPr lang="en-AU" sz="1200">
                <a:solidFill>
                  <a:srgbClr val="111111"/>
                </a:solidFill>
                <a:ea typeface="Times New Roman" panose="02020603050405020304" pitchFamily="18" charset="0"/>
              </a:rPr>
              <a:t> and its </a:t>
            </a:r>
            <a:r>
              <a:rPr lang="en-AU" sz="1200" u="sng">
                <a:solidFill>
                  <a:srgbClr val="2D7FF9"/>
                </a:solidFill>
                <a:ea typeface="Times New Roman" panose="02020603050405020304" pitchFamily="18" charset="0"/>
                <a:hlinkClick r:id="rId6"/>
              </a:rPr>
              <a:t>copyright notice</a:t>
            </a:r>
            <a:r>
              <a:rPr lang="en-US" sz="1200"/>
              <a:t>.</a:t>
            </a:r>
          </a:p>
          <a:p>
            <a:pPr marL="288000" indent="-288000" fontAlgn="auto">
              <a:spcAft>
                <a:spcPts val="0"/>
              </a:spcAft>
              <a:buFont typeface="+mj-lt"/>
              <a:buAutoNum type="arabicPeriod"/>
            </a:pPr>
            <a:r>
              <a:rPr lang="en-US" sz="1200"/>
              <a:t>Student and staff images have been used with permission.</a:t>
            </a:r>
          </a:p>
          <a:p>
            <a:pPr fontAlgn="auto">
              <a:spcAft>
                <a:spcPts val="0"/>
              </a:spcAft>
            </a:pPr>
            <a:endParaRPr lang="en-US" sz="1200"/>
          </a:p>
        </p:txBody>
      </p:sp>
    </p:spTree>
    <p:extLst>
      <p:ext uri="{BB962C8B-B14F-4D97-AF65-F5344CB8AC3E}">
        <p14:creationId xmlns:p14="http://schemas.microsoft.com/office/powerpoint/2010/main" val="369181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 </a:t>
            </a:r>
            <a:r>
              <a:rPr lang="en-US"/>
              <a:t>(include the link):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01A4AD-7B48-451F-A959-2054778CB054}"/>
              </a:ext>
            </a:extLst>
          </p:cNvPr>
          <p:cNvSpPr>
            <a:spLocks noGrp="1"/>
          </p:cNvSpPr>
          <p:nvPr>
            <p:ph type="body" sz="quarter" idx="3"/>
          </p:nvPr>
        </p:nvSpPr>
        <p:spPr>
          <a:xfrm>
            <a:off x="3677751" y="347119"/>
            <a:ext cx="3887788" cy="619125"/>
          </a:xfrm>
        </p:spPr>
        <p:txBody>
          <a:bodyPr>
            <a:normAutofit/>
          </a:bodyPr>
          <a:lstStyle/>
          <a:p>
            <a:r>
              <a:rPr lang="en-AU" sz="2400" dirty="0"/>
              <a:t>Success</a:t>
            </a:r>
            <a:r>
              <a:rPr lang="en-AU" sz="2250" dirty="0"/>
              <a:t> criteria</a:t>
            </a:r>
          </a:p>
        </p:txBody>
      </p:sp>
      <p:sp>
        <p:nvSpPr>
          <p:cNvPr id="6" name="Content Placeholder 5">
            <a:extLst>
              <a:ext uri="{FF2B5EF4-FFF2-40B4-BE49-F238E27FC236}">
                <a16:creationId xmlns:a16="http://schemas.microsoft.com/office/drawing/2014/main" id="{F80136E5-5EE2-489A-B032-3E38994607B0}"/>
              </a:ext>
            </a:extLst>
          </p:cNvPr>
          <p:cNvSpPr>
            <a:spLocks noGrp="1"/>
          </p:cNvSpPr>
          <p:nvPr>
            <p:ph sz="quarter" idx="4"/>
          </p:nvPr>
        </p:nvSpPr>
        <p:spPr>
          <a:xfrm>
            <a:off x="3800215" y="1005578"/>
            <a:ext cx="4977991" cy="3281196"/>
          </a:xfrm>
        </p:spPr>
        <p:txBody>
          <a:bodyPr vert="horz" lIns="0" tIns="0" rIns="0" bIns="0" rtlCol="0" anchor="t">
            <a:noAutofit/>
          </a:bodyPr>
          <a:lstStyle/>
          <a:p>
            <a:r>
              <a:rPr lang="en-AU" sz="1800" b="0" dirty="0">
                <a:latin typeface="Arial"/>
                <a:cs typeface="Arial"/>
              </a:rPr>
              <a:t>You will know you are successful if you can:</a:t>
            </a:r>
          </a:p>
          <a:p>
            <a:pPr marL="252000" lvl="1" indent="-252000">
              <a:spcBef>
                <a:spcPts val="600"/>
              </a:spcBef>
              <a:buFont typeface="Arial" panose="020B0604020202020204" pitchFamily="34" charset="0"/>
              <a:buChar char="•"/>
            </a:pPr>
            <a:r>
              <a:rPr lang="en-US" sz="1800" dirty="0">
                <a:latin typeface="Arial"/>
                <a:cs typeface="Arial"/>
              </a:rPr>
              <a:t>identify new subject matter in </a:t>
            </a:r>
            <a:r>
              <a:rPr lang="en-AU" sz="1800" dirty="0">
                <a:latin typeface="Arial"/>
                <a:cs typeface="Arial"/>
              </a:rPr>
              <a:t>the Australian Curriculum v9.0: </a:t>
            </a:r>
            <a:r>
              <a:rPr lang="en-US" sz="1800" dirty="0">
                <a:latin typeface="Arial"/>
                <a:cs typeface="Arial"/>
              </a:rPr>
              <a:t>Economics and Business</a:t>
            </a:r>
          </a:p>
          <a:p>
            <a:pPr marL="252000" lvl="1" indent="-252000">
              <a:spcBef>
                <a:spcPts val="600"/>
              </a:spcBef>
              <a:buFont typeface="Arial" panose="020B0604020202020204" pitchFamily="34" charset="0"/>
              <a:buChar char="•"/>
            </a:pPr>
            <a:r>
              <a:rPr lang="en-US" sz="1800" dirty="0">
                <a:latin typeface="Arial"/>
                <a:cs typeface="Arial"/>
              </a:rPr>
              <a:t>develop focused and manageable units of work, aligned with the curriculum for middle years learners </a:t>
            </a:r>
          </a:p>
          <a:p>
            <a:pPr marL="252000" lvl="1" indent="-252000" eaLnBrk="0" hangingPunct="0">
              <a:spcBef>
                <a:spcPts val="600"/>
              </a:spcBef>
              <a:buFont typeface="Arial" panose="020B0604020202020204" pitchFamily="34" charset="0"/>
              <a:buChar char="•"/>
            </a:pPr>
            <a:r>
              <a:rPr lang="en-US" sz="1800" dirty="0">
                <a:latin typeface="Arial"/>
                <a:cs typeface="Arial"/>
              </a:rPr>
              <a:t>consider additional resources to support planning for new subject matter.</a:t>
            </a:r>
            <a:endParaRPr lang="en-AU" sz="1800" dirty="0"/>
          </a:p>
        </p:txBody>
      </p:sp>
      <p:sp>
        <p:nvSpPr>
          <p:cNvPr id="3" name="Text Placeholder 2">
            <a:extLst>
              <a:ext uri="{FF2B5EF4-FFF2-40B4-BE49-F238E27FC236}">
                <a16:creationId xmlns:a16="http://schemas.microsoft.com/office/drawing/2014/main" id="{A84146C8-8323-4239-BB8D-59B91AA7FB1E}"/>
              </a:ext>
            </a:extLst>
          </p:cNvPr>
          <p:cNvSpPr>
            <a:spLocks noGrp="1"/>
          </p:cNvSpPr>
          <p:nvPr>
            <p:ph type="body" idx="1"/>
          </p:nvPr>
        </p:nvSpPr>
        <p:spPr>
          <a:xfrm>
            <a:off x="234043" y="347120"/>
            <a:ext cx="3868737" cy="619125"/>
          </a:xfrm>
        </p:spPr>
        <p:txBody>
          <a:bodyPr>
            <a:normAutofit/>
          </a:bodyPr>
          <a:lstStyle/>
          <a:p>
            <a:r>
              <a:rPr lang="en-AU" sz="2400" dirty="0"/>
              <a:t>Learning</a:t>
            </a:r>
            <a:r>
              <a:rPr lang="en-AU" sz="2250" dirty="0"/>
              <a:t> goal</a:t>
            </a:r>
          </a:p>
        </p:txBody>
      </p:sp>
      <p:sp>
        <p:nvSpPr>
          <p:cNvPr id="4" name="Content Placeholder 3">
            <a:extLst>
              <a:ext uri="{FF2B5EF4-FFF2-40B4-BE49-F238E27FC236}">
                <a16:creationId xmlns:a16="http://schemas.microsoft.com/office/drawing/2014/main" id="{81504187-3B55-4C4F-8194-D66204F8A8F5}"/>
              </a:ext>
            </a:extLst>
          </p:cNvPr>
          <p:cNvSpPr>
            <a:spLocks noGrp="1"/>
          </p:cNvSpPr>
          <p:nvPr>
            <p:ph sz="half" idx="2"/>
          </p:nvPr>
        </p:nvSpPr>
        <p:spPr>
          <a:xfrm>
            <a:off x="323851" y="1005578"/>
            <a:ext cx="3115636" cy="3171677"/>
          </a:xfrm>
        </p:spPr>
        <p:txBody>
          <a:bodyPr vert="horz" lIns="0" tIns="0" rIns="0" bIns="0" rtlCol="0" anchor="t">
            <a:normAutofit/>
          </a:bodyPr>
          <a:lstStyle/>
          <a:p>
            <a:r>
              <a:rPr lang="en-AU" sz="1800" b="0" dirty="0">
                <a:latin typeface="Arial"/>
                <a:cs typeface="Arial"/>
              </a:rPr>
              <a:t>Design effective curriculum and assessment plans for the Australian Curriculum v9.0: Economics and Business, incorporating new subject matter.</a:t>
            </a:r>
          </a:p>
        </p:txBody>
      </p:sp>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495476" y="1005578"/>
            <a:ext cx="0" cy="2450686"/>
          </a:xfrm>
          <a:prstGeom prst="line">
            <a:avLst/>
          </a:prstGeom>
          <a:ln w="28575"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631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13A1F-5CD6-6234-94EB-D63BC1C29C71}"/>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52655706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547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3D23-B459-B7B6-E5D9-133436654599}"/>
              </a:ext>
            </a:extLst>
          </p:cNvPr>
          <p:cNvSpPr>
            <a:spLocks noGrp="1"/>
          </p:cNvSpPr>
          <p:nvPr>
            <p:ph type="title"/>
          </p:nvPr>
        </p:nvSpPr>
        <p:spPr/>
        <p:txBody>
          <a:bodyPr/>
          <a:lstStyle/>
          <a:p>
            <a:r>
              <a:rPr lang="en-AU"/>
              <a:t>What is ‘new’ subject matter?</a:t>
            </a:r>
          </a:p>
        </p:txBody>
      </p:sp>
      <p:grpSp>
        <p:nvGrpSpPr>
          <p:cNvPr id="8" name="Group 7">
            <a:extLst>
              <a:ext uri="{FF2B5EF4-FFF2-40B4-BE49-F238E27FC236}">
                <a16:creationId xmlns:a16="http://schemas.microsoft.com/office/drawing/2014/main" id="{265E68C3-2CB3-FADE-7679-12725150B772}"/>
              </a:ext>
            </a:extLst>
          </p:cNvPr>
          <p:cNvGrpSpPr/>
          <p:nvPr/>
        </p:nvGrpSpPr>
        <p:grpSpPr>
          <a:xfrm>
            <a:off x="1547664" y="1131590"/>
            <a:ext cx="6048672" cy="2549996"/>
            <a:chOff x="1115616" y="1203598"/>
            <a:chExt cx="6048672" cy="2549996"/>
          </a:xfrm>
          <a:effectLst/>
        </p:grpSpPr>
        <p:sp>
          <p:nvSpPr>
            <p:cNvPr id="4" name="Plus Sign 3">
              <a:extLst>
                <a:ext uri="{FF2B5EF4-FFF2-40B4-BE49-F238E27FC236}">
                  <a16:creationId xmlns:a16="http://schemas.microsoft.com/office/drawing/2014/main" id="{382A6E12-7F52-02ED-547C-BA4D4EF71813}"/>
                </a:ext>
              </a:extLst>
            </p:cNvPr>
            <p:cNvSpPr/>
            <p:nvPr/>
          </p:nvSpPr>
          <p:spPr>
            <a:xfrm>
              <a:off x="1115616" y="1203598"/>
              <a:ext cx="2376264" cy="2549996"/>
            </a:xfrm>
            <a:prstGeom prst="mathPlus">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dirty="0"/>
            </a:p>
          </p:txBody>
        </p:sp>
        <p:sp>
          <p:nvSpPr>
            <p:cNvPr id="5" name="Arrow: Right 4">
              <a:extLst>
                <a:ext uri="{FF2B5EF4-FFF2-40B4-BE49-F238E27FC236}">
                  <a16:creationId xmlns:a16="http://schemas.microsoft.com/office/drawing/2014/main" id="{446AB586-DDFF-8652-50DC-A45AA8EAD104}"/>
                </a:ext>
              </a:extLst>
            </p:cNvPr>
            <p:cNvSpPr/>
            <p:nvPr/>
          </p:nvSpPr>
          <p:spPr>
            <a:xfrm rot="16200000">
              <a:off x="5040052" y="1599642"/>
              <a:ext cx="1800200" cy="1008112"/>
            </a:xfrm>
            <a:prstGeom prst="rightArrow">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7" name="Arrow: Right 6">
              <a:extLst>
                <a:ext uri="{FF2B5EF4-FFF2-40B4-BE49-F238E27FC236}">
                  <a16:creationId xmlns:a16="http://schemas.microsoft.com/office/drawing/2014/main" id="{FE679E8E-912E-D81B-862E-77F7CADBE0F3}"/>
                </a:ext>
              </a:extLst>
            </p:cNvPr>
            <p:cNvSpPr/>
            <p:nvPr/>
          </p:nvSpPr>
          <p:spPr>
            <a:xfrm rot="5400000">
              <a:off x="5760132" y="2349438"/>
              <a:ext cx="1800200" cy="1008112"/>
            </a:xfrm>
            <a:prstGeom prst="rightArrow">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26D5A80A-A473-A4D0-2137-B6CB21352EAD}"/>
              </a:ext>
            </a:extLst>
          </p:cNvPr>
          <p:cNvSpPr txBox="1"/>
          <p:nvPr/>
        </p:nvSpPr>
        <p:spPr>
          <a:xfrm>
            <a:off x="6408204" y="3774150"/>
            <a:ext cx="936104" cy="382653"/>
          </a:xfrm>
          <a:prstGeom prst="rect">
            <a:avLst/>
          </a:prstGeom>
          <a:noFill/>
        </p:spPr>
        <p:txBody>
          <a:bodyPr wrap="square" rtlCol="0">
            <a:spAutoFit/>
          </a:bodyPr>
          <a:lstStyle/>
          <a:p>
            <a:pPr algn="ctr"/>
            <a:r>
              <a:rPr lang="en-AU" b="1" dirty="0"/>
              <a:t>Moved</a:t>
            </a:r>
          </a:p>
        </p:txBody>
      </p:sp>
      <p:sp>
        <p:nvSpPr>
          <p:cNvPr id="3" name="TextBox 2">
            <a:extLst>
              <a:ext uri="{FF2B5EF4-FFF2-40B4-BE49-F238E27FC236}">
                <a16:creationId xmlns:a16="http://schemas.microsoft.com/office/drawing/2014/main" id="{129D7228-A562-503A-FD17-323DC3F05739}"/>
              </a:ext>
            </a:extLst>
          </p:cNvPr>
          <p:cNvSpPr txBox="1"/>
          <p:nvPr/>
        </p:nvSpPr>
        <p:spPr>
          <a:xfrm>
            <a:off x="2280979" y="3681586"/>
            <a:ext cx="909634" cy="369332"/>
          </a:xfrm>
          <a:prstGeom prst="rect">
            <a:avLst/>
          </a:prstGeom>
          <a:noFill/>
        </p:spPr>
        <p:txBody>
          <a:bodyPr wrap="square" rtlCol="0">
            <a:spAutoFit/>
          </a:bodyPr>
          <a:lstStyle/>
          <a:p>
            <a:pPr algn="ctr"/>
            <a:r>
              <a:rPr lang="en-AU" b="1" dirty="0"/>
              <a:t>Added</a:t>
            </a:r>
          </a:p>
        </p:txBody>
      </p:sp>
    </p:spTree>
    <p:extLst>
      <p:ext uri="{BB962C8B-B14F-4D97-AF65-F5344CB8AC3E}">
        <p14:creationId xmlns:p14="http://schemas.microsoft.com/office/powerpoint/2010/main" val="363489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484739-B1BA-9EB7-344E-CBCD3F7D70C5}"/>
              </a:ext>
            </a:extLst>
          </p:cNvPr>
          <p:cNvSpPr txBox="1">
            <a:spLocks/>
          </p:cNvSpPr>
          <p:nvPr/>
        </p:nvSpPr>
        <p:spPr>
          <a:xfrm>
            <a:off x="323850" y="195262"/>
            <a:ext cx="8496300" cy="329804"/>
          </a:xfrm>
          <a:prstGeom prst="rect">
            <a:avLst/>
          </a:prstGeom>
        </p:spPr>
        <p:txBody>
          <a:bodyPr/>
          <a:lstStyle>
            <a:lvl1pPr algn="l" defTabSz="914378"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AU"/>
              <a:t>Moved content descriptions</a:t>
            </a:r>
          </a:p>
        </p:txBody>
      </p:sp>
      <p:graphicFrame>
        <p:nvGraphicFramePr>
          <p:cNvPr id="8" name="Content Placeholder 5">
            <a:extLst>
              <a:ext uri="{FF2B5EF4-FFF2-40B4-BE49-F238E27FC236}">
                <a16:creationId xmlns:a16="http://schemas.microsoft.com/office/drawing/2014/main" id="{2057C961-132A-C9FC-EFF5-535DBA16C7EA}"/>
              </a:ext>
            </a:extLst>
          </p:cNvPr>
          <p:cNvGraphicFramePr>
            <a:graphicFrameLocks/>
          </p:cNvGraphicFramePr>
          <p:nvPr>
            <p:extLst>
              <p:ext uri="{D42A27DB-BD31-4B8C-83A1-F6EECF244321}">
                <p14:modId xmlns:p14="http://schemas.microsoft.com/office/powerpoint/2010/main" val="700343287"/>
              </p:ext>
            </p:extLst>
          </p:nvPr>
        </p:nvGraphicFramePr>
        <p:xfrm>
          <a:off x="334962" y="784341"/>
          <a:ext cx="8496300" cy="3579961"/>
        </p:xfrm>
        <a:graphic>
          <a:graphicData uri="http://schemas.openxmlformats.org/drawingml/2006/table">
            <a:tbl>
              <a:tblPr firstRow="1" firstCol="1"/>
              <a:tblGrid>
                <a:gridCol w="1788766">
                  <a:extLst>
                    <a:ext uri="{9D8B030D-6E8A-4147-A177-3AD203B41FA5}">
                      <a16:colId xmlns:a16="http://schemas.microsoft.com/office/drawing/2014/main" val="74290051"/>
                    </a:ext>
                  </a:extLst>
                </a:gridCol>
                <a:gridCol w="6707534">
                  <a:extLst>
                    <a:ext uri="{9D8B030D-6E8A-4147-A177-3AD203B41FA5}">
                      <a16:colId xmlns:a16="http://schemas.microsoft.com/office/drawing/2014/main" val="1769882013"/>
                    </a:ext>
                  </a:extLst>
                </a:gridCol>
              </a:tblGrid>
              <a:tr h="363093">
                <a:tc>
                  <a:txBody>
                    <a:bodyPr/>
                    <a:lstStyle/>
                    <a:p>
                      <a:pPr>
                        <a:lnSpc>
                          <a:spcPct val="105000"/>
                        </a:lnSpc>
                        <a:spcBef>
                          <a:spcPts val="200"/>
                        </a:spcBef>
                        <a:spcAft>
                          <a:spcPts val="200"/>
                        </a:spcAft>
                      </a:pPr>
                      <a:r>
                        <a:rPr lang="en-AU"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195" marB="36195">
                    <a:lnL>
                      <a:noFill/>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tcPr>
                </a:tc>
                <a:tc>
                  <a:txBody>
                    <a:bodyPr/>
                    <a:lstStyle/>
                    <a:p>
                      <a:pPr>
                        <a:lnSpc>
                          <a:spcPct val="150000"/>
                        </a:lnSpc>
                        <a:spcBef>
                          <a:spcPts val="600"/>
                        </a:spcBef>
                        <a:spcAft>
                          <a:spcPts val="600"/>
                        </a:spcAft>
                      </a:pPr>
                      <a:r>
                        <a:rPr lang="en-AU" sz="1400" b="1">
                          <a:solidFill>
                            <a:srgbClr val="FFFFFF"/>
                          </a:solidFill>
                          <a:effectLst/>
                          <a:latin typeface="Arial" panose="020B0604020202020204" pitchFamily="34" charset="0"/>
                          <a:ea typeface="Arial" panose="020B0604020202020204" pitchFamily="34" charset="0"/>
                          <a:cs typeface="Arial" panose="020B0604020202020204" pitchFamily="34" charset="0"/>
                        </a:rPr>
                        <a:t>Moved</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D22730"/>
                      </a:solidFill>
                      <a:prstDash val="solid"/>
                      <a:round/>
                      <a:headEnd type="none" w="med" len="med"/>
                      <a:tailEnd type="none" w="med" len="med"/>
                    </a:lnB>
                    <a:solidFill>
                      <a:srgbClr val="808080"/>
                    </a:solidFill>
                  </a:tcPr>
                </a:tc>
                <a:extLst>
                  <a:ext uri="{0D108BD9-81ED-4DB2-BD59-A6C34878D82A}">
                    <a16:rowId xmlns:a16="http://schemas.microsoft.com/office/drawing/2014/main" val="2171207059"/>
                  </a:ext>
                </a:extLst>
              </a:tr>
              <a:tr h="804217">
                <a:tc>
                  <a:txBody>
                    <a:bodyPr/>
                    <a:lstStyle/>
                    <a:p>
                      <a:pPr lvl="0" algn="ctr"/>
                      <a:r>
                        <a:rPr lang="en-AU" sz="1400" b="1" dirty="0">
                          <a:latin typeface="Arial" panose="020B0604020202020204" pitchFamily="34" charset="0"/>
                          <a:cs typeface="Arial" panose="020B0604020202020204" pitchFamily="34" charset="0"/>
                        </a:rPr>
                        <a:t>Year 6 to Year 7 </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lvl="0"/>
                      <a:r>
                        <a:rPr lang="en-US" sz="1400" dirty="0">
                          <a:latin typeface="Arial" panose="020B0604020202020204" pitchFamily="34" charset="0"/>
                          <a:cs typeface="Arial" panose="020B0604020202020204" pitchFamily="34" charset="0"/>
                        </a:rPr>
                        <a:t>why opportunity cost exists as decisions are made to allocate limited resources to meet unlimited needs and wants AC9HE7K01</a:t>
                      </a:r>
                      <a:endParaRPr lang="en-AU" sz="1400" dirty="0">
                        <a:latin typeface="Arial" panose="020B0604020202020204" pitchFamily="34" charset="0"/>
                        <a:cs typeface="Arial" panose="020B0604020202020204" pitchFamily="34"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2273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7971984"/>
                  </a:ext>
                </a:extLst>
              </a:tr>
              <a:tr h="804217">
                <a:tc>
                  <a:txBody>
                    <a:bodyPr/>
                    <a:lstStyle/>
                    <a:p>
                      <a:pPr lvl="0" algn="ctr"/>
                      <a:r>
                        <a:rPr lang="en-AU" sz="1400" b="1">
                          <a:latin typeface="Arial" panose="020B0604020202020204" pitchFamily="34" charset="0"/>
                          <a:cs typeface="Arial" panose="020B0604020202020204" pitchFamily="34" charset="0"/>
                        </a:rPr>
                        <a:t>Year 6 to Year 7</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lvl="0"/>
                      <a:r>
                        <a:rPr lang="en-US" sz="1400" dirty="0">
                          <a:latin typeface="Arial" panose="020B0604020202020204" pitchFamily="34" charset="0"/>
                          <a:cs typeface="Arial" panose="020B0604020202020204" pitchFamily="34" charset="0"/>
                        </a:rPr>
                        <a:t>the reasons businesses exist and how different types of businesses provide goods and services AC9HE7K02</a:t>
                      </a:r>
                      <a:endParaRPr lang="en-AU" sz="1400" dirty="0">
                        <a:latin typeface="Arial" panose="020B0604020202020204" pitchFamily="34" charset="0"/>
                        <a:cs typeface="Arial" panose="020B0604020202020204" pitchFamily="34"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55026236"/>
                  </a:ext>
                </a:extLst>
              </a:tr>
              <a:tr h="8042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dirty="0">
                          <a:latin typeface="Arial" panose="020B0604020202020204" pitchFamily="34" charset="0"/>
                          <a:cs typeface="Arial" panose="020B0604020202020204" pitchFamily="34" charset="0"/>
                        </a:rPr>
                        <a:t>Year 8 to Year 7</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lvl="0"/>
                      <a:r>
                        <a:rPr lang="en-US" sz="1400" dirty="0">
                          <a:latin typeface="Arial" panose="020B0604020202020204" pitchFamily="34" charset="0"/>
                          <a:cs typeface="Arial" panose="020B0604020202020204" pitchFamily="34" charset="0"/>
                        </a:rPr>
                        <a:t>the rights and responsibilities of individuals and businesses in relation to consumer and financial products and services AC9HE7K05</a:t>
                      </a:r>
                      <a:endParaRPr lang="en-AU" sz="1400" dirty="0">
                        <a:latin typeface="Arial" panose="020B0604020202020204" pitchFamily="34" charset="0"/>
                        <a:cs typeface="Arial" panose="020B0604020202020204" pitchFamily="34"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98397078"/>
                  </a:ext>
                </a:extLst>
              </a:tr>
              <a:tr h="8042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dirty="0">
                          <a:latin typeface="Arial" panose="020B0604020202020204" pitchFamily="34" charset="0"/>
                          <a:cs typeface="Arial" panose="020B0604020202020204" pitchFamily="34" charset="0"/>
                        </a:rPr>
                        <a:t>Year 7 to Year 8</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lvl="0"/>
                      <a:r>
                        <a:rPr lang="en-US" sz="1400" dirty="0">
                          <a:latin typeface="Arial" panose="020B0604020202020204" pitchFamily="34" charset="0"/>
                          <a:cs typeface="Arial" panose="020B0604020202020204" pitchFamily="34" charset="0"/>
                        </a:rPr>
                        <a:t>processes that individuals and/or businesses use to plan and budget to achieve short-term and long-term financial objectives AC9HE8K05</a:t>
                      </a:r>
                      <a:endParaRPr lang="en-AU" sz="1400" dirty="0">
                        <a:latin typeface="Arial" panose="020B0604020202020204" pitchFamily="34" charset="0"/>
                        <a:cs typeface="Arial" panose="020B0604020202020204" pitchFamily="34"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2964572"/>
                  </a:ext>
                </a:extLst>
              </a:tr>
            </a:tbl>
          </a:graphicData>
        </a:graphic>
      </p:graphicFrame>
    </p:spTree>
    <p:extLst>
      <p:ext uri="{BB962C8B-B14F-4D97-AF65-F5344CB8AC3E}">
        <p14:creationId xmlns:p14="http://schemas.microsoft.com/office/powerpoint/2010/main" val="263598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83EC-3130-F01E-8567-2A8720FDE26B}"/>
              </a:ext>
            </a:extLst>
          </p:cNvPr>
          <p:cNvSpPr>
            <a:spLocks noGrp="1"/>
          </p:cNvSpPr>
          <p:nvPr>
            <p:ph type="title"/>
          </p:nvPr>
        </p:nvSpPr>
        <p:spPr/>
        <p:txBody>
          <a:bodyPr/>
          <a:lstStyle/>
          <a:p>
            <a:r>
              <a:rPr lang="en-AU"/>
              <a:t>New content descriptions</a:t>
            </a:r>
          </a:p>
        </p:txBody>
      </p:sp>
      <p:graphicFrame>
        <p:nvGraphicFramePr>
          <p:cNvPr id="6" name="Content Placeholder 5">
            <a:extLst>
              <a:ext uri="{FF2B5EF4-FFF2-40B4-BE49-F238E27FC236}">
                <a16:creationId xmlns:a16="http://schemas.microsoft.com/office/drawing/2014/main" id="{A6A124F7-1C55-8879-36C0-38075D61504A}"/>
              </a:ext>
            </a:extLst>
          </p:cNvPr>
          <p:cNvGraphicFramePr>
            <a:graphicFrameLocks noGrp="1"/>
          </p:cNvGraphicFramePr>
          <p:nvPr>
            <p:ph idx="1"/>
            <p:extLst>
              <p:ext uri="{D42A27DB-BD31-4B8C-83A1-F6EECF244321}">
                <p14:modId xmlns:p14="http://schemas.microsoft.com/office/powerpoint/2010/main" val="2882758979"/>
              </p:ext>
            </p:extLst>
          </p:nvPr>
        </p:nvGraphicFramePr>
        <p:xfrm>
          <a:off x="327025" y="771525"/>
          <a:ext cx="8496299" cy="2754885"/>
        </p:xfrm>
        <a:graphic>
          <a:graphicData uri="http://schemas.openxmlformats.org/drawingml/2006/table">
            <a:tbl>
              <a:tblPr firstRow="1" firstCol="1"/>
              <a:tblGrid>
                <a:gridCol w="2052576">
                  <a:extLst>
                    <a:ext uri="{9D8B030D-6E8A-4147-A177-3AD203B41FA5}">
                      <a16:colId xmlns:a16="http://schemas.microsoft.com/office/drawing/2014/main" val="74290051"/>
                    </a:ext>
                  </a:extLst>
                </a:gridCol>
                <a:gridCol w="6443723">
                  <a:extLst>
                    <a:ext uri="{9D8B030D-6E8A-4147-A177-3AD203B41FA5}">
                      <a16:colId xmlns:a16="http://schemas.microsoft.com/office/drawing/2014/main" val="1769882013"/>
                    </a:ext>
                  </a:extLst>
                </a:gridCol>
              </a:tblGrid>
              <a:tr h="363093">
                <a:tc>
                  <a:txBody>
                    <a:bodyPr/>
                    <a:lstStyle/>
                    <a:p>
                      <a:pPr>
                        <a:lnSpc>
                          <a:spcPct val="105000"/>
                        </a:lnSpc>
                        <a:spcBef>
                          <a:spcPts val="200"/>
                        </a:spcBef>
                        <a:spcAft>
                          <a:spcPts val="200"/>
                        </a:spcAft>
                      </a:pPr>
                      <a:r>
                        <a:rPr lang="en-AU" sz="14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a:noFill/>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tcPr>
                </a:tc>
                <a:tc>
                  <a:txBody>
                    <a:bodyPr/>
                    <a:lstStyle/>
                    <a:p>
                      <a:pPr>
                        <a:lnSpc>
                          <a:spcPct val="150000"/>
                        </a:lnSpc>
                        <a:spcBef>
                          <a:spcPts val="600"/>
                        </a:spcBef>
                        <a:spcAft>
                          <a:spcPts val="600"/>
                        </a:spcAft>
                      </a:pPr>
                      <a:r>
                        <a:rPr lang="en-AU"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New</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D22730"/>
                      </a:solidFill>
                      <a:prstDash val="solid"/>
                      <a:round/>
                      <a:headEnd type="none" w="med" len="med"/>
                      <a:tailEnd type="none" w="med" len="med"/>
                    </a:lnB>
                    <a:solidFill>
                      <a:srgbClr val="808080"/>
                    </a:solidFill>
                  </a:tcPr>
                </a:tc>
                <a:extLst>
                  <a:ext uri="{0D108BD9-81ED-4DB2-BD59-A6C34878D82A}">
                    <a16:rowId xmlns:a16="http://schemas.microsoft.com/office/drawing/2014/main" val="2171207059"/>
                  </a:ext>
                </a:extLst>
              </a:tr>
              <a:tr h="797264">
                <a:tc>
                  <a:txBody>
                    <a:bodyPr/>
                    <a:lstStyle/>
                    <a:p>
                      <a:pPr lvl="0" algn="ctr"/>
                      <a:r>
                        <a:rPr lang="en-AU" sz="1400" b="1"/>
                        <a:t>Year 8 </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lvl="0"/>
                      <a:r>
                        <a:rPr lang="en-US" sz="1400" dirty="0"/>
                        <a:t>the importance of Australia’s system of taxation and how this system affects decision-making by individuals and businesses AC9HE8K04</a:t>
                      </a:r>
                      <a:endParaRPr lang="en-AU" sz="1400" dirty="0"/>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2273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7971984"/>
                  </a:ext>
                </a:extLst>
              </a:tr>
              <a:tr h="797264">
                <a:tc>
                  <a:txBody>
                    <a:bodyPr/>
                    <a:lstStyle/>
                    <a:p>
                      <a:pPr lvl="0" algn="ctr"/>
                      <a:r>
                        <a:rPr lang="en-AU" sz="1400" b="1"/>
                        <a:t>Year 9</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lvl="0"/>
                      <a:r>
                        <a:rPr lang="en-US" sz="1400" dirty="0"/>
                        <a:t>the role of Australia’s financial sector and its effect on economic decision-making by individuals, businesses and global markets AC9HE9K01</a:t>
                      </a:r>
                      <a:endParaRPr lang="en-AU" sz="1400" dirty="0"/>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55026236"/>
                  </a:ext>
                </a:extLst>
              </a:tr>
              <a:tr h="7972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a:t>Year 10</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lvl="0"/>
                      <a:r>
                        <a:rPr lang="en-US" sz="1400" dirty="0"/>
                        <a:t>the importance of Australia’s superannuation system and how this system affects consumer and financial decision-making AC9HE10K05</a:t>
                      </a:r>
                      <a:endParaRPr lang="en-AU" sz="1400" dirty="0"/>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98397078"/>
                  </a:ext>
                </a:extLst>
              </a:tr>
            </a:tbl>
          </a:graphicData>
        </a:graphic>
      </p:graphicFrame>
    </p:spTree>
    <p:extLst>
      <p:ext uri="{BB962C8B-B14F-4D97-AF65-F5344CB8AC3E}">
        <p14:creationId xmlns:p14="http://schemas.microsoft.com/office/powerpoint/2010/main" val="260851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13A1F-5CD6-6234-94EB-D63BC1C29C71}"/>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96508505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60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3A71-7828-289C-C6B6-ADD1BA753C5C}"/>
              </a:ext>
            </a:extLst>
          </p:cNvPr>
          <p:cNvSpPr>
            <a:spLocks noGrp="1"/>
          </p:cNvSpPr>
          <p:nvPr>
            <p:ph type="title"/>
          </p:nvPr>
        </p:nvSpPr>
        <p:spPr/>
        <p:txBody>
          <a:bodyPr/>
          <a:lstStyle/>
          <a:p>
            <a:r>
              <a:rPr lang="en-AU" dirty="0"/>
              <a:t>Planning units of work for middle years learners</a:t>
            </a:r>
          </a:p>
        </p:txBody>
      </p:sp>
      <p:graphicFrame>
        <p:nvGraphicFramePr>
          <p:cNvPr id="3" name="Diagram 2">
            <a:extLst>
              <a:ext uri="{FF2B5EF4-FFF2-40B4-BE49-F238E27FC236}">
                <a16:creationId xmlns:a16="http://schemas.microsoft.com/office/drawing/2014/main" id="{96EE5445-5802-386D-E4C3-51327409DC80}"/>
              </a:ext>
            </a:extLst>
          </p:cNvPr>
          <p:cNvGraphicFramePr/>
          <p:nvPr>
            <p:extLst>
              <p:ext uri="{D42A27DB-BD31-4B8C-83A1-F6EECF244321}">
                <p14:modId xmlns:p14="http://schemas.microsoft.com/office/powerpoint/2010/main" val="2972251332"/>
              </p:ext>
            </p:extLst>
          </p:nvPr>
        </p:nvGraphicFramePr>
        <p:xfrm>
          <a:off x="1402080" y="739736"/>
          <a:ext cx="6217920" cy="329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910406"/>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_ppt_16x9_CC_BY_v28_nv.potx" id="{344D39B8-20D8-428C-8B88-0F0B7C4D114E}" vid="{03EAEBCD-767D-46D7-90FE-BC882E3B19CB}"/>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_ppt_16x9_CC_BY_v28_nv.potx" id="{344D39B8-20D8-428C-8B88-0F0B7C4D114E}" vid="{FAB5F8B4-BF85-4FC7-97B7-000B165A92E9}"/>
    </a:ext>
  </a:extLst>
</a:theme>
</file>

<file path=ppt/theme/theme3.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EBFFB04B-ED4A-4214-BB65-E3CAC2443536}"/>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EBD03-5E9C-40A0-804B-944DDB9E62A1}">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1aeb0db8-a023-4f83-a675-fc900e5c4eb0"/>
    <ds:schemaRef ds:uri="http://schemas.openxmlformats.org/package/2006/metadata/core-properties"/>
    <ds:schemaRef ds:uri="70d7b946-3027-4b33-9e00-b894cda58cf9"/>
    <ds:schemaRef ds:uri="http://www.w3.org/XML/1998/namespace"/>
    <ds:schemaRef ds:uri="http://purl.org/dc/dcmitype/"/>
  </ds:schemaRefs>
</ds:datastoreItem>
</file>

<file path=customXml/itemProps2.xml><?xml version="1.0" encoding="utf-8"?>
<ds:datastoreItem xmlns:ds="http://schemas.openxmlformats.org/officeDocument/2006/customXml" ds:itemID="{BC44F087-C17B-46B4-9F93-4A07ECEC1174}">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1_widescreen_ppt_16x9_CC_BY (3)</Template>
  <TotalTime>4951</TotalTime>
  <Words>2509</Words>
  <Application>Microsoft Office PowerPoint</Application>
  <PresentationFormat>On-screen Show (16:9)</PresentationFormat>
  <Paragraphs>193</Paragraphs>
  <Slides>23</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Times New Roman</vt:lpstr>
      <vt:lpstr>Wingdings</vt:lpstr>
      <vt:lpstr>QCAA title slides</vt:lpstr>
      <vt:lpstr>QCAA content</vt:lpstr>
      <vt:lpstr>3_QCAA content</vt:lpstr>
      <vt:lpstr>Exploring and planning for new subject matter</vt:lpstr>
      <vt:lpstr>Acknowledgment of Country</vt:lpstr>
      <vt:lpstr>PowerPoint Presentation</vt:lpstr>
      <vt:lpstr>Outline</vt:lpstr>
      <vt:lpstr>What is ‘new’ subject matter?</vt:lpstr>
      <vt:lpstr>PowerPoint Presentation</vt:lpstr>
      <vt:lpstr>New content descriptions</vt:lpstr>
      <vt:lpstr>Outline</vt:lpstr>
      <vt:lpstr>Planning units of work for middle years learners</vt:lpstr>
      <vt:lpstr>An approach to planning for Year 8</vt:lpstr>
      <vt:lpstr>An approach to planning for Year 8</vt:lpstr>
      <vt:lpstr>An approach to planning for Year 8</vt:lpstr>
      <vt:lpstr>An approach to planning for Year 8</vt:lpstr>
      <vt:lpstr>An approach to planning for Year 8</vt:lpstr>
      <vt:lpstr>An approach to planning for Year 8</vt:lpstr>
      <vt:lpstr>An approach to planning for Year 8</vt:lpstr>
      <vt:lpstr>An approach to planning for Year 8</vt:lpstr>
      <vt:lpstr>Outline</vt:lpstr>
      <vt:lpstr>Pause and reflect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Scott</dc:creator>
  <cp:lastModifiedBy>David O'Malley</cp:lastModifiedBy>
  <cp:revision>98</cp:revision>
  <dcterms:created xsi:type="dcterms:W3CDTF">2024-06-11T04:14:01Z</dcterms:created>
  <dcterms:modified xsi:type="dcterms:W3CDTF">2024-12-16T01:24:22Z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