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 id="2147484244" r:id="rId7"/>
  </p:sldMasterIdLst>
  <p:notesMasterIdLst>
    <p:notesMasterId r:id="rId64"/>
  </p:notesMasterIdLst>
  <p:handoutMasterIdLst>
    <p:handoutMasterId r:id="rId65"/>
  </p:handoutMasterIdLst>
  <p:sldIdLst>
    <p:sldId id="3248" r:id="rId8"/>
    <p:sldId id="320" r:id="rId9"/>
    <p:sldId id="3253" r:id="rId10"/>
    <p:sldId id="3480" r:id="rId11"/>
    <p:sldId id="3995" r:id="rId12"/>
    <p:sldId id="3596" r:id="rId13"/>
    <p:sldId id="3598" r:id="rId14"/>
    <p:sldId id="3599" r:id="rId15"/>
    <p:sldId id="3600" r:id="rId16"/>
    <p:sldId id="4002" r:id="rId17"/>
    <p:sldId id="4003" r:id="rId18"/>
    <p:sldId id="4004" r:id="rId19"/>
    <p:sldId id="4005" r:id="rId20"/>
    <p:sldId id="3996" r:id="rId21"/>
    <p:sldId id="4006" r:id="rId22"/>
    <p:sldId id="4501" r:id="rId23"/>
    <p:sldId id="4010" r:id="rId24"/>
    <p:sldId id="4009" r:id="rId25"/>
    <p:sldId id="335" r:id="rId26"/>
    <p:sldId id="274" r:id="rId27"/>
    <p:sldId id="4011" r:id="rId28"/>
    <p:sldId id="4012" r:id="rId29"/>
    <p:sldId id="3277" r:id="rId30"/>
    <p:sldId id="3276" r:id="rId31"/>
    <p:sldId id="4000" r:id="rId32"/>
    <p:sldId id="4013" r:id="rId33"/>
    <p:sldId id="4014" r:id="rId34"/>
    <p:sldId id="3389" r:id="rId35"/>
    <p:sldId id="3327" r:id="rId36"/>
    <p:sldId id="4015" r:id="rId37"/>
    <p:sldId id="3387" r:id="rId38"/>
    <p:sldId id="3997" r:id="rId39"/>
    <p:sldId id="4016" r:id="rId40"/>
    <p:sldId id="3465" r:id="rId41"/>
    <p:sldId id="3335" r:id="rId42"/>
    <p:sldId id="4017" r:id="rId43"/>
    <p:sldId id="3541" r:id="rId44"/>
    <p:sldId id="3333" r:id="rId45"/>
    <p:sldId id="4018" r:id="rId46"/>
    <p:sldId id="3429" r:id="rId47"/>
    <p:sldId id="3632" r:id="rId48"/>
    <p:sldId id="4019" r:id="rId49"/>
    <p:sldId id="4020" r:id="rId50"/>
    <p:sldId id="4021" r:id="rId51"/>
    <p:sldId id="4022" r:id="rId52"/>
    <p:sldId id="3371" r:id="rId53"/>
    <p:sldId id="3998" r:id="rId54"/>
    <p:sldId id="3616" r:id="rId55"/>
    <p:sldId id="3586" r:id="rId56"/>
    <p:sldId id="3587" r:id="rId57"/>
    <p:sldId id="4001" r:id="rId58"/>
    <p:sldId id="3456" r:id="rId59"/>
    <p:sldId id="2909" r:id="rId60"/>
    <p:sldId id="2910" r:id="rId61"/>
    <p:sldId id="2913" r:id="rId62"/>
    <p:sldId id="307" r:id="rId63"/>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39BE801D-83DD-1303-AA87-457EFC765601}" name="Alison Scott" initials="AS" userId="S::Alison.Scott@qcaa.qld.edu.au::ef947b8b-1725-4591-a6a8-f8a9c588b314" providerId="AD"/>
  <p188:author id="{8608FB21-30BF-05EA-C72E-7A14CACA637D}" name="IT" initials="IT" userId="IT" providerId="None"/>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5191657A-6F77-E087-7C39-A7CA4B8F81E5}" name="Katherine Capper" initials="KC" userId="S::Katherine.Capper@qcaa.qld.edu.au::56791b1a-5b9b-47d5-b55c-12ccd9aba2e4" providerId="AD"/>
  <p188:author id="{FEAAA197-8B59-6344-3F0F-537B8463D84D}" name="Joanne Gordon" initials="JG" userId="S::joanne.gordon@qcaa.qld.edu.au::6afa9311-7999-4e60-9be7-dc8a6a2fec73"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402DE1B5-0962-1ED5-0931-B8987B30AB50}" name="Kirsty Morrison" initials="KM" userId="S::Kirsty.Morrison@qcaa.qld.edu.au::4506f4d7-45ce-4903-942d-146f25eccce2" providerId="AD"/>
  <p188:author id="{9E92F8D1-5E96-F716-22A2-9EDD5EB87855}" name="Deanne Johnston" initials="DJ" userId="S::deanne.johnston@qcaa.qld.edu.au::2887a3d6-fa86-47b9-9c51-a4898d891af6" providerId="AD"/>
  <p188:author id="{85FA1ED9-08E7-BB19-58E5-80DAA4D3D1DE}" name="Lyn Sherington" initials="LS" userId="S::Lyn.Sherington@qcaa.qld.edu.au::29ed855b-79e5-42c3-beb6-6123ab6e8032" providerId="AD"/>
  <p188:author id="{82C53ADF-F7EE-AD0B-FB86-2327D8D1A3B3}" name="Bonnie Becker" initials="BB" userId="S::Bonnie.Becker@qcaa.qld.edu.au::100c094b-2a68-4ca6-b126-19655934ac00" providerId="AD"/>
  <p188:author id="{30EB34E2-8CB2-2D3A-A024-E53E92FE93A1}" name="Lindsay Williams" initials="LW" userId="56182f69db810768" providerId="Windows Live"/>
  <p188:author id="{191FE3E5-A7DA-D983-B1A3-D954B6EFDD89}" name="David Madden" initials="DM" userId="S::David.Madden@qcaa.qld.edu.au::5cc290d7-8371-4a7c-9a44-93a73785ea97" providerId="AD"/>
  <p188:author id="{3C092CED-6BD5-D2D6-C5F0-CAE6036CB81C}" name="Phoebe McDonald" initials="PM" userId="S::Phoebe.McDonald@qcaa.qld.edu.au::cb88d1b1-b471-4348-91c2-b3843b6d923d" providerId="AD"/>
  <p188:author id="{6A9A00F5-C49A-7E6B-A24A-0C850FF796A5}" name="CMED" initials="CM" userId="CMED" providerId="Non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Virginia Ayliffe" initials="VA" lastIdx="1" clrIdx="1">
    <p:extLst>
      <p:ext uri="{19B8F6BF-5375-455C-9EA6-DF929625EA0E}">
        <p15:presenceInfo xmlns:p15="http://schemas.microsoft.com/office/powerpoint/2012/main" userId="S::Virginia.Ayliffe@qcaa.qld.edu.au::e01ca961-4ba5-41cd-950f-fe5fcff6f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A23"/>
    <a:srgbClr val="00B5D1"/>
    <a:srgbClr val="D6E9E3"/>
    <a:srgbClr val="007852"/>
    <a:srgbClr val="99CC33"/>
    <a:srgbClr val="21578A"/>
    <a:srgbClr val="FF66FF"/>
    <a:srgbClr val="90ABC4"/>
    <a:srgbClr val="FFFF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0"/>
    <p:restoredTop sz="70687" autoAdjust="0"/>
  </p:normalViewPr>
  <p:slideViewPr>
    <p:cSldViewPr snapToGrid="0">
      <p:cViewPr varScale="1">
        <p:scale>
          <a:sx n="122" d="100"/>
          <a:sy n="122" d="100"/>
        </p:scale>
        <p:origin x="306" y="108"/>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Introduction to the Australian Curriculum v9.0: Civics and Citizenship </a:t>
          </a:r>
        </a:p>
      </dgm:t>
    </dgm:pt>
    <dgm:pt modelId="{77600CAF-6817-4891-A844-F1719C006935}" type="parTrans" cxnId="{695C9EB5-7FDD-471B-A62F-E9C08B014B0C}">
      <dgm:prSet/>
      <dgm:spPr/>
      <dgm:t>
        <a:bodyPr/>
        <a:lstStyle/>
        <a:p>
          <a:endParaRPr lang="en-AU" b="1">
            <a:solidFill>
              <a:schemeClr val="tx1"/>
            </a:solidFill>
          </a:endParaRPr>
        </a:p>
      </dgm:t>
    </dgm:pt>
    <dgm:pt modelId="{013ADA1D-EC20-4176-9B25-26BBE06E1CB3}" type="sibTrans" cxnId="{695C9EB5-7FDD-471B-A62F-E9C08B014B0C}">
      <dgm:prSet/>
      <dgm:spPr/>
      <dgm:t>
        <a:bodyPr/>
        <a:lstStyle/>
        <a:p>
          <a:endParaRPr lang="en-AU" b="1">
            <a:solidFill>
              <a:schemeClr val="tx1"/>
            </a:solidFill>
          </a:endParaRPr>
        </a:p>
      </dgm:t>
    </dgm:pt>
    <dgm:pt modelId="{C9579BD8-3CE3-414F-8149-A8CD2BAE7E27}">
      <dgm:prSet phldrT="[Text]" custT="1"/>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b="1">
            <a:solidFill>
              <a:schemeClr val="tx1"/>
            </a:solidFill>
          </a:endParaRPr>
        </a:p>
      </dgm:t>
    </dgm:pt>
    <dgm:pt modelId="{091E35A9-9B48-49BE-9F27-60D16CA6FBD0}" type="sibTrans" cxnId="{BF310A84-CE40-4352-A100-4152E37D695F}">
      <dgm:prSet/>
      <dgm:spPr/>
      <dgm:t>
        <a:bodyPr/>
        <a:lstStyle/>
        <a:p>
          <a:endParaRPr lang="en-AU" b="1">
            <a:solidFill>
              <a:schemeClr val="tx1"/>
            </a:solidFill>
          </a:endParaRPr>
        </a:p>
      </dgm:t>
    </dgm:pt>
    <dgm:pt modelId="{3BF33863-8035-4F31-9530-9D5FF1AAE7CB}">
      <dgm:prSet phldrT="[Text]" custT="1"/>
      <dgm:spPr/>
      <dgm:t>
        <a:bodyPr/>
        <a:lstStyle/>
        <a:p>
          <a:r>
            <a:rPr lang="en-AU" sz="2200" b="1">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b="1">
            <a:solidFill>
              <a:schemeClr val="tx1"/>
            </a:solidFill>
          </a:endParaRPr>
        </a:p>
      </dgm:t>
    </dgm:pt>
    <dgm:pt modelId="{E7746A12-0E9C-4382-A0A9-792DBE40F2C8}" type="sibTrans" cxnId="{ADBDBDE6-47A4-4F69-B605-331A444482D9}">
      <dgm:prSet/>
      <dgm:spPr/>
      <dgm:t>
        <a:bodyPr/>
        <a:lstStyle/>
        <a:p>
          <a:endParaRPr lang="en-AU" b="1">
            <a:solidFill>
              <a:schemeClr val="tx1"/>
            </a:solidFill>
          </a:endParaRPr>
        </a:p>
      </dgm:t>
    </dgm:pt>
    <dgm:pt modelId="{C534991B-63B5-4AB9-B516-98B50F14B63E}">
      <dgm:prSet custT="1"/>
      <dgm:spPr/>
      <dgm:t>
        <a:bodyPr/>
        <a:lstStyle/>
        <a:p>
          <a:r>
            <a:rPr lang="en-AU" sz="2200" b="1">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b="1">
            <a:solidFill>
              <a:schemeClr val="tx1"/>
            </a:solidFill>
          </a:endParaRPr>
        </a:p>
      </dgm:t>
    </dgm:pt>
    <dgm:pt modelId="{6616058F-5699-454C-94D2-6BBF45BE2150}" type="sibTrans" cxnId="{01F42A2C-E987-4A5E-B119-75F289D36BD6}">
      <dgm:prSet/>
      <dgm:spPr/>
      <dgm:t>
        <a:bodyPr/>
        <a:lstStyle/>
        <a:p>
          <a:endParaRPr lang="en-AU" b="1">
            <a:solidFill>
              <a:schemeClr val="tx1"/>
            </a:solidFill>
          </a:endParaRPr>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351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accent2"/>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the Australian Curriculum v9.0: Civics and Citizenship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200" b="1">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200" b="1">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351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Civics and Citizenship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accent3"/>
        </a:solidFill>
        <a:ln>
          <a:solidFill>
            <a:schemeClr val="accent3"/>
          </a:solidFill>
        </a:ln>
      </dgm:spPr>
      <dgm:t>
        <a:bodyPr/>
        <a:lstStyle/>
        <a:p>
          <a:r>
            <a:rPr lang="en-AU" sz="2400" b="1" dirty="0">
              <a:solidFill>
                <a:schemeClr val="tx1"/>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351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3"/>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915F564C-2128-4FA8-9C57-DE2E0C3848D3}">
      <dgm:prSet phldrT="[Text]" custT="1"/>
      <dgm:spPr>
        <a:solidFill>
          <a:schemeClr val="accent1"/>
        </a:solidFill>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Protocols for</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engaging</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50000"/>
          </a:schemeClr>
        </a:solidFill>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42D3E881-578D-450F-A48E-80156C91C12B}" type="pres">
      <dgm:prSet presAssocID="{915F564C-2128-4FA8-9C57-DE2E0C3848D3}" presName="node" presStyleLbl="node1" presStyleIdx="0" presStyleCnt="2">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1" presStyleCnt="2">
        <dgm:presLayoutVars>
          <dgm:bulletEnabled val="1"/>
        </dgm:presLayoutVars>
      </dgm:prSet>
      <dgm:spPr/>
    </dgm:pt>
  </dgm:ptLst>
  <dgm:cxnLst>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CF743E6-D672-49FC-A998-0F8EEF2CA2D1}" srcId="{71F38162-AB43-4DED-B461-8EA103DB9DA2}" destId="{915F564C-2128-4FA8-9C57-DE2E0C3848D3}" srcOrd="0" destOrd="0" parTransId="{DD42E407-A1BC-45EF-A470-6BD32F66B158}" sibTransId="{C1C6D898-38D9-4359-8D36-31C3505AD901}"/>
    <dgm:cxn modelId="{A71E99EC-11A0-4F9A-8C8C-2BC5762AD081}" srcId="{71F38162-AB43-4DED-B461-8EA103DB9DA2}" destId="{F2C403A7-500D-4404-B8D1-56BF2B3E202C}" srcOrd="1" destOrd="0" parTransId="{C47F8255-B722-4F90-99FC-DFD69C4E8CC6}" sibTransId="{70767030-0760-4A03-B14B-BE604603456D}"/>
    <dgm:cxn modelId="{1B973690-9CCC-4D77-BD40-3B7F7F9EF106}" type="presParOf" srcId="{1EAB7D7D-156D-429C-B929-F2918D4F22A0}" destId="{42D3E881-578D-450F-A48E-80156C91C12B}" srcOrd="0" destOrd="0" presId="urn:microsoft.com/office/officeart/2005/8/layout/default"/>
    <dgm:cxn modelId="{7C88C84E-D44E-44D6-B6E0-9B26D390C2E1}" type="presParOf" srcId="{1EAB7D7D-156D-429C-B929-F2918D4F22A0}" destId="{7D0F9A4E-FCA9-4C2D-A9D1-4BF1F658D3F5}" srcOrd="1" destOrd="0" presId="urn:microsoft.com/office/officeart/2005/8/layout/default"/>
    <dgm:cxn modelId="{FA850DCE-63C4-41F0-8C24-5003B26333F6}" type="presParOf" srcId="{1EAB7D7D-156D-429C-B929-F2918D4F22A0}" destId="{D499A672-6A21-44E1-B5BA-AB78CBA4534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chemeClr val="bg2"/>
        </a:solidFill>
        <a:ln>
          <a:no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Learning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areas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chemeClr val="bg2"/>
        </a:solidFill>
        <a:ln>
          <a:no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General capabilities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chemeClr val="bg2"/>
        </a:solidFill>
        <a:ln>
          <a:noFill/>
        </a:ln>
      </dgm:spPr>
      <dgm:t>
        <a:bodyPr/>
        <a:lstStyle/>
        <a:p>
          <a:r>
            <a:rPr lang="en-AU" sz="1800">
              <a:latin typeface="Arial" panose="020B0604020202020204" pitchFamily="34" charset="0"/>
              <a:cs typeface="Arial" panose="020B0604020202020204" pitchFamily="34" charset="0"/>
            </a:rPr>
            <a:t>Cross-curriculum priorities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3" custLinFactNeighborX="-38349" custLinFactNeighborY="-25187">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3" custLinFactNeighborX="-36616" custLinFactNeighborY="-9063">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3" custLinFactNeighborX="-38663" custLinFactNeighborY="-18290">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AU"/>
        </a:p>
      </dgm:t>
    </dgm:pt>
    <dgm:pt modelId="{8EE63679-94E8-4672-882F-B6B648C20C11}">
      <dgm:prSet phldrT="[Text]" custT="1"/>
      <dgm:spPr>
        <a:solidFill>
          <a:srgbClr val="E2231A"/>
        </a:solidFill>
        <a:ln w="12700" cap="flat" cmpd="sng" algn="ctr">
          <a:solidFill>
            <a:srgbClr val="E2231A"/>
          </a:solidFill>
          <a:prstDash val="solid"/>
          <a:miter lim="800000"/>
        </a:ln>
        <a:effectLst/>
        <a:scene3d>
          <a:camera prst="orthographicFront"/>
          <a:lightRig rig="threePt" dir="t"/>
        </a:scene3d>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Font typeface="Arial" panose="020B0604020202020204" pitchFamily="34" charset="0"/>
            <a:buNone/>
          </a:pPr>
          <a:r>
            <a:rPr lang="en-AU" sz="1800" kern="1200">
              <a:solidFill>
                <a:srgbClr val="FFFFFF"/>
              </a:solidFill>
              <a:latin typeface="Arial" panose="020B0604020202020204" pitchFamily="34" charset="0"/>
              <a:ea typeface="+mn-ea"/>
              <a:cs typeface="Arial" panose="020B0604020202020204" pitchFamily="34" charset="0"/>
            </a:rPr>
            <a:t>Inquiry questions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E2231A"/>
        </a:solidFill>
        <a:ln w="12700" cap="flat" cmpd="sng" algn="ctr">
          <a:solidFill>
            <a:srgbClr val="E2231A"/>
          </a:solidFill>
          <a:prstDash val="solid"/>
          <a:miter lim="800000"/>
        </a:ln>
        <a:effectLst/>
        <a:scene3d>
          <a:camera prst="orthographicFront"/>
          <a:lightRig rig="threePt" dir="t"/>
        </a:scene3d>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Font typeface="Arial" panose="020B0604020202020204" pitchFamily="34" charset="0"/>
            <a:buNone/>
          </a:pPr>
          <a:r>
            <a:rPr lang="en-AU" sz="1800" kern="1200">
              <a:solidFill>
                <a:srgbClr val="FFFFFF"/>
              </a:solidFill>
              <a:latin typeface="Arial" panose="020B0604020202020204" pitchFamily="34" charset="0"/>
              <a:ea typeface="+mn-ea"/>
              <a:cs typeface="Arial" panose="020B0604020202020204" pitchFamily="34" charset="0"/>
            </a:rPr>
            <a:t>Contemporary issues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E2231A"/>
        </a:solidFill>
        <a:ln w="12700" cap="flat" cmpd="sng" algn="ctr">
          <a:solidFill>
            <a:srgbClr val="E2231A"/>
          </a:solidFill>
          <a:prstDash val="solid"/>
          <a:miter lim="800000"/>
        </a:ln>
        <a:effectLst/>
        <a:scene3d>
          <a:camera prst="orthographicFront"/>
          <a:lightRig rig="threePt" dir="t"/>
        </a:scene3d>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Font typeface="Arial" panose="020B0604020202020204" pitchFamily="34" charset="0"/>
            <a:buNone/>
          </a:pPr>
          <a:r>
            <a:rPr lang="en-AU" sz="1800" kern="1200">
              <a:solidFill>
                <a:srgbClr val="FFFFFF"/>
              </a:solidFill>
              <a:latin typeface="Arial" panose="020B0604020202020204" pitchFamily="34" charset="0"/>
              <a:ea typeface="+mn-ea"/>
              <a:cs typeface="Arial" panose="020B0604020202020204" pitchFamily="34" charset="0"/>
            </a:rPr>
            <a:t>Active citizenship</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F2C403A7-500D-4404-B8D1-56BF2B3E202C}">
      <dgm:prSet custT="1"/>
      <dgm:spPr>
        <a:scene3d>
          <a:camera prst="orthographicFront"/>
          <a:lightRig rig="flat" dir="t"/>
        </a:scene3d>
        <a:sp3d prstMaterial="plastic">
          <a:bevelB w="88900" h="31750" prst="angle"/>
        </a:sp3d>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70767030-0760-4A03-B14B-BE604603456D}" type="sibTrans" cxnId="{A71E99EC-11A0-4F9A-8C8C-2BC5762AD081}">
      <dgm:prSet/>
      <dgm:spPr/>
      <dgm:t>
        <a:bodyPr/>
        <a:lstStyle/>
        <a:p>
          <a:endParaRPr lang="en-AU"/>
        </a:p>
      </dgm:t>
    </dgm:pt>
    <dgm:pt modelId="{C47F8255-B722-4F90-99FC-DFD69C4E8CC6}" type="parTrans" cxnId="{A71E99EC-11A0-4F9A-8C8C-2BC5762AD081}">
      <dgm:prSet/>
      <dgm:spPr/>
      <dgm:t>
        <a:bodyPr/>
        <a:lstStyle/>
        <a:p>
          <a:endParaRPr lang="en-AU"/>
        </a:p>
      </dgm:t>
    </dgm:pt>
    <dgm:pt modelId="{915F564C-2128-4FA8-9C57-DE2E0C3848D3}">
      <dgm:prSet phldrT="[Text]" custT="1"/>
      <dgm:spPr>
        <a:scene3d>
          <a:camera prst="orthographicFront"/>
          <a:lightRig rig="flat" dir="t"/>
        </a:scene3d>
        <a:sp3d prstMaterial="plastic">
          <a:bevelB w="88900" h="31750" prst="angle"/>
        </a:sp3d>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Protocols for</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engaging</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First Nations Australians</a:t>
          </a:r>
        </a:p>
      </dgm:t>
    </dgm:pt>
    <dgm:pt modelId="{C1C6D898-38D9-4359-8D36-31C3505AD901}" type="sibTrans" cxnId="{ECF743E6-D672-49FC-A998-0F8EEF2CA2D1}">
      <dgm:prSet/>
      <dgm:spPr/>
      <dgm:t>
        <a:bodyPr/>
        <a:lstStyle/>
        <a:p>
          <a:endParaRPr lang="en-AU"/>
        </a:p>
      </dgm:t>
    </dgm:pt>
    <dgm:pt modelId="{DD42E407-A1BC-45EF-A470-6BD32F66B158}" type="parTrans" cxnId="{ECF743E6-D672-49FC-A998-0F8EEF2CA2D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5" custLinFactNeighborX="-55154">
        <dgm:presLayoutVars>
          <dgm:bulletEnabled val="1"/>
        </dgm:presLayoutVars>
      </dgm:prSet>
      <dgm:spPr>
        <a:xfrm>
          <a:off x="0" y="415542"/>
          <a:ext cx="2486858" cy="1492114"/>
        </a:xfrm>
        <a:prstGeom prst="rect">
          <a:avLst/>
        </a:prstGeom>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5">
        <dgm:presLayoutVars>
          <dgm:bulletEnabled val="1"/>
        </dgm:presLayoutVars>
      </dgm:prSet>
      <dgm:spPr>
        <a:xfrm>
          <a:off x="2735543" y="415542"/>
          <a:ext cx="2486858" cy="1492114"/>
        </a:xfrm>
        <a:prstGeom prst="rect">
          <a:avLst/>
        </a:prstGeom>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5">
        <dgm:presLayoutVars>
          <dgm:bulletEnabled val="1"/>
        </dgm:presLayoutVars>
      </dgm:prSet>
      <dgm:spPr>
        <a:xfrm>
          <a:off x="5471087" y="415542"/>
          <a:ext cx="2486858" cy="1492114"/>
        </a:xfrm>
        <a:prstGeom prst="rect">
          <a:avLst/>
        </a:prstGeom>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3" presStyleCnt="5">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4" presStyleCnt="5">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3" destOrd="0" parTransId="{DD42E407-A1BC-45EF-A470-6BD32F66B158}" sibTransId="{C1C6D898-38D9-4359-8D36-31C3505AD901}"/>
    <dgm:cxn modelId="{A71E99EC-11A0-4F9A-8C8C-2BC5762AD081}" srcId="{71F38162-AB43-4DED-B461-8EA103DB9DA2}" destId="{F2C403A7-500D-4404-B8D1-56BF2B3E202C}" srcOrd="4"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1B973690-9CCC-4D77-BD40-3B7F7F9EF106}" type="presParOf" srcId="{1EAB7D7D-156D-429C-B929-F2918D4F22A0}" destId="{42D3E881-578D-450F-A48E-80156C91C12B}" srcOrd="6" destOrd="0" presId="urn:microsoft.com/office/officeart/2005/8/layout/default"/>
    <dgm:cxn modelId="{7C88C84E-D44E-44D6-B6E0-9B26D390C2E1}" type="presParOf" srcId="{1EAB7D7D-156D-429C-B929-F2918D4F22A0}" destId="{7D0F9A4E-FCA9-4C2D-A9D1-4BF1F658D3F5}" srcOrd="7" destOrd="0" presId="urn:microsoft.com/office/officeart/2005/8/layout/default"/>
    <dgm:cxn modelId="{FA850DCE-63C4-41F0-8C24-5003B26333F6}" type="presParOf" srcId="{1EAB7D7D-156D-429C-B929-F2918D4F22A0}" destId="{D499A672-6A21-44E1-B5BA-AB78CBA453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Civics and Citizenship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400" b="1">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351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8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8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4"/>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8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Civics and Citizenship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accent5"/>
          </a:solidFill>
        </a:ln>
      </dgm:spPr>
      <dgm:t>
        <a:bodyPr/>
        <a:lstStyle/>
        <a:p>
          <a:r>
            <a:rPr lang="en-AU" sz="2400" b="1">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790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accent5"/>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8030"/>
          <a:ext cx="8026074" cy="7046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the Australian Curriculum v9.0: Civics and Citizenship </a:t>
          </a:r>
        </a:p>
      </dsp:txBody>
      <dsp:txXfrm>
        <a:off x="420654" y="218030"/>
        <a:ext cx="8026074" cy="704641"/>
      </dsp:txXfrm>
    </dsp:sp>
    <dsp:sp modelId="{9C1F023F-615C-455B-A577-4CEC728F60A4}">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8030"/>
          <a:ext cx="8026074" cy="704641"/>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the Australian Curriculum v9.0: Civics and Citizenship </a:t>
          </a:r>
        </a:p>
      </dsp:txBody>
      <dsp:txXfrm>
        <a:off x="420654" y="218030"/>
        <a:ext cx="8026074" cy="70464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8030"/>
          <a:ext cx="8026074" cy="704641"/>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Civics and Citizenship </a:t>
          </a:r>
        </a:p>
      </dsp:txBody>
      <dsp:txXfrm>
        <a:off x="420654" y="218030"/>
        <a:ext cx="8026074" cy="70464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3E881-578D-450F-A48E-80156C91C12B}">
      <dsp:nvSpPr>
        <dsp:cNvPr id="0" name=""/>
        <dsp:cNvSpPr/>
      </dsp:nvSpPr>
      <dsp:spPr>
        <a:xfrm>
          <a:off x="971" y="895428"/>
          <a:ext cx="3788572" cy="227314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Protocols for</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engaging</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First Nations Australians</a:t>
          </a:r>
        </a:p>
      </dsp:txBody>
      <dsp:txXfrm>
        <a:off x="971" y="895428"/>
        <a:ext cx="3788572" cy="2273143"/>
      </dsp:txXfrm>
    </dsp:sp>
    <dsp:sp modelId="{D499A672-6A21-44E1-B5BA-AB78CBA4534E}">
      <dsp:nvSpPr>
        <dsp:cNvPr id="0" name=""/>
        <dsp:cNvSpPr/>
      </dsp:nvSpPr>
      <dsp:spPr>
        <a:xfrm>
          <a:off x="4168401" y="895428"/>
          <a:ext cx="3788572" cy="2273143"/>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4168401" y="895428"/>
        <a:ext cx="3788572" cy="2273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0"/>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Learning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areas</a:t>
          </a:r>
        </a:p>
      </dsp:txBody>
      <dsp:txXfrm>
        <a:off x="0" y="0"/>
        <a:ext cx="1840955" cy="1104573"/>
      </dsp:txXfrm>
    </dsp:sp>
    <dsp:sp modelId="{B8EBEBC6-420B-45B0-8DD8-7EDE40EB59A7}">
      <dsp:nvSpPr>
        <dsp:cNvPr id="0" name=""/>
        <dsp:cNvSpPr/>
      </dsp:nvSpPr>
      <dsp:spPr>
        <a:xfrm>
          <a:off x="0" y="1188835"/>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General capabilities</a:t>
          </a:r>
        </a:p>
      </dsp:txBody>
      <dsp:txXfrm>
        <a:off x="0" y="1188835"/>
        <a:ext cx="1840955" cy="1104573"/>
      </dsp:txXfrm>
    </dsp:sp>
    <dsp:sp modelId="{6BDEAF27-992D-4C9A-8A9F-470C777CC828}">
      <dsp:nvSpPr>
        <dsp:cNvPr id="0" name=""/>
        <dsp:cNvSpPr/>
      </dsp:nvSpPr>
      <dsp:spPr>
        <a:xfrm>
          <a:off x="0" y="2375585"/>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Cross-curriculum priorities</a:t>
          </a:r>
        </a:p>
      </dsp:txBody>
      <dsp:txXfrm>
        <a:off x="0" y="2375585"/>
        <a:ext cx="1840955" cy="1104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415542"/>
          <a:ext cx="2486858" cy="1492114"/>
        </a:xfrm>
        <a:prstGeom prst="rect">
          <a:avLst/>
        </a:prstGeom>
        <a:solidFill>
          <a:srgbClr val="E2231A"/>
        </a:solidFill>
        <a:ln w="12700" cap="flat" cmpd="sng" algn="ctr">
          <a:solidFill>
            <a:srgbClr val="E2231A"/>
          </a:solidFill>
          <a:prstDash val="solid"/>
          <a:miter lim="800000"/>
        </a:ln>
        <a:effectLst/>
        <a:scene3d>
          <a:camera prst="orthographicFront"/>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solidFill>
                <a:srgbClr val="FFFFFF"/>
              </a:solidFill>
              <a:latin typeface="Arial" panose="020B0604020202020204" pitchFamily="34" charset="0"/>
              <a:ea typeface="+mn-ea"/>
              <a:cs typeface="Arial" panose="020B0604020202020204" pitchFamily="34" charset="0"/>
            </a:rPr>
            <a:t>Inquiry questions</a:t>
          </a:r>
        </a:p>
      </dsp:txBody>
      <dsp:txXfrm>
        <a:off x="0" y="415542"/>
        <a:ext cx="2486858" cy="1492114"/>
      </dsp:txXfrm>
    </dsp:sp>
    <dsp:sp modelId="{B8EBEBC6-420B-45B0-8DD8-7EDE40EB59A7}">
      <dsp:nvSpPr>
        <dsp:cNvPr id="0" name=""/>
        <dsp:cNvSpPr/>
      </dsp:nvSpPr>
      <dsp:spPr>
        <a:xfrm>
          <a:off x="2735543" y="415542"/>
          <a:ext cx="2486858" cy="1492114"/>
        </a:xfrm>
        <a:prstGeom prst="rect">
          <a:avLst/>
        </a:prstGeom>
        <a:solidFill>
          <a:srgbClr val="E2231A"/>
        </a:solidFill>
        <a:ln w="12700" cap="flat" cmpd="sng" algn="ctr">
          <a:solidFill>
            <a:srgbClr val="E2231A"/>
          </a:solidFill>
          <a:prstDash val="solid"/>
          <a:miter lim="800000"/>
        </a:ln>
        <a:effectLst/>
        <a:scene3d>
          <a:camera prst="orthographicFront"/>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solidFill>
                <a:srgbClr val="FFFFFF"/>
              </a:solidFill>
              <a:latin typeface="Arial" panose="020B0604020202020204" pitchFamily="34" charset="0"/>
              <a:ea typeface="+mn-ea"/>
              <a:cs typeface="Arial" panose="020B0604020202020204" pitchFamily="34" charset="0"/>
            </a:rPr>
            <a:t>Contemporary issues</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rgbClr val="E2231A"/>
        </a:solidFill>
        <a:ln w="12700" cap="flat" cmpd="sng" algn="ctr">
          <a:solidFill>
            <a:srgbClr val="E2231A"/>
          </a:solidFill>
          <a:prstDash val="solid"/>
          <a:miter lim="800000"/>
        </a:ln>
        <a:effectLst/>
        <a:scene3d>
          <a:camera prst="orthographicFront"/>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solidFill>
                <a:srgbClr val="FFFFFF"/>
              </a:solidFill>
              <a:latin typeface="Arial" panose="020B0604020202020204" pitchFamily="34" charset="0"/>
              <a:ea typeface="+mn-ea"/>
              <a:cs typeface="Arial" panose="020B0604020202020204" pitchFamily="34" charset="0"/>
            </a:rPr>
            <a:t>Active citizenship</a:t>
          </a:r>
        </a:p>
      </dsp:txBody>
      <dsp:txXfrm>
        <a:off x="5471087" y="415542"/>
        <a:ext cx="2486858" cy="1492114"/>
      </dsp:txXfrm>
    </dsp:sp>
    <dsp:sp modelId="{42D3E881-578D-450F-A48E-80156C91C12B}">
      <dsp:nvSpPr>
        <dsp:cNvPr id="0" name=""/>
        <dsp:cNvSpPr/>
      </dsp:nvSpPr>
      <dsp:spPr>
        <a:xfrm>
          <a:off x="1367771" y="2156342"/>
          <a:ext cx="2486858" cy="14921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Protocols for</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engaging</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First Nations Australians</a:t>
          </a:r>
        </a:p>
      </dsp:txBody>
      <dsp:txXfrm>
        <a:off x="1367771" y="2156342"/>
        <a:ext cx="2486858" cy="1492114"/>
      </dsp:txXfrm>
    </dsp:sp>
    <dsp:sp modelId="{D499A672-6A21-44E1-B5BA-AB78CBA4534E}">
      <dsp:nvSpPr>
        <dsp:cNvPr id="0" name=""/>
        <dsp:cNvSpPr/>
      </dsp:nvSpPr>
      <dsp:spPr>
        <a:xfrm>
          <a:off x="4103315" y="2156342"/>
          <a:ext cx="2486858" cy="14921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4103315" y="2156342"/>
        <a:ext cx="2486858" cy="14921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8030"/>
          <a:ext cx="8026074" cy="704641"/>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Civics and Citizenship </a:t>
          </a:r>
        </a:p>
      </dsp:txBody>
      <dsp:txXfrm>
        <a:off x="420654" y="218030"/>
        <a:ext cx="8026074" cy="70464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05505"/>
          <a:ext cx="8026074" cy="729692"/>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Civics and Citizenship </a:t>
          </a:r>
        </a:p>
      </dsp:txBody>
      <dsp:txXfrm>
        <a:off x="420654" y="205505"/>
        <a:ext cx="8026074" cy="729692"/>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40"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26/09/2024</a:t>
            </a:fld>
            <a:endParaRPr lang="en-AU"/>
          </a:p>
        </p:txBody>
      </p:sp>
      <p:sp>
        <p:nvSpPr>
          <p:cNvPr id="4" name="Footer Placeholder 3"/>
          <p:cNvSpPr>
            <a:spLocks noGrp="1"/>
          </p:cNvSpPr>
          <p:nvPr>
            <p:ph type="ftr" sz="quarter" idx="2"/>
          </p:nvPr>
        </p:nvSpPr>
        <p:spPr>
          <a:xfrm>
            <a:off x="2"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40"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26/09/2024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0"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is designed to introduce curriculum leaders and teachers to the Australian Curriculum Version 9.0: Civics and Citizenship — Years 7‒10.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48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mn-lt"/>
                <a:cs typeface="Arial"/>
              </a:rPr>
              <a:t>This is an overview of the organisation of all Learning areas in the Australian Curriculum Version 8.4 compared with Version 9.0, with the main changes noted.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mn-lt"/>
                <a:cs typeface="Arial"/>
              </a:rPr>
              <a:t>The following slides show the organisation as it applies specifically to the HASS learning area, and the the subject, Civics and Citizenship.</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i="0" dirty="0">
              <a:solidFill>
                <a:schemeClr val="tx1"/>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a:cs typeface="Arial"/>
              </a:rPr>
              <a:t>Source:</a:t>
            </a:r>
            <a:r>
              <a:rPr lang="en-AU" dirty="0"/>
              <a:t> Image created in house using SmartArt. Adapted from https://v9.australiancurriculum.edu.au/teacher-resources/understand-this-learning-area/humanities-and-social-sciences.</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7753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1DFC-8EC7-1056-7CC0-5E9E628D4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EE39E-D23F-F55D-0437-EDB8771BF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A18BA-49CD-E57B-047A-4D7C7B18052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mn-lt"/>
                <a:cs typeface="Arial"/>
              </a:rPr>
              <a:t>In the HASS learning area, there is a two-tier structure.</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mn-lt"/>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from</a:t>
            </a:r>
            <a:r>
              <a:rPr lang="en-AU" sz="1200" i="0" dirty="0">
                <a:solidFill>
                  <a:schemeClr val="tx1"/>
                </a:solidFill>
                <a:effectLst/>
                <a:latin typeface="Arial" panose="020B0604020202020204" pitchFamily="34" charset="0"/>
                <a:ea typeface="Calibri" panose="020F050202020403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D3755C7-7D2D-4B19-9717-1121FDE1CE3F}"/>
              </a:ext>
            </a:extLst>
          </p:cNvPr>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423865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b="0" dirty="0">
                <a:latin typeface="+mn-lt"/>
                <a:cs typeface="Calibri"/>
              </a:rPr>
              <a:t>The first tier for the HASS learning area is called </a:t>
            </a:r>
            <a:r>
              <a:rPr lang="en-AU" b="1" i="0" dirty="0">
                <a:latin typeface="+mn-lt"/>
                <a:cs typeface="Calibri"/>
              </a:rPr>
              <a:t>Understand this learning area. </a:t>
            </a:r>
            <a:r>
              <a:rPr lang="en-AU" b="0" i="0" dirty="0">
                <a:latin typeface="+mn-lt"/>
                <a:cs typeface="Calibri"/>
              </a:rPr>
              <a:t>It outlines </a:t>
            </a:r>
            <a:r>
              <a:rPr lang="en-AU" b="0" dirty="0">
                <a:latin typeface="+mn-lt"/>
                <a:cs typeface="Calibri"/>
              </a:rPr>
              <a:t>guiding principles of the HASS learning area and provides context for each of the subjects that sit within HASS.</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sz="1200" kern="1200" dirty="0">
                <a:solidFill>
                  <a:schemeClr val="tx1"/>
                </a:solidFill>
                <a:latin typeface="+mn-lt"/>
                <a:ea typeface="+mn-ea"/>
                <a:cs typeface="Calibri"/>
              </a:rPr>
              <a:t>In red, Key considerations and Key connections are new additions in the Australian Curriculum Version 9.0 for HASS.</a:t>
            </a:r>
            <a:r>
              <a:rPr lang="en-AU" dirty="0">
                <a:cs typeface="Calibri"/>
              </a:rPr>
              <a:t> </a:t>
            </a:r>
            <a:endParaRPr lang="en-AU" b="0" dirty="0">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lang="en-AU" sz="1200" i="0" dirty="0">
              <a:solidFill>
                <a:schemeClr val="tx1"/>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https://v9.australiancurriculum.edu.au/teacher-resources/understand-this-learning-area/humanities-and-social-sciences.</a:t>
            </a: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14718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BB65F-D1F5-9C4B-0078-2F78AEEAC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1E7D5-2664-EA42-5B8B-18879A080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5DB4D-B319-EFF5-FB4F-AA990B73E17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mn-lt"/>
                <a:cs typeface="Calibri"/>
              </a:rPr>
              <a:t>In the second tier is information about the subject, in this case Civics and Citizenship.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i="0" dirty="0">
                <a:latin typeface="+mn-lt"/>
                <a:cs typeface="Calibri"/>
              </a:rPr>
              <a:t>Understand this subject </a:t>
            </a:r>
            <a:r>
              <a:rPr lang="en-AU" dirty="0">
                <a:latin typeface="+mn-lt"/>
                <a:cs typeface="Arial"/>
              </a:rPr>
              <a:t>provides detail of the intent of the subject Civics and Citizenship and a snapshot of the structure. In red is a new section, Key considerations, which includes those considerations specific to the subject, Civics and Citizenship</a:t>
            </a:r>
            <a:r>
              <a:rPr lang="en-AU" b="0" dirty="0">
                <a:latin typeface="+mn-lt"/>
                <a:cs typeface="Calibri"/>
              </a:rPr>
              <a:t>.</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i="0" dirty="0">
                <a:latin typeface="+mn-lt"/>
                <a:cs typeface="Calibri"/>
              </a:rPr>
              <a:t>Curriculum elements </a:t>
            </a:r>
            <a:r>
              <a:rPr lang="en-AU" i="0" dirty="0">
                <a:latin typeface="+mn-lt"/>
                <a:cs typeface="Calibri"/>
              </a:rPr>
              <a:t>provides the</a:t>
            </a:r>
            <a:r>
              <a:rPr lang="en-AU" dirty="0">
                <a:latin typeface="+mn-lt"/>
                <a:cs typeface="Calibri"/>
              </a:rPr>
              <a:t> content required in </a:t>
            </a:r>
            <a:r>
              <a:rPr lang="en-AU" b="0" dirty="0">
                <a:latin typeface="+mn-lt"/>
                <a:cs typeface="Calibri"/>
              </a:rPr>
              <a:t>Civics and Citizenship</a:t>
            </a:r>
            <a:r>
              <a:rPr lang="en-AU" dirty="0">
                <a:latin typeface="+mn-lt"/>
                <a:cs typeface="Calibri"/>
              </a:rPr>
              <a:t>, including the achievement standards and content descriptions.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mn-lt"/>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from</a:t>
            </a:r>
            <a:r>
              <a:rPr lang="en-AU" sz="1200" i="0" dirty="0">
                <a:solidFill>
                  <a:schemeClr val="tx1"/>
                </a:solidFill>
                <a:effectLst/>
                <a:latin typeface="Arial" panose="020B0604020202020204" pitchFamily="34" charset="0"/>
                <a:ea typeface="Calibri" panose="020F050202020403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761424-787E-808F-BA95-D504B29A06C8}"/>
              </a:ext>
            </a:extLst>
          </p:cNvPr>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78155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a:p>
          <a:p>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41526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5863-A5AF-833F-BE77-282D67474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32220-D83C-90CE-EAF9-F1D88C0C8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1950E-7512-8CC1-759F-26D898BFF90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mn-lt"/>
                <a:cs typeface="Arial"/>
              </a:rPr>
              <a:t>In Version 9 t</a:t>
            </a:r>
            <a:r>
              <a:rPr lang="en-AU" sz="1200" i="0" kern="1200" dirty="0">
                <a:solidFill>
                  <a:schemeClr val="tx1"/>
                </a:solidFill>
                <a:effectLst/>
                <a:latin typeface="+mn-lt"/>
                <a:cs typeface="+mn-cs"/>
              </a:rPr>
              <a:t>he</a:t>
            </a:r>
            <a:r>
              <a:rPr lang="en-AU" sz="1200" dirty="0">
                <a:solidFill>
                  <a:schemeClr val="tx1"/>
                </a:solidFill>
                <a:latin typeface="+mn-lt"/>
                <a:cs typeface="Arial"/>
              </a:rPr>
              <a:t> introduction includes information about the 5 subjects that comprise the HASS learning area: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mn-lt"/>
                <a:cs typeface="Arial"/>
              </a:rPr>
              <a:t>P–6 HASS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mn-lt"/>
                <a:cs typeface="Arial"/>
              </a:rPr>
              <a:t>Civics and Citizenship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mn-lt"/>
                <a:cs typeface="Arial"/>
              </a:rPr>
              <a:t>Economics and Business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mn-lt"/>
                <a:cs typeface="Arial"/>
              </a:rPr>
              <a:t>Geography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mn-lt"/>
                <a:cs typeface="Arial"/>
              </a:rPr>
              <a:t>History.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solidFill>
                <a:schemeClr val="tx1"/>
              </a:solidFill>
              <a:latin typeface="+mn-lt"/>
              <a:cs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mn-lt"/>
                <a:cs typeface="Arial"/>
              </a:rPr>
              <a:t>The rationale and aims capture the intent of teaching HASS and inform teachers’ planning in a school context.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mn-lt"/>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from</a:t>
            </a:r>
            <a:r>
              <a:rPr lang="en-AU" sz="1200" i="0" dirty="0">
                <a:solidFill>
                  <a:schemeClr val="tx1"/>
                </a:solidFill>
                <a:effectLst/>
                <a:latin typeface="Arial" panose="020B0604020202020204" pitchFamily="34" charset="0"/>
                <a:ea typeface="Calibri" panose="020F050202020403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A9F012-5ED6-490F-2389-AFD5E5AAE963}"/>
              </a:ext>
            </a:extLst>
          </p:cNvPr>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58608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t>T</a:t>
            </a:r>
            <a:r>
              <a:rPr lang="en-AU" dirty="0"/>
              <a:t>he introduction in </a:t>
            </a:r>
            <a:r>
              <a:rPr lang="en-AU" b="1" i="0" dirty="0"/>
              <a:t>Understand this learning area </a:t>
            </a:r>
            <a:r>
              <a:rPr lang="en-AU" dirty="0"/>
              <a:t>also describes the learning entitlement in HASS.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276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D528A-C4E2-AEC5-82EF-B6287B0C0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54A54-2038-3BC5-EB95-FBEC8F35B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05865-F7C7-63C1-0E0D-E894B3E188F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mn-lt"/>
                <a:cs typeface="Arial"/>
              </a:rPr>
              <a:t>The section on structure includes information about the strands and sub-strands in the HASS learning area.</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mn-lt"/>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C800F8-3B83-0E8F-ABD1-E30586CF17C8}"/>
              </a:ext>
            </a:extLst>
          </p:cNvPr>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80123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4B399-9694-A0AC-B6E5-59B4BCC99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808D2-42DB-9F9B-EFE2-B5FFCC2A4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F109F-63F6-E680-1F32-A95507D1236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t>In HASS in Version 9.0, all subjects continue to be </a:t>
            </a:r>
            <a:r>
              <a:rPr lang="en-US" b="0" dirty="0" err="1"/>
              <a:t>organised</a:t>
            </a:r>
            <a:r>
              <a:rPr lang="en-US" b="0" dirty="0"/>
              <a:t> through strands and sub-strands. The two, interrelated strands in Version 9.0</a:t>
            </a:r>
            <a:r>
              <a:rPr lang="en-AU" b="0" dirty="0"/>
              <a:t> </a:t>
            </a:r>
            <a:r>
              <a:rPr lang="en-US" b="0" dirty="0"/>
              <a:t>are: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t>Knowledge and understanding</a:t>
            </a:r>
            <a:r>
              <a:rPr lang="en-AU" b="0" dirty="0"/>
              <a:t> 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t>Skills</a:t>
            </a:r>
            <a:r>
              <a:rPr lang="en-AU" b="0" dirty="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t>This is a small change from Version 8.4. Inquiry is now incorporated into the sub-strands as a skill.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a:solidFill>
                <a:srgbClr val="000000"/>
              </a:solidFill>
              <a:effectLst/>
            </a:endParaRPr>
          </a:p>
          <a:p>
            <a:pPr marL="171450" indent="-171450" algn="l">
              <a:buFont typeface="Arial" panose="020B0604020202020204" pitchFamily="34" charset="0"/>
              <a:buChar char="•"/>
            </a:pPr>
            <a:endParaRPr lang="en-US" b="0" i="0" dirty="0">
              <a:solidFill>
                <a:srgbClr val="000000"/>
              </a:solidFill>
              <a:effectLst/>
              <a:latin typeface="Roboto" panose="02000000000000000000" pitchFamily="2" charset="0"/>
            </a:endParaRPr>
          </a:p>
          <a:p>
            <a:pPr algn="l"/>
            <a:endParaRPr lang="en-US" b="0" i="0" dirty="0">
              <a:solidFill>
                <a:srgbClr val="000000"/>
              </a:solidFill>
              <a:effectLst/>
              <a:latin typeface="Roboto" panose="02000000000000000000" pitchFamily="2" charset="0"/>
            </a:endParaRPr>
          </a:p>
          <a:p>
            <a:pPr marL="0" indent="0">
              <a:buFont typeface="Arial" panose="020B0604020202020204" pitchFamily="34" charset="0"/>
              <a:buNone/>
            </a:pPr>
            <a:endParaRPr lang="en-US" b="0" i="0" dirty="0">
              <a:solidFill>
                <a:srgbClr val="000000"/>
              </a:solidFill>
              <a:effectLst/>
              <a:latin typeface="Roboto" panose="02000000000000000000" pitchFamily="2" charset="0"/>
            </a:endParaRPr>
          </a:p>
          <a:p>
            <a:pPr marL="0" indent="0">
              <a:buFont typeface="Arial" panose="020B0604020202020204" pitchFamily="34" charset="0"/>
              <a:buNone/>
            </a:pPr>
            <a:endParaRPr lang="en-US" b="0" i="0" dirty="0">
              <a:solidFill>
                <a:srgbClr val="000000"/>
              </a:solidFill>
              <a:effectLst/>
              <a:latin typeface="Roboto" panose="02000000000000000000" pitchFamily="2" charset="0"/>
            </a:endParaRPr>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1586E460-B042-5455-0825-BBA2E014902E}"/>
              </a:ext>
            </a:extLst>
          </p:cNvPr>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58609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rPr>
              <a:t>The Knowledge and understanding strand in the v9.0 HASS learning area contains varying numbers of sub-strands depending on the subject.</a:t>
            </a:r>
          </a:p>
          <a:p>
            <a:r>
              <a:rPr lang="en-US" sz="1100" b="0" i="0" u="none" strike="noStrike" baseline="0" dirty="0">
                <a:solidFill>
                  <a:srgbClr val="000000"/>
                </a:solidFill>
                <a:latin typeface="Arial" panose="020B0604020202020204" pitchFamily="34" charset="0"/>
              </a:rPr>
              <a:t>For example, there are different requirements across the subjects regarding what sub-strands are expected to be studied in a school’s program. </a:t>
            </a:r>
          </a:p>
          <a:p>
            <a:r>
              <a:rPr lang="en-US" sz="1100" b="0" i="0" u="none" strike="noStrike" baseline="0" dirty="0">
                <a:solidFill>
                  <a:srgbClr val="000000"/>
                </a:solidFill>
                <a:latin typeface="Arial" panose="020B0604020202020204" pitchFamily="34" charset="0"/>
              </a:rPr>
              <a:t>It is important to note that in</a:t>
            </a:r>
            <a:r>
              <a:rPr lang="en-US" sz="1100" b="1" i="0" u="none" strike="noStrike" baseline="0" dirty="0">
                <a:solidFill>
                  <a:srgbClr val="000000"/>
                </a:solidFill>
                <a:latin typeface="Arial" panose="020B0604020202020204" pitchFamily="34" charset="0"/>
              </a:rPr>
              <a:t> Civics and Citizenship </a:t>
            </a:r>
            <a:r>
              <a:rPr lang="en-US" sz="1100" b="0" i="0" u="none" strike="noStrike" baseline="0" dirty="0">
                <a:solidFill>
                  <a:srgbClr val="000000"/>
                </a:solidFill>
                <a:latin typeface="Arial" panose="020B0604020202020204" pitchFamily="34" charset="0"/>
              </a:rPr>
              <a:t>there are three sub-strands per year level and all sub-strands are expected to be studied. </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endParaRPr>
          </a:p>
          <a:p>
            <a:pPr marL="0" indent="0">
              <a:buFont typeface="Arial" panose="020B0604020202020204" pitchFamily="34" charset="0"/>
              <a:buNone/>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https://v9.australiancurriculum.edu.au/teacher-resources/understand-this-learning-area/humanities-and-social-sciences. </a:t>
            </a:r>
            <a:r>
              <a:rPr lang="en-AU" b="0" dirty="0">
                <a:latin typeface="Arial"/>
                <a:cs typeface="Arial"/>
              </a:rPr>
              <a:t>Image created in house </a:t>
            </a:r>
            <a:r>
              <a:rPr lang="en-AU" b="0" dirty="0"/>
              <a:t>using SmartArt.</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276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a:t>Acknowledgment of Country</a:t>
            </a:r>
          </a:p>
          <a:p>
            <a:endParaRPr lang="en-AU" sz="1200"/>
          </a:p>
          <a:p>
            <a:r>
              <a:rPr lang="en-US" sz="1200"/>
              <a:t>The QCAA acknowledges the Traditional Owners and Traditional Custodians of the lands on which we meet today.</a:t>
            </a:r>
          </a:p>
          <a:p>
            <a:endParaRPr lang="en-US" sz="1200"/>
          </a:p>
          <a:p>
            <a:r>
              <a:rPr lang="en-US" sz="1200"/>
              <a:t>We pay our respects to their Elders and their descendants, who continue cultural and spiritual connections to Country, and we extend that respect to Aboriginal people and Torres Strait Islander people here today.</a:t>
            </a:r>
          </a:p>
          <a:p>
            <a:endParaRPr lang="en-US" sz="1200"/>
          </a:p>
          <a:p>
            <a:r>
              <a:rPr lang="en-US" sz="1200"/>
              <a:t>We thank them for sharing their cultures and spiritualities and </a:t>
            </a:r>
            <a:r>
              <a:rPr lang="en-US" sz="1200" err="1"/>
              <a:t>recognise</a:t>
            </a:r>
            <a:r>
              <a:rPr lang="en-US" sz="1200"/>
              <a:t> the important contribution of this knowledge to our understanding of this place we call home.</a:t>
            </a:r>
          </a:p>
          <a:p>
            <a:endParaRPr lang="en-US" sz="16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Strands are organised into sub-strands depending on the subject.</a:t>
            </a: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For example, there is now a consistent number of sub-strands in the Skills strand across the suite of Years 7–10 HASS subjects. </a:t>
            </a:r>
            <a:endParaRPr lang="en-AU" sz="1100" b="0" strike="sngStrik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In each HASS subject, there are </a:t>
            </a:r>
            <a:r>
              <a:rPr lang="en-AU" sz="1100" b="1" dirty="0">
                <a:latin typeface="Arial" panose="020B0604020202020204" pitchFamily="34" charset="0"/>
                <a:cs typeface="Arial" panose="020B0604020202020204" pitchFamily="34" charset="0"/>
              </a:rPr>
              <a:t>four</a:t>
            </a:r>
            <a:r>
              <a:rPr lang="en-AU" sz="1100" b="0" dirty="0">
                <a:latin typeface="Arial" panose="020B0604020202020204" pitchFamily="34" charset="0"/>
                <a:cs typeface="Arial" panose="020B0604020202020204" pitchFamily="34" charset="0"/>
              </a:rPr>
              <a:t> Skills sub-strands. These vary depending on the nature of the subject; however, there are certain skills, Questioning and researching and Communicating, that are common to all subjects.</a:t>
            </a: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In addition, there are some similarities in the grouping of cognitions in the second and third skills sub-strands. </a:t>
            </a:r>
          </a:p>
          <a:p>
            <a:pPr marL="0" indent="0">
              <a:buFont typeface="Arial" panose="020B0604020202020204" pitchFamily="34" charset="0"/>
              <a:buNone/>
            </a:pPr>
            <a:endParaRPr lang="en-AU"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104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26B1-4AF5-6BB9-20FB-113BC63E5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EE6A-EF2B-C988-80EE-512658BB5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FAF4C-D1B5-1667-333C-28AAB93959DB}"/>
              </a:ext>
            </a:extLst>
          </p:cNvPr>
          <p:cNvSpPr>
            <a:spLocks noGrp="1"/>
          </p:cNvSpPr>
          <p:nvPr>
            <p:ph type="body" idx="1"/>
          </p:nvPr>
        </p:nvSpPr>
        <p:spPr/>
        <p:txBody>
          <a:bodyPr/>
          <a:lstStyle/>
          <a:p>
            <a:pPr marL="0" indent="0">
              <a:buFont typeface="Arial" panose="020B0604020202020204" pitchFamily="34" charset="0"/>
              <a:buNone/>
              <a:defRPr/>
            </a:pPr>
            <a:r>
              <a:rPr lang="en-AU" dirty="0">
                <a:latin typeface="+mn-lt"/>
                <a:cs typeface="Arial"/>
              </a:rPr>
              <a:t>The final section of </a:t>
            </a:r>
            <a:r>
              <a:rPr lang="en-AU" b="1" i="0" dirty="0">
                <a:latin typeface="+mn-lt"/>
                <a:cs typeface="Arial"/>
              </a:rPr>
              <a:t>Understand this learning area </a:t>
            </a:r>
            <a:r>
              <a:rPr lang="en-AU" i="0" dirty="0">
                <a:latin typeface="+mn-lt"/>
                <a:cs typeface="Arial"/>
              </a:rPr>
              <a:t>includes the key considerations, key connections and resources that </a:t>
            </a:r>
            <a:r>
              <a:rPr lang="en-AU" dirty="0">
                <a:latin typeface="+mn-lt"/>
                <a:cs typeface="Arial"/>
              </a:rPr>
              <a:t>provide further support and advice for teachers when planning for Version 9.0 in HASS.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mn-lt"/>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7FFD84-5CA8-B79A-C20A-5B2B06A2E355}"/>
              </a:ext>
            </a:extLst>
          </p:cNvPr>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100161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4C341-1C92-7F20-C887-ADC44FEC0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641EF-486E-BE03-A077-98BAF704D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919AC-B450-7C8A-8811-CF84BFAD9CE3}"/>
              </a:ext>
            </a:extLst>
          </p:cNvPr>
          <p:cNvSpPr>
            <a:spLocks noGrp="1"/>
          </p:cNvSpPr>
          <p:nvPr>
            <p:ph type="body" idx="1"/>
          </p:nvPr>
        </p:nvSpPr>
        <p:spPr/>
        <p:txBody>
          <a:bodyPr/>
          <a:lstStyle/>
          <a:p>
            <a:pPr marL="0" indent="0">
              <a:buFont typeface="Arial" panose="020B0604020202020204" pitchFamily="34" charset="0"/>
              <a:buNone/>
            </a:pPr>
            <a:r>
              <a:rPr lang="en-AU" dirty="0">
                <a:latin typeface="+mn-lt"/>
              </a:rPr>
              <a:t>The key considerations is a new section in v9.0 consistent across all learning areas. </a:t>
            </a:r>
          </a:p>
          <a:p>
            <a:pPr marL="0" indent="0">
              <a:buFont typeface="Arial" panose="020B0604020202020204" pitchFamily="34" charset="0"/>
              <a:buNone/>
            </a:pPr>
            <a:r>
              <a:rPr lang="en-AU" dirty="0">
                <a:latin typeface="+mn-lt"/>
              </a:rPr>
              <a:t>There are two new considerations in all learning areas which are Protocols for engaging First Nations Australians and Meeting the needs of diverse learners.</a:t>
            </a:r>
          </a:p>
          <a:p>
            <a:pPr marL="0" indent="0">
              <a:buFont typeface="Arial" panose="020B0604020202020204" pitchFamily="34" charset="0"/>
              <a:buNone/>
            </a:pPr>
            <a:r>
              <a:rPr lang="en-AU" dirty="0">
                <a:latin typeface="+mn-lt"/>
              </a:rPr>
              <a:t>Subject-specific key considerations for Civics and Citizenship will be discussed later. </a:t>
            </a:r>
          </a:p>
          <a:p>
            <a:pPr marL="0" indent="0">
              <a:buFont typeface="Arial" panose="020B0604020202020204" pitchFamily="34" charset="0"/>
              <a:buNone/>
            </a:pPr>
            <a:endParaRPr lang="en-AU" dirty="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mn-lt"/>
              </a:rPr>
              <a:t>Source:</a:t>
            </a:r>
            <a:r>
              <a:rPr lang="en-AU" dirty="0">
                <a:latin typeface="+mn-lt"/>
              </a:rPr>
              <a:t> </a:t>
            </a:r>
            <a:r>
              <a:rPr lang="en-AU" sz="1200" b="0" dirty="0">
                <a:latin typeface="+mn-lt"/>
                <a:cs typeface="Arial"/>
              </a:rPr>
              <a:t>Image created in house </a:t>
            </a:r>
            <a:r>
              <a:rPr lang="en-AU" sz="1200" b="0" dirty="0">
                <a:latin typeface="+mn-lt"/>
              </a:rPr>
              <a:t>using SmartArt based on</a:t>
            </a:r>
            <a:r>
              <a:rPr lang="en-AU" dirty="0">
                <a:latin typeface="+mn-lt"/>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endParaRPr lang="en-AU" b="0" dirty="0">
              <a:latin typeface="+mn-lt"/>
              <a:cs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dirty="0">
              <a:solidFill>
                <a:srgbClr val="444444"/>
              </a:solidFill>
              <a:effectLst/>
              <a:latin typeface="+mn-lt"/>
            </a:endParaRPr>
          </a:p>
        </p:txBody>
      </p:sp>
      <p:sp>
        <p:nvSpPr>
          <p:cNvPr id="4" name="Slide Number Placeholder 3">
            <a:extLst>
              <a:ext uri="{FF2B5EF4-FFF2-40B4-BE49-F238E27FC236}">
                <a16:creationId xmlns:a16="http://schemas.microsoft.com/office/drawing/2014/main" id="{12E196D9-D418-54E9-4449-1B1AE2DE818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8087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t>The key connections in the curriculum support teachers to integrate HASS with other learning areas, embed relevant general capabilities and provide possible contexts for learning through the cross-curriculum priorities.</a:t>
            </a:r>
          </a:p>
          <a:p>
            <a:pPr marL="0" indent="0">
              <a:buFont typeface="Arial" panose="020B0604020202020204" pitchFamily="34" charset="0"/>
              <a:buNone/>
            </a:pPr>
            <a:r>
              <a:rPr lang="en-AU" b="0" dirty="0"/>
              <a:t>This integration can </a:t>
            </a:r>
            <a:r>
              <a:rPr lang="en-AU" dirty="0"/>
              <a:t>enrich and deepen student engagement with learning area content. </a:t>
            </a:r>
            <a:endParaRPr lang="en-AU" b="0" dirty="0"/>
          </a:p>
          <a:p>
            <a:pPr marL="0" indent="0">
              <a:buFont typeface="Arial" panose="020B0604020202020204" pitchFamily="34" charset="0"/>
              <a:buNone/>
            </a:pPr>
            <a:r>
              <a:rPr lang="en-AU" b="0" dirty="0"/>
              <a:t>These connections should only be considered when they provide appropriate and authentic opportunities to strengthen learning area content. </a:t>
            </a: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336810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t>The QCAA has resources that identify the connections the Australian Curriculum has made between learning areas and the general capabilities. </a:t>
            </a:r>
          </a:p>
          <a:p>
            <a:pPr marL="0" indent="0">
              <a:buFont typeface="Arial" panose="020B0604020202020204" pitchFamily="34" charset="0"/>
              <a:buNone/>
            </a:pPr>
            <a:r>
              <a:rPr lang="en-AU" b="0" dirty="0"/>
              <a:t>The general capability level overviews provide an overview of where each general capability can be developed or applied in the content descriptions of the learning areas. For example, the general capability Level 5 and Level 6 align with Years 7–10 learning areas. </a:t>
            </a:r>
          </a:p>
          <a:p>
            <a:pPr marL="0" indent="0">
              <a:buFont typeface="Arial" panose="020B0604020202020204" pitchFamily="34" charset="0"/>
              <a:buNone/>
            </a:pPr>
            <a:endParaRPr lang="en-AU" b="0" dirty="0"/>
          </a:p>
          <a:p>
            <a:pPr marL="0" indent="0">
              <a:buFont typeface="Arial" panose="020B0604020202020204" pitchFamily="34" charset="0"/>
              <a:buNone/>
            </a:pPr>
            <a:r>
              <a:rPr lang="en-AU" b="0" dirty="0"/>
              <a:t>The continua resources are available for the general capabilities: </a:t>
            </a:r>
          </a:p>
          <a:p>
            <a:pPr marL="171450" indent="-171450">
              <a:buFont typeface="Arial" panose="020B0604020202020204" pitchFamily="34" charset="0"/>
              <a:buChar char="•"/>
            </a:pPr>
            <a:r>
              <a:rPr lang="en-AU" b="0" dirty="0"/>
              <a:t>critical and creative thinking</a:t>
            </a:r>
          </a:p>
          <a:p>
            <a:pPr marL="171450" indent="-171450">
              <a:buFont typeface="Arial" panose="020B0604020202020204" pitchFamily="34" charset="0"/>
              <a:buChar char="•"/>
            </a:pPr>
            <a:r>
              <a:rPr lang="en-AU" b="0" dirty="0"/>
              <a:t>digital literacy</a:t>
            </a:r>
          </a:p>
          <a:p>
            <a:pPr marL="171450" indent="-171450">
              <a:buFont typeface="Arial" panose="020B0604020202020204" pitchFamily="34" charset="0"/>
              <a:buChar char="•"/>
            </a:pPr>
            <a:r>
              <a:rPr lang="en-AU" b="0" dirty="0"/>
              <a:t>ethical understanding</a:t>
            </a:r>
          </a:p>
          <a:p>
            <a:pPr marL="171450" indent="-171450">
              <a:buFont typeface="Arial" panose="020B0604020202020204" pitchFamily="34" charset="0"/>
              <a:buChar char="•"/>
            </a:pPr>
            <a:r>
              <a:rPr lang="en-AU" b="0" dirty="0"/>
              <a:t>intercultural understanding, and</a:t>
            </a:r>
          </a:p>
          <a:p>
            <a:pPr marL="171450" indent="-171450">
              <a:buFont typeface="Arial" panose="020B0604020202020204" pitchFamily="34" charset="0"/>
              <a:buChar char="•"/>
            </a:pPr>
            <a:r>
              <a:rPr lang="en-AU" b="0" dirty="0"/>
              <a:t>personal and social capability. </a:t>
            </a:r>
          </a:p>
          <a:p>
            <a:pPr marL="0" indent="0">
              <a:buFont typeface="Arial" panose="020B0604020202020204" pitchFamily="34" charset="0"/>
              <a:buNone/>
            </a:pPr>
            <a:endParaRPr lang="en-AU" b="0" dirty="0"/>
          </a:p>
          <a:p>
            <a:pPr marL="0" indent="0">
              <a:buFont typeface="Arial" panose="020B0604020202020204" pitchFamily="34" charset="0"/>
              <a:buNone/>
            </a:pPr>
            <a:r>
              <a:rPr lang="en-AU" b="0" dirty="0"/>
              <a:t>There are resources available that provide a sequence of learning for the capability from Level 1 to Level 6. This can be helpful for teachers when catering for students with diverse needs.</a:t>
            </a:r>
          </a:p>
          <a:p>
            <a:pPr marL="0" indent="0">
              <a:buFont typeface="Arial" panose="020B0604020202020204" pitchFamily="34" charset="0"/>
              <a:buNone/>
            </a:pPr>
            <a:r>
              <a:rPr lang="en-AU" b="0" dirty="0"/>
              <a:t>The QCAA has advice documents to support teachers to use the Literacy and Numeracy progressions. These progressions provide observable indicators of increasing complexity in literacy and numeracy which can help teachers to develop targeted teaching and learning programs for students who are working at, above and below year-level expectations. </a:t>
            </a:r>
          </a:p>
          <a:p>
            <a:pPr marL="0" indent="0">
              <a:buFont typeface="Arial" panose="020B0604020202020204" pitchFamily="34" charset="0"/>
              <a:buNone/>
            </a:pPr>
            <a:r>
              <a:rPr lang="en-AU" b="0" dirty="0"/>
              <a:t>These resources can support teaching teams to interrogate connections between the general capabilities and the learning area content in more detail.</a:t>
            </a:r>
          </a:p>
          <a:p>
            <a:endParaRPr lang="en-AU" b="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333260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mn-lt"/>
              </a:rPr>
              <a:t>The QCAA has resources to support</a:t>
            </a:r>
            <a:r>
              <a:rPr lang="en-US" b="0" i="0" dirty="0">
                <a:solidFill>
                  <a:srgbClr val="000000"/>
                </a:solidFill>
                <a:effectLst/>
                <a:latin typeface="+mn-lt"/>
              </a:rPr>
              <a:t> schools with understanding how to connect the curriculum with cross-curriculum priorities.</a:t>
            </a:r>
          </a:p>
          <a:p>
            <a:pPr marL="0" indent="0">
              <a:buFont typeface="Arial" panose="020B0604020202020204" pitchFamily="34" charset="0"/>
              <a:buNone/>
            </a:pPr>
            <a:r>
              <a:rPr lang="en-US" sz="1200" kern="1200" dirty="0">
                <a:solidFill>
                  <a:schemeClr val="tx1"/>
                </a:solidFill>
                <a:effectLst/>
                <a:latin typeface="+mn-lt"/>
                <a:ea typeface="+mn-ea"/>
                <a:cs typeface="Arial" pitchFamily="34" charset="0"/>
              </a:rPr>
              <a:t>Cross-curriculum priorities are incorporated through learning area content, in ways that are appropriate and authentic. The resources provide an overview of, as well as mapping across learning area and/or subject content descriptions and achievement standards to identify connections to each of the cross-curriculum priorities.</a:t>
            </a:r>
            <a:r>
              <a:rPr lang="en-US" sz="1200" b="0" i="0" u="none" strike="noStrike" dirty="0">
                <a:solidFill>
                  <a:srgbClr val="000000"/>
                </a:solidFill>
                <a:effectLst/>
                <a:latin typeface="+mn-lt"/>
              </a:rPr>
              <a:t> </a:t>
            </a:r>
            <a:r>
              <a:rPr lang="en-US" sz="1200" b="0" i="0" dirty="0">
                <a:solidFill>
                  <a:srgbClr val="000000"/>
                </a:solidFill>
                <a:effectLst/>
                <a:latin typeface="+mn-lt"/>
              </a:rPr>
              <a:t>​</a:t>
            </a:r>
          </a:p>
          <a:p>
            <a:pPr marL="0" indent="0">
              <a:buFont typeface="Arial" panose="020B0604020202020204" pitchFamily="34" charset="0"/>
              <a:buNone/>
            </a:pPr>
            <a:r>
              <a:rPr lang="en-AU" b="0" dirty="0"/>
              <a:t> </a:t>
            </a:r>
            <a:endParaRPr lang="en-AU" b="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143027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4DC8-1BAC-6E25-10F1-58C19A7B5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04EFC-4442-139C-C8E1-24687AE07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56234-5A63-AC16-034F-EDC6C68CBDC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mn-lt"/>
                <a:cs typeface="Arial"/>
              </a:rPr>
              <a:t>The subject organisation varies slightly from the </a:t>
            </a:r>
            <a:r>
              <a:rPr lang="en-AU" b="1" i="0" dirty="0">
                <a:latin typeface="+mn-lt"/>
                <a:cs typeface="Arial"/>
              </a:rPr>
              <a:t>Understand this learning area </a:t>
            </a:r>
            <a:r>
              <a:rPr lang="en-AU" b="0" dirty="0">
                <a:latin typeface="+mn-lt"/>
                <a:cs typeface="Arial"/>
              </a:rPr>
              <a:t>section of the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mn-lt"/>
                <a:cs typeface="Arial"/>
              </a:rPr>
              <a:t>The subject-specific rationale and aims capture the intent of teaching Civics and Citizenship and inform teachers’ planning in a school context. For example, </a:t>
            </a:r>
            <a:r>
              <a:rPr lang="en-AU" b="0" dirty="0"/>
              <a:t>Civics and Citizenship fosters </a:t>
            </a:r>
            <a:r>
              <a:rPr lang="en-US" b="0" i="0" dirty="0">
                <a:solidFill>
                  <a:srgbClr val="000000"/>
                </a:solidFill>
                <a:effectLst/>
                <a:latin typeface="Roboto" panose="02000000000000000000" pitchFamily="2" charset="0"/>
              </a:rPr>
              <a:t>deep understanding of Australia’s federal system of government and the liberal democratic values that underpin it, and the curriculum supports students to become active and informed citizens who can participate in and sustain Australia’s democracy.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mn-lt"/>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74A92A-4465-813A-48DD-BD61B327386B}"/>
              </a:ext>
            </a:extLst>
          </p:cNvPr>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1158109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BBE2-1D2F-206A-50D7-5B597A7FA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4E356-1693-75FC-4B83-3AB83754B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B2AF6-B0D1-BC2E-01BC-CC74AF1EDEC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a:cs typeface="Arial"/>
              </a:rPr>
              <a:t>While there are some consistent structural elements across the learning area (e.g. strands for Knowledge and understanding, and Skills), schools also need to consider the structure of the sub-strands for each subject.</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81A705A-52F3-0C75-E042-E37BCF5D2D27}"/>
              </a:ext>
            </a:extLst>
          </p:cNvPr>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368021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rPr>
              <a:t>In Civics and Citizenship, the three Knowledge and understanding sub-strands used to create units are: </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Government and democracy</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Laws and citizens and </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Citizenship, diversity and identity. </a:t>
            </a: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rPr>
              <a:t>These are consistent across all year levels and remain the same as those in Version 8.4. </a:t>
            </a: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rPr>
              <a:t>There may be an opportunity with Version 9 to consider how schools can use these sub-strands a little differently to refresh their Civics and Citizenship programs. For example, schools might create a unit by combining the Government and democracy and Laws and citizens sub-strands, and develop a second unit using the Citizenship, diversity or identity sub-strand. Various combinations would be possible. </a:t>
            </a:r>
          </a:p>
          <a:p>
            <a:endParaRPr lang="en-US" sz="1100" b="0" i="0" u="none" strike="noStrike" baseline="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dirty="0">
                <a:latin typeface="Arial" panose="020B0604020202020204" pitchFamily="34" charset="0"/>
                <a:cs typeface="Arial" panose="020B0604020202020204" pitchFamily="34" charset="0"/>
              </a:rPr>
              <a:t>Source: </a:t>
            </a:r>
            <a:r>
              <a:rPr lang="en-AU" sz="1100" b="0" dirty="0">
                <a:latin typeface="Arial" panose="020B0604020202020204" pitchFamily="34" charset="0"/>
                <a:cs typeface="Arial" panose="020B0604020202020204" pitchFamily="34" charset="0"/>
              </a:rPr>
              <a:t>Adapted from https://v9.australiancurriculum.edu.au/teacher-resources/understand-this-learning-area/humanities-and-social-sciences#civics-and-citizenship-7–10. Image created in house using SmartArt.</a:t>
            </a:r>
          </a:p>
          <a:p>
            <a:endParaRPr lang="en-US" sz="11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9851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sz="1100" b="0" dirty="0">
                <a:latin typeface="Arial" panose="020B0604020202020204" pitchFamily="34" charset="0"/>
                <a:cs typeface="Arial" panose="020B0604020202020204" pitchFamily="34" charset="0"/>
              </a:rPr>
              <a:t>Highlighted in red are the Skills sub-strands for Version 9 of Civics and Citizenship compared with Version 8.4.</a:t>
            </a:r>
          </a:p>
          <a:p>
            <a:pPr marL="0" indent="0">
              <a:buFont typeface="+mj-lt"/>
              <a:buNone/>
            </a:pPr>
            <a:r>
              <a:rPr lang="en-AU" sz="1100" b="0" dirty="0">
                <a:latin typeface="Arial" panose="020B0604020202020204" pitchFamily="34" charset="0"/>
                <a:cs typeface="Arial" panose="020B0604020202020204" pitchFamily="34" charset="0"/>
              </a:rPr>
              <a:t>While there are still four Skills sub-strands, there have been revisions that might influence schools’ planning.</a:t>
            </a:r>
          </a:p>
          <a:p>
            <a:pPr marL="0" indent="0">
              <a:buFont typeface="+mj-lt"/>
              <a:buNone/>
            </a:pPr>
            <a:r>
              <a:rPr lang="en-AU" sz="1100" b="0" dirty="0">
                <a:latin typeface="Arial" panose="020B0604020202020204" pitchFamily="34" charset="0"/>
                <a:cs typeface="Arial" panose="020B0604020202020204" pitchFamily="34" charset="0"/>
              </a:rPr>
              <a:t>There are some refinements to the Questioning and researching sub-strand, but the substance of this first sub-strand is the same as version 8.4. </a:t>
            </a:r>
          </a:p>
          <a:p>
            <a:pPr marL="0" indent="0">
              <a:buFont typeface="+mj-lt"/>
              <a:buNone/>
            </a:pPr>
            <a:r>
              <a:rPr lang="en-AU" sz="1100" b="0" dirty="0">
                <a:latin typeface="Arial" panose="020B0604020202020204" pitchFamily="34" charset="0"/>
                <a:cs typeface="Arial" panose="020B0604020202020204" pitchFamily="34" charset="0"/>
              </a:rPr>
              <a:t>In particular:</a:t>
            </a:r>
          </a:p>
          <a:p>
            <a:pPr marL="171450" indent="-171450">
              <a:buFont typeface="Arial" panose="020B0604020202020204" pitchFamily="34" charset="0"/>
              <a:buChar char="•"/>
            </a:pPr>
            <a:r>
              <a:rPr lang="en-AU" sz="1100" b="0" dirty="0">
                <a:latin typeface="Arial" panose="020B0604020202020204" pitchFamily="34" charset="0"/>
                <a:cs typeface="Arial" panose="020B0604020202020204" pitchFamily="34" charset="0"/>
              </a:rPr>
              <a:t>In the second sub-strand, there has been a change of cognitions in the name, signalling some shift in focus. </a:t>
            </a:r>
          </a:p>
          <a:p>
            <a:pPr marL="171450" indent="-171450">
              <a:buFont typeface="Arial" panose="020B0604020202020204" pitchFamily="34" charset="0"/>
              <a:buChar char="•"/>
            </a:pPr>
            <a:r>
              <a:rPr lang="en-AU" sz="1100" b="0" dirty="0">
                <a:latin typeface="Arial" panose="020B0604020202020204" pitchFamily="34" charset="0"/>
                <a:cs typeface="Arial" panose="020B0604020202020204" pitchFamily="34" charset="0"/>
              </a:rPr>
              <a:t>The third sub-strand now emphasises civic participation rather than problem-solving. </a:t>
            </a:r>
          </a:p>
          <a:p>
            <a:pPr marL="171450" indent="-171450">
              <a:buFont typeface="Arial" panose="020B0604020202020204" pitchFamily="34" charset="0"/>
              <a:buChar char="•"/>
            </a:pPr>
            <a:r>
              <a:rPr lang="en-AU" sz="1100" b="0" dirty="0">
                <a:latin typeface="Arial" panose="020B0604020202020204" pitchFamily="34" charset="0"/>
                <a:cs typeface="Arial" panose="020B0604020202020204" pitchFamily="34" charset="0"/>
              </a:rPr>
              <a:t>The reflection component of the </a:t>
            </a:r>
            <a:r>
              <a:rPr lang="en-AU" sz="1100" b="0" i="0" dirty="0">
                <a:latin typeface="Arial" panose="020B0604020202020204" pitchFamily="34" charset="0"/>
                <a:cs typeface="Arial" panose="020B0604020202020204" pitchFamily="34" charset="0"/>
              </a:rPr>
              <a:t>Communicating</a:t>
            </a:r>
            <a:r>
              <a:rPr lang="en-AU" sz="1100" b="0" dirty="0">
                <a:latin typeface="Arial" panose="020B0604020202020204" pitchFamily="34" charset="0"/>
                <a:cs typeface="Arial" panose="020B0604020202020204" pitchFamily="34" charset="0"/>
              </a:rPr>
              <a:t> sub-strand has been removed.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008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9E04-9ECC-4789-50BC-8FB9E40D5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B690F-6F63-7180-AB0A-CB855E196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72098-FAE4-A578-74EC-60C80DACD48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a:cs typeface="Arial"/>
              </a:rPr>
              <a:t>The final section of </a:t>
            </a:r>
            <a:r>
              <a:rPr lang="en-AU" b="1" dirty="0">
                <a:latin typeface="Arial"/>
                <a:cs typeface="Arial"/>
              </a:rPr>
              <a:t>Understand this subject </a:t>
            </a:r>
            <a:r>
              <a:rPr lang="en-AU" dirty="0">
                <a:latin typeface="Arial"/>
                <a:cs typeface="Arial"/>
              </a:rPr>
              <a:t>provides further support and advice for teachers when planning for Version 9 in Civics and Citizenship.</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C218A2-BEF7-EB61-9653-5ACE2DD5A218}"/>
              </a:ext>
            </a:extLst>
          </p:cNvPr>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990287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a:t>On screen, in red, are the key considerations that inform teaching and learning in Civics and Citizenship.</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t>Inquiry as a pedagogical approach is valued across the HASS subjects. </a:t>
            </a:r>
            <a:r>
              <a:rPr lang="en-AU" b="1" i="0" dirty="0"/>
              <a:t>Inquiry questions </a:t>
            </a:r>
            <a:r>
              <a:rPr lang="en-AU" dirty="0"/>
              <a:t>provide a framework for developing students’ knowledge and understanding and skills. Teachers may develop inquiry questions to guide units of work and several</a:t>
            </a:r>
            <a:r>
              <a:rPr lang="en-AU" b="0" dirty="0"/>
              <a:t> inquiry questions are provided in the curriculum for each year level. These are examples only, but schools may find them useful for planning. In Civics and Citizenship, students also learn how to develop and use questions to guide investigations into political and legal systems and contemporary civic issues. </a:t>
            </a:r>
          </a:p>
          <a:p>
            <a:pPr marL="0" indent="0">
              <a:buFont typeface="+mj-lt"/>
              <a:buNone/>
            </a:pPr>
            <a:r>
              <a:rPr lang="en-AU" b="1" i="0" dirty="0"/>
              <a:t>Contemporary issues </a:t>
            </a:r>
            <a:r>
              <a:rPr lang="en-AU" dirty="0"/>
              <a:t>emphasises that ‘Making connections between what is learned in class and events or issues that are occurring in the students’ local area, Australia and the world is vital to the study of Civics and Citizenship.’ (ACARA, 2022, https://v9.australiancurriculum.edu.au/teacher-resources/understand-this-learning-area/humanities-and-social-sciences). This section encourages schools to select issues, examples and case studies used in learning activities that are within the recent memory of students to keep learning relevant and engaging.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i="0" dirty="0"/>
              <a:t>Active citizenship </a:t>
            </a:r>
            <a:r>
              <a:rPr lang="en-AU" dirty="0"/>
              <a:t>encourages a focus on understanding the actions that citizens can take to improve their community. And the definition of community is broad to allow schools to plan appropriate and achievable teaching and learning activities and assessment for their specific context – it may be the school, local, state, national or even global community.</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t>As explained previously, the two key considerations in grey are common to all HASS subjects and all learning areas.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b="1"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t>Source:</a:t>
            </a:r>
            <a:r>
              <a:rPr lang="en-AU" dirty="0"/>
              <a:t> </a:t>
            </a:r>
            <a:r>
              <a:rPr lang="en-AU" sz="1200" b="0" dirty="0">
                <a:latin typeface="Arial"/>
                <a:cs typeface="Arial"/>
              </a:rPr>
              <a:t>Image created in house </a:t>
            </a:r>
            <a:r>
              <a:rPr lang="en-AU" sz="1200" b="0" dirty="0"/>
              <a:t>using SmartArt based on</a:t>
            </a:r>
            <a:r>
              <a:rPr lang="en-AU" dirty="0"/>
              <a:t> https://v9.australiancurriculum.edu.au/teacher-resources/understand-this-learning-area/</a:t>
            </a:r>
            <a:r>
              <a:rPr lang="en-AU" b="0" dirty="0">
                <a:latin typeface="Arial" panose="020B0604020202020204" pitchFamily="34" charset="0"/>
                <a:cs typeface="Arial" panose="020B0604020202020204" pitchFamily="34" charset="0"/>
              </a:rPr>
              <a:t>humanities-and-social-sciences.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398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a:p>
          <a:p>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1861632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3072D-13D5-7A9A-57B5-98E4D01D2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D7E18-F42F-3C39-2366-057307226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AB7A8-27C9-98E9-D384-DD0A9F8DE34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trike="noStrike" dirty="0">
                <a:latin typeface="+mn-lt"/>
                <a:cs typeface="Arial"/>
              </a:rPr>
              <a:t>The Civics and Citizenship le</a:t>
            </a:r>
            <a:r>
              <a:rPr lang="en-AU" dirty="0">
                <a:latin typeface="+mn-lt"/>
                <a:cs typeface="Arial"/>
              </a:rPr>
              <a:t>vel description in the </a:t>
            </a:r>
            <a:r>
              <a:rPr lang="en-AU" b="1" i="0" dirty="0">
                <a:latin typeface="+mn-lt"/>
                <a:cs typeface="Arial"/>
              </a:rPr>
              <a:t>Curriculum elements </a:t>
            </a:r>
            <a:r>
              <a:rPr lang="en-AU" dirty="0">
                <a:latin typeface="+mn-lt"/>
                <a:cs typeface="Arial"/>
              </a:rPr>
              <a:t>section provides a high-level overview of the learning students should experience each year.</a:t>
            </a:r>
            <a:r>
              <a:rPr lang="en-AU" dirty="0">
                <a:latin typeface="Arial"/>
                <a:cs typeface="Arial"/>
              </a:rPr>
              <a:t> The level description provides some possible inquiry questions that teachers can use to structure their units of work. These are examples only. </a:t>
            </a:r>
            <a:endParaRPr lang="en-AU" dirty="0">
              <a:latin typeface="+mn-lt"/>
              <a:cs typeface="Arial"/>
            </a:endParaRPr>
          </a:p>
          <a:p>
            <a:pPr marL="0" indent="0">
              <a:buFont typeface="Arial" panose="020B0604020202020204" pitchFamily="34" charset="0"/>
              <a:buNone/>
              <a:defRPr/>
            </a:pPr>
            <a:r>
              <a:rPr lang="en-AU" dirty="0">
                <a:latin typeface="+mn-lt"/>
                <a:cs typeface="Arial"/>
              </a:rPr>
              <a:t>In Queensland, the achievement standard represents </a:t>
            </a:r>
            <a:r>
              <a:rPr lang="en-AU" b="0" dirty="0">
                <a:latin typeface="+mn-lt"/>
                <a:cs typeface="Arial"/>
              </a:rPr>
              <a:t>the C standard </a:t>
            </a:r>
            <a:r>
              <a:rPr lang="en-AU" dirty="0">
                <a:latin typeface="+mn-lt"/>
                <a:cs typeface="Arial"/>
              </a:rPr>
              <a:t>(or equivalent).</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8A2374-2D1C-71D0-FE75-05578EBB686D}"/>
              </a:ext>
            </a:extLst>
          </p:cNvPr>
          <p:cNvSpPr>
            <a:spLocks noGrp="1"/>
          </p:cNvSpPr>
          <p:nvPr>
            <p:ph type="sldNum" sz="quarter" idx="5"/>
          </p:nvPr>
        </p:nvSpPr>
        <p:spPr/>
        <p:txBody>
          <a:bodyPr/>
          <a:lstStyle/>
          <a:p>
            <a:pPr>
              <a:defRPr/>
            </a:pPr>
            <a:fld id="{7DC8D554-20BD-45E3-8F8F-C854CD9EEC52}" type="slidenum">
              <a:rPr lang="en-AU" smtClean="0"/>
              <a:pPr>
                <a:defRPr/>
              </a:pPr>
              <a:t>33</a:t>
            </a:fld>
            <a:endParaRPr lang="en-AU"/>
          </a:p>
        </p:txBody>
      </p:sp>
    </p:spTree>
    <p:extLst>
      <p:ext uri="{BB962C8B-B14F-4D97-AF65-F5344CB8AC3E}">
        <p14:creationId xmlns:p14="http://schemas.microsoft.com/office/powerpoint/2010/main" val="2194764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a:t>
            </a:r>
            <a:r>
              <a:rPr lang="en-AU" b="0" i="0" dirty="0">
                <a:latin typeface="Arial" panose="020B0604020202020204" pitchFamily="34" charset="0"/>
                <a:cs typeface="Arial" panose="020B0604020202020204" pitchFamily="34" charset="0"/>
              </a:rPr>
              <a:t>organisation</a:t>
            </a:r>
            <a:r>
              <a:rPr lang="en-AU" b="0" dirty="0">
                <a:latin typeface="Arial" panose="020B0604020202020204" pitchFamily="34" charset="0"/>
                <a:cs typeface="Arial" panose="020B0604020202020204" pitchFamily="34" charset="0"/>
              </a:rPr>
              <a:t> of the achievement standards remains the same in Version 9.0 of the Civics and Citizenship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There are two-paragraphs, one for Knowledge and understanding, followed by a Skills paragraph.</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However, the wording within the paragraphs has changed to align with revised content descriptions in Version 9.0 of the Civics and Citizenship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Across the Humanities and Social Sciences subjects, the achievement standards have been revised for all year levels.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7805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Knowledge and understanding paragraph in the Achievement standards in Civics and Citizenship is structured according to the subject matter in the Knowledge and understanding content descriptions for each year level.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However, the Skills paragraph does have a consistent structure across all year levels.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example from Year 8 Civics and Citizenship shows how the four Skills sub-strands are used to organise this paragraph in the achievement standard. This model is replicated across the suite of HASS subjects. </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136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7B8DF-C010-17D4-5ECC-FFA563506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ECBE0-E862-BC76-7B78-8176A4607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A1B58-F00E-EBBD-A9B7-F9A4FAAFEBF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A close read of the language in the achievement standard in versions 8.4 and 9.0 can help schools to identify aspects requiring consideration when aligning programs to Version 9 of the Civics and Citizenship curriculum.</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To exemplify, on screen is the Year 8 Civics and Citizenship Knowledge and understanding paragraph that has been split up into separate sentences to enable examination of the alignment, sentence by sentence. The following example shows how one sentence may be unpacked.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Start by identifying the cognitions used (in blue). In Version 8.4 students are only required to ‘recognise’ different types of law. Whereas, in Version 9 students are required to ‘explain’ the types of law. They do have to ‘explain’ how laws are made in both versions 8.4 and 9.0.</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Next, the sentences include reference to types of law in Australia and how laws are made. However, in version 9 there is a new inclusion, the characteristics of laws (in orange).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Identifying where there are differences in the cognitions or the specific focus in versions 8.4 and 9.0 of the achievement standards can be a useful way to identify new elements that need to be considered in planning for Version 9.0.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a:solidFill>
                <a:srgbClr val="000000"/>
              </a:solidFill>
              <a:effectLs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solidFill>
                  <a:srgbClr val="000000"/>
                </a:solidFill>
                <a:effectLst/>
              </a:rPr>
              <a:t>Source: </a:t>
            </a:r>
            <a:r>
              <a:rPr lang="en-US" b="0" dirty="0">
                <a:solidFill>
                  <a:srgbClr val="000000"/>
                </a:solidFill>
                <a:effectLst/>
              </a:rPr>
              <a:t>https://</a:t>
            </a:r>
            <a:r>
              <a:rPr lang="en-US" b="0" dirty="0" err="1">
                <a:solidFill>
                  <a:srgbClr val="000000"/>
                </a:solidFill>
                <a:effectLst/>
              </a:rPr>
              <a:t>www.australiancurriculum.edu.au</a:t>
            </a:r>
            <a:r>
              <a:rPr lang="en-US" b="0" dirty="0">
                <a:solidFill>
                  <a:srgbClr val="000000"/>
                </a:solidFill>
                <a:effectLst/>
              </a:rPr>
              <a:t>/f-10-curriculum/humanities-and-social-sciences/civics-and-citizenship/?year=12495&amp;strand=</a:t>
            </a:r>
            <a:r>
              <a:rPr lang="en-US" b="0" dirty="0" err="1">
                <a:solidFill>
                  <a:srgbClr val="000000"/>
                </a:solidFill>
                <a:effectLst/>
              </a:rPr>
              <a:t>Civics+and+Citizenship+Knowledge+and+Understanding&amp;strand</a:t>
            </a:r>
            <a:r>
              <a:rPr lang="en-US" b="0" dirty="0">
                <a:solidFill>
                  <a:srgbClr val="000000"/>
                </a:solidFill>
                <a:effectLst/>
              </a:rPr>
              <a:t>=</a:t>
            </a:r>
            <a:r>
              <a:rPr lang="en-US" b="0" dirty="0" err="1">
                <a:solidFill>
                  <a:srgbClr val="000000"/>
                </a:solidFill>
                <a:effectLst/>
              </a:rPr>
              <a:t>Civics+and+Citizenship+Skills&amp;capability</a:t>
            </a:r>
            <a:r>
              <a:rPr lang="en-US" b="0" dirty="0">
                <a:solidFill>
                  <a:srgbClr val="000000"/>
                </a:solidFill>
                <a:effectLst/>
              </a:rPr>
              <a:t>=</a:t>
            </a:r>
            <a:r>
              <a:rPr lang="en-US" b="0" dirty="0" err="1">
                <a:solidFill>
                  <a:srgbClr val="000000"/>
                </a:solidFill>
                <a:effectLst/>
              </a:rPr>
              <a:t>ignore&amp;capability</a:t>
            </a:r>
            <a:r>
              <a:rPr lang="en-US" b="0" dirty="0">
                <a:solidFill>
                  <a:srgbClr val="000000"/>
                </a:solidFill>
                <a:effectLst/>
              </a:rPr>
              <a:t>=</a:t>
            </a:r>
            <a:r>
              <a:rPr lang="en-US" b="0" dirty="0" err="1">
                <a:solidFill>
                  <a:srgbClr val="000000"/>
                </a:solidFill>
                <a:effectLst/>
              </a:rPr>
              <a:t>Literacy&amp;capability</a:t>
            </a:r>
            <a:r>
              <a:rPr lang="en-US" b="0" dirty="0">
                <a:solidFill>
                  <a:srgbClr val="000000"/>
                </a:solidFill>
                <a:effectLst/>
              </a:rPr>
              <a:t>=</a:t>
            </a:r>
            <a:r>
              <a:rPr lang="en-US" b="0" dirty="0" err="1">
                <a:solidFill>
                  <a:srgbClr val="000000"/>
                </a:solidFill>
                <a:effectLst/>
              </a:rPr>
              <a:t>Numeracy&amp;capability</a:t>
            </a:r>
            <a:r>
              <a:rPr lang="en-US" b="0" dirty="0">
                <a:solidFill>
                  <a:srgbClr val="000000"/>
                </a:solidFill>
                <a:effectLst/>
              </a:rPr>
              <a:t>=</a:t>
            </a:r>
            <a:r>
              <a:rPr lang="en-US" b="0" dirty="0" err="1">
                <a:solidFill>
                  <a:srgbClr val="000000"/>
                </a:solidFill>
                <a:effectLst/>
              </a:rPr>
              <a:t>Information+and+Communication+Technology</a:t>
            </a:r>
            <a:r>
              <a:rPr lang="en-US" b="0" dirty="0">
                <a:solidFill>
                  <a:srgbClr val="000000"/>
                </a:solidFill>
                <a:effectLst/>
              </a:rPr>
              <a:t>+%28ICT%29+Capability&amp;capability=</a:t>
            </a:r>
            <a:r>
              <a:rPr lang="en-US" b="0" dirty="0" err="1">
                <a:solidFill>
                  <a:srgbClr val="000000"/>
                </a:solidFill>
                <a:effectLst/>
              </a:rPr>
              <a:t>Critical+and+Creative+Thinking&amp;capability</a:t>
            </a:r>
            <a:r>
              <a:rPr lang="en-US" b="0" dirty="0">
                <a:solidFill>
                  <a:srgbClr val="000000"/>
                </a:solidFill>
                <a:effectLst/>
              </a:rPr>
              <a:t>=</a:t>
            </a:r>
            <a:r>
              <a:rPr lang="en-US" b="0" dirty="0" err="1">
                <a:solidFill>
                  <a:srgbClr val="000000"/>
                </a:solidFill>
                <a:effectLst/>
              </a:rPr>
              <a:t>Personal+and+Social+Capability&amp;capability</a:t>
            </a:r>
            <a:r>
              <a:rPr lang="en-US" b="0" dirty="0">
                <a:solidFill>
                  <a:srgbClr val="000000"/>
                </a:solidFill>
                <a:effectLst/>
              </a:rPr>
              <a:t>=</a:t>
            </a:r>
            <a:r>
              <a:rPr lang="en-US" b="0" dirty="0" err="1">
                <a:solidFill>
                  <a:srgbClr val="000000"/>
                </a:solidFill>
                <a:effectLst/>
              </a:rPr>
              <a:t>Ethical+Understanding&amp;capability</a:t>
            </a:r>
            <a:r>
              <a:rPr lang="en-US" b="0" dirty="0">
                <a:solidFill>
                  <a:srgbClr val="000000"/>
                </a:solidFill>
                <a:effectLst/>
              </a:rPr>
              <a:t>=</a:t>
            </a:r>
            <a:r>
              <a:rPr lang="en-US" b="0" dirty="0" err="1">
                <a:solidFill>
                  <a:srgbClr val="000000"/>
                </a:solidFill>
                <a:effectLst/>
              </a:rPr>
              <a:t>Intercultural+Understanding&amp;priority</a:t>
            </a:r>
            <a:r>
              <a:rPr lang="en-US" b="0" dirty="0">
                <a:solidFill>
                  <a:srgbClr val="000000"/>
                </a:solidFill>
                <a:effectLst/>
              </a:rPr>
              <a:t>=</a:t>
            </a:r>
            <a:r>
              <a:rPr lang="en-US" b="0" dirty="0" err="1">
                <a:solidFill>
                  <a:srgbClr val="000000"/>
                </a:solidFill>
                <a:effectLst/>
              </a:rPr>
              <a:t>ignore&amp;priority</a:t>
            </a:r>
            <a:r>
              <a:rPr lang="en-US" b="0" dirty="0">
                <a:solidFill>
                  <a:srgbClr val="000000"/>
                </a:solidFill>
                <a:effectLst/>
              </a:rPr>
              <a:t>=Aboriginal+and+Torres+Strait+Islander+Histories+and+Cultures&amp;priority=</a:t>
            </a:r>
            <a:r>
              <a:rPr lang="en-US" b="0" dirty="0" err="1">
                <a:solidFill>
                  <a:srgbClr val="000000"/>
                </a:solidFill>
                <a:effectLst/>
              </a:rPr>
              <a:t>Asia+and+Australia’s+Engagement+with+Asia&amp;priority</a:t>
            </a:r>
            <a:r>
              <a:rPr lang="en-US" b="0" dirty="0">
                <a:solidFill>
                  <a:srgbClr val="000000"/>
                </a:solidFill>
                <a:effectLst/>
              </a:rPr>
              <a:t>=</a:t>
            </a:r>
            <a:r>
              <a:rPr lang="en-US" b="0" dirty="0" err="1">
                <a:solidFill>
                  <a:srgbClr val="000000"/>
                </a:solidFill>
                <a:effectLst/>
              </a:rPr>
              <a:t>Sustainability&amp;elaborations</a:t>
            </a:r>
            <a:r>
              <a:rPr lang="en-US" b="0" dirty="0">
                <a:solidFill>
                  <a:srgbClr val="000000"/>
                </a:solidFill>
                <a:effectLst/>
              </a:rPr>
              <a:t>=</a:t>
            </a:r>
            <a:r>
              <a:rPr lang="en-US" b="0" dirty="0" err="1">
                <a:solidFill>
                  <a:srgbClr val="000000"/>
                </a:solidFill>
                <a:effectLst/>
              </a:rPr>
              <a:t>true&amp;elaborations</a:t>
            </a:r>
            <a:r>
              <a:rPr lang="en-US" b="0" dirty="0">
                <a:solidFill>
                  <a:srgbClr val="000000"/>
                </a:solidFill>
                <a:effectLst/>
              </a:rPr>
              <a:t>=</a:t>
            </a:r>
            <a:r>
              <a:rPr lang="en-US" b="0" dirty="0" err="1">
                <a:solidFill>
                  <a:srgbClr val="000000"/>
                </a:solidFill>
                <a:effectLst/>
              </a:rPr>
              <a:t>false&amp;scotterms</a:t>
            </a:r>
            <a:r>
              <a:rPr lang="en-US" b="0" dirty="0">
                <a:solidFill>
                  <a:srgbClr val="000000"/>
                </a:solidFill>
                <a:effectLst/>
              </a:rPr>
              <a:t>=</a:t>
            </a:r>
            <a:r>
              <a:rPr lang="en-US" b="0" dirty="0" err="1">
                <a:solidFill>
                  <a:srgbClr val="000000"/>
                </a:solidFill>
                <a:effectLst/>
              </a:rPr>
              <a:t>false&amp;isFirstPageLoad</a:t>
            </a:r>
            <a:r>
              <a:rPr lang="en-US" b="0" dirty="0">
                <a:solidFill>
                  <a:srgbClr val="000000"/>
                </a:solidFill>
                <a:effectLst/>
              </a:rPr>
              <a:t>=false and https://v9.australiancurriculum.edu.au/f-10-curriculum/learning-areas/civics-and-citizenship-7-10/year-7_year-8_year-9_year-10?view=</a:t>
            </a:r>
            <a:r>
              <a:rPr lang="en-US" b="0" dirty="0" err="1">
                <a:solidFill>
                  <a:srgbClr val="000000"/>
                </a:solidFill>
                <a:effectLst/>
              </a:rPr>
              <a:t>quick&amp;detailed-content-descriptions</a:t>
            </a:r>
            <a:r>
              <a:rPr lang="en-US" b="0" dirty="0">
                <a:solidFill>
                  <a:srgbClr val="000000"/>
                </a:solidFill>
                <a:effectLst/>
              </a:rPr>
              <a:t>=0&amp;hide-ccp=0&amp;hide-gc=0&amp;side-by-side=1&amp;strands-start-index=0</a:t>
            </a:r>
          </a:p>
          <a:p>
            <a:pPr marL="171450" indent="-171450" algn="l">
              <a:buFont typeface="Arial" panose="020B0604020202020204" pitchFamily="34" charset="0"/>
              <a:buChar char="•"/>
            </a:pPr>
            <a:endParaRPr lang="en-US" b="0" i="0" dirty="0">
              <a:solidFill>
                <a:srgbClr val="000000"/>
              </a:solidFill>
              <a:effectLst/>
              <a:latin typeface="Roboto" panose="02000000000000000000" pitchFamily="2" charset="0"/>
            </a:endParaRPr>
          </a:p>
          <a:p>
            <a:pPr algn="l"/>
            <a:endParaRPr lang="en-US" b="0" i="0" dirty="0">
              <a:solidFill>
                <a:srgbClr val="000000"/>
              </a:solidFill>
              <a:effectLst/>
              <a:latin typeface="Roboto" panose="02000000000000000000" pitchFamily="2" charset="0"/>
            </a:endParaRPr>
          </a:p>
          <a:p>
            <a:pPr marL="0" indent="0">
              <a:buFont typeface="Arial" panose="020B0604020202020204" pitchFamily="34" charset="0"/>
              <a:buNone/>
            </a:pPr>
            <a:endParaRPr lang="en-US" b="0" i="0" dirty="0">
              <a:solidFill>
                <a:srgbClr val="000000"/>
              </a:solidFill>
              <a:effectLst/>
              <a:latin typeface="Roboto" panose="02000000000000000000" pitchFamily="2" charset="0"/>
            </a:endParaRPr>
          </a:p>
          <a:p>
            <a:pPr marL="0" indent="0">
              <a:buFont typeface="Arial" panose="020B0604020202020204" pitchFamily="34" charset="0"/>
              <a:buNone/>
            </a:pPr>
            <a:endParaRPr lang="en-US" b="0" i="0" dirty="0">
              <a:solidFill>
                <a:srgbClr val="000000"/>
              </a:solidFill>
              <a:effectLst/>
              <a:latin typeface="Roboto" panose="02000000000000000000" pitchFamily="2" charset="0"/>
            </a:endParaRPr>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A03090A0-EF4B-EB7C-60F6-2AF577257B0A}"/>
              </a:ext>
            </a:extLst>
          </p:cNvPr>
          <p:cNvSpPr>
            <a:spLocks noGrp="1"/>
          </p:cNvSpPr>
          <p:nvPr>
            <p:ph type="sldNum" sz="quarter" idx="5"/>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1157336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a:t>Another way to work through the changes to the Civics and Citizenship achievement standard is to use two different highlight colours to identify what has been removed and what has been added to the achievement standard.</a:t>
            </a:r>
          </a:p>
          <a:p>
            <a:pPr marL="0" indent="0">
              <a:buFont typeface="+mj-lt"/>
              <a:buNone/>
            </a:pPr>
            <a:r>
              <a:rPr lang="en-AU" dirty="0"/>
              <a:t>Continuing with the Year 8 example, on the left, in orange shading, are those aspects from version 8.4 that no longer appear in the Version 9.0 achievement standard. By examining content shaded in orange, schools can consider the implications for teaching and learning, and assessment.</a:t>
            </a:r>
          </a:p>
          <a:p>
            <a:pPr marL="0" indent="0">
              <a:buFont typeface="+mj-lt"/>
              <a:buNone/>
            </a:pPr>
            <a:r>
              <a:rPr lang="en-AU" dirty="0"/>
              <a:t>On the right, shaded in blue, are those aspects that have been </a:t>
            </a:r>
            <a:r>
              <a:rPr lang="en-AU" b="0" dirty="0"/>
              <a:t>added</a:t>
            </a:r>
            <a:r>
              <a:rPr lang="en-AU" dirty="0"/>
              <a:t> in Version 9.0.</a:t>
            </a:r>
          </a:p>
          <a:p>
            <a:pPr marL="0" indent="0">
              <a:buFont typeface="+mj-lt"/>
              <a:buNone/>
            </a:pPr>
            <a:r>
              <a:rPr lang="en-AU" dirty="0"/>
              <a:t>When reviewing teaching and learning programs, and assessment, these new aspects will need to be addressed. </a:t>
            </a:r>
          </a:p>
          <a:p>
            <a:pPr marL="0" indent="0">
              <a:buFont typeface="+mj-lt"/>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AU" sz="1200" b="1" dirty="0">
                <a:effectLst/>
                <a:latin typeface="Calibri" panose="020F0502020204030204" pitchFamily="34" charset="0"/>
                <a:ea typeface="Calibri" panose="020F0502020204030204" pitchFamily="34" charset="0"/>
                <a:cs typeface="Times New Roman" panose="02020603050405020304" pitchFamily="18" charset="0"/>
              </a:rPr>
              <a:t>Source: </a:t>
            </a:r>
            <a:r>
              <a:rPr lang="en-AU" sz="1200" dirty="0">
                <a:effectLst/>
                <a:latin typeface="Calibri" panose="020F0502020204030204" pitchFamily="34" charset="0"/>
                <a:ea typeface="Calibri" panose="020F0502020204030204" pitchFamily="34" charset="0"/>
                <a:cs typeface="Times New Roman" panose="02020603050405020304" pitchFamily="18" charset="0"/>
              </a:rPr>
              <a:t>https://v9.australiancurriculum.edu.au/f-10-curriculum/learning-areas/civics-and-citizenship-7-10/year-8?view=quick&amp;detailed-content-descriptions=0&amp;hide-ccp=0&amp;hide-gc=0&amp;side-by-side=1&amp;strands-start-index=0</a:t>
            </a:r>
          </a:p>
          <a:p>
            <a:pPr marL="0" indent="0">
              <a:buFont typeface="+mj-lt"/>
              <a:buNone/>
            </a:pPr>
            <a:endParaRPr lang="en-AU" dirty="0"/>
          </a:p>
          <a:p>
            <a:pPr marL="228600" indent="-228600">
              <a:buFont typeface="+mj-lt"/>
              <a:buAutoNum type="arabicPeriod"/>
            </a:pPr>
            <a:endParaRPr lang="en-AU" dirty="0"/>
          </a:p>
          <a:p>
            <a:pPr marL="228600" indent="-228600">
              <a:buFont typeface="+mj-lt"/>
              <a:buAutoNum type="arabicPeriod"/>
            </a:pPr>
            <a:endParaRPr lang="en-AU" dirty="0"/>
          </a:p>
          <a:p>
            <a:pPr marL="228600" indent="-228600">
              <a:buFont typeface="+mj-lt"/>
              <a:buAutoNum type="arabicPeriod"/>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428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On the QCAA website, there is a resource illustrating the sequence of achievement standards from Years 7‒10. There is a similar resource for HASS in Prep–Year 6.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70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5C2C-7EC3-9FCB-A1E5-4B2439807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DE575-2D61-DECE-EB0C-4235C8010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7929A-F065-0356-B214-B7D9B4A3825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mn-lt"/>
                <a:cs typeface="Arial"/>
              </a:rPr>
              <a:t>The final section of </a:t>
            </a:r>
            <a:r>
              <a:rPr lang="en-US" b="1" i="0" dirty="0">
                <a:latin typeface="+mn-lt"/>
                <a:cs typeface="Arial"/>
              </a:rPr>
              <a:t>Curriculum elements </a:t>
            </a:r>
            <a:r>
              <a:rPr lang="en-US" b="0" dirty="0">
                <a:latin typeface="+mn-lt"/>
                <a:cs typeface="Arial"/>
              </a:rPr>
              <a:t>provides further information regarding </a:t>
            </a:r>
            <a:r>
              <a:rPr lang="en-AU" b="0" dirty="0">
                <a:latin typeface="+mn-lt"/>
                <a:cs typeface="Arial"/>
              </a:rPr>
              <a:t>the content descriptions in the strands and sub-strands which inform teaching and learning and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mn-lt"/>
              </a:rPr>
              <a:t>Content descriptions specify the knowledge, understanding and skills that students learn and that teachers are expected to teach. The content elaborations provide optional examples of how to teach the content descriptions.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a:cs typeface="Arial"/>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a:cs typeface="Arial"/>
              </a:rPr>
              <a:t>Source:</a:t>
            </a:r>
            <a:r>
              <a:rPr lang="en-AU" b="0" dirty="0">
                <a:latin typeface="Arial"/>
                <a:cs typeface="Arial"/>
              </a:rPr>
              <a:t> Image created in house </a:t>
            </a:r>
            <a:r>
              <a:rPr lang="en-AU" b="0" dirty="0"/>
              <a:t>using SmartArt. </a:t>
            </a:r>
            <a:r>
              <a:rPr lang="en-AU" b="0" dirty="0">
                <a:latin typeface="Arial" panose="020B0604020202020204" pitchFamily="34" charset="0"/>
                <a:cs typeface="Arial" panose="020B0604020202020204" pitchFamily="34" charset="0"/>
              </a:rPr>
              <a:t>Adapted https://v9.australiancurriculum.edu.au/teacher-resources/understand-this-learning-area/humanities-and-social-sciences.</a:t>
            </a:r>
            <a:endParaRPr lang="en-AU" b="0" dirty="0">
              <a:latin typeface="+mn-lt"/>
              <a:cs typeface="Arial"/>
            </a:endParaRPr>
          </a:p>
          <a:p>
            <a:pPr>
              <a:defRPr/>
            </a:pPr>
            <a:endParaRPr lang="en-AU" sz="1200" dirty="0">
              <a:solidFill>
                <a:schemeClr val="tx1"/>
              </a:solidFill>
              <a:latin typeface="Arial"/>
              <a:cs typeface="Arial"/>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0434218-F687-1D65-DA64-A35EAF3D04A7}"/>
              </a:ext>
            </a:extLst>
          </p:cNvPr>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338619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a:p>
          <a:p>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730813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 comparison documents show the changes to the content descriptions for Civics and Citizenship.</a:t>
            </a:r>
          </a:p>
          <a:p>
            <a:pPr marL="0" indent="0">
              <a:buFont typeface="Arial" panose="020B0604020202020204" pitchFamily="34" charset="0"/>
              <a:buNone/>
            </a:pPr>
            <a:endParaRPr lang="en-AU" dirty="0"/>
          </a:p>
          <a:p>
            <a:endParaRPr lang="en-AU"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629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A key is used to show the changes from Version 8.4 to Version 9.0.</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p>
          <a:p>
            <a:pPr marL="228600" indent="-228600">
              <a:buFont typeface="+mj-lt"/>
              <a:buAutoNum type="arabicPeriod"/>
            </a:pPr>
            <a:endParaRPr lang="en-AU" dirty="0"/>
          </a:p>
          <a:p>
            <a:endParaRPr lang="en-AU"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771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If something has been refined from Version 8.4, it does not appear in colour.</a:t>
            </a:r>
          </a:p>
          <a:p>
            <a:pPr marL="0" indent="0">
              <a:buFont typeface="Arial" panose="020B0604020202020204" pitchFamily="34" charset="0"/>
              <a:buNone/>
            </a:pPr>
            <a:r>
              <a:rPr lang="en-AU" dirty="0"/>
              <a:t>For example, content descriptions related to Laws and citizens are substantially the same from Version 8.4 to 9.0, with some revisions to wording.</a:t>
            </a:r>
          </a:p>
          <a:p>
            <a:pPr marL="228600" indent="-228600">
              <a:buFont typeface="+mj-lt"/>
              <a:buAutoNum type="arabicPeriod"/>
            </a:pPr>
            <a:endParaRPr lang="en-AU" dirty="0"/>
          </a:p>
          <a:p>
            <a:endParaRPr lang="en-AU"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771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AA504-4DC3-7091-D29A-690B63389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95D17-86A1-BD9C-EA73-289D893FF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A8238-8F20-0651-1BAA-9B39F2D53CDE}"/>
              </a:ext>
            </a:extLst>
          </p:cNvPr>
          <p:cNvSpPr>
            <a:spLocks noGrp="1"/>
          </p:cNvSpPr>
          <p:nvPr>
            <p:ph type="body" idx="1"/>
          </p:nvPr>
        </p:nvSpPr>
        <p:spPr/>
        <p:txBody>
          <a:bodyPr/>
          <a:lstStyle/>
          <a:p>
            <a:pPr marL="0" indent="0">
              <a:buFont typeface="Arial" panose="020B0604020202020204" pitchFamily="34" charset="0"/>
              <a:buNone/>
            </a:pPr>
            <a:r>
              <a:rPr lang="en-AU" dirty="0"/>
              <a:t>If a content description or part of a content description has been removed from Version 8.4 and no longer appears in Version 9.0, it has been highlighted in red.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For example, some detail about how Australians can participate in their democracy has been removed, leaving just the main point of focus in Version 9.0. </a:t>
            </a:r>
          </a:p>
          <a:p>
            <a:pPr marL="0" indent="0">
              <a:buFont typeface="Arial" panose="020B0604020202020204" pitchFamily="34" charset="0"/>
              <a:buNone/>
            </a:pPr>
            <a:endParaRPr lang="en-AU" dirty="0"/>
          </a:p>
          <a:p>
            <a:pPr marL="228600" indent="-228600">
              <a:buFont typeface="+mj-lt"/>
              <a:buAutoNum type="arabicPeriod"/>
            </a:pPr>
            <a:endParaRPr lang="en-AU" dirty="0"/>
          </a:p>
          <a:p>
            <a:endParaRPr lang="en-AU" b="1" dirty="0"/>
          </a:p>
        </p:txBody>
      </p:sp>
      <p:sp>
        <p:nvSpPr>
          <p:cNvPr id="4" name="Slide Number Placeholder 3">
            <a:extLst>
              <a:ext uri="{FF2B5EF4-FFF2-40B4-BE49-F238E27FC236}">
                <a16:creationId xmlns:a16="http://schemas.microsoft.com/office/drawing/2014/main" id="{B3534377-A53F-4258-2B5D-EA9CA92EA7F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8724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5F5D0-5768-6243-DC45-B80B34B3E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4E3A3-BA04-F8DC-69C1-7129522CC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61479-A82F-107F-0374-DC5842750C34}"/>
              </a:ext>
            </a:extLst>
          </p:cNvPr>
          <p:cNvSpPr>
            <a:spLocks noGrp="1"/>
          </p:cNvSpPr>
          <p:nvPr>
            <p:ph type="body" idx="1"/>
          </p:nvPr>
        </p:nvSpPr>
        <p:spPr/>
        <p:txBody>
          <a:bodyPr/>
          <a:lstStyle/>
          <a:p>
            <a:pPr marL="0" indent="0">
              <a:buFont typeface="Arial" panose="020B0604020202020204" pitchFamily="34" charset="0"/>
              <a:buNone/>
            </a:pPr>
            <a:r>
              <a:rPr lang="en-AU" dirty="0"/>
              <a:t>If a new content description has been added to Version 9.0, it has been highlighted in green.</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t>For example, there is more specificity with the inclusion of consideration of how culture and religion may influence groups’ perceptions and expressions of citizenship. </a:t>
            </a:r>
          </a:p>
          <a:p>
            <a:pPr marL="0" indent="0">
              <a:buFont typeface="+mj-lt"/>
              <a:buNone/>
            </a:pPr>
            <a:endParaRPr lang="en-AU" dirty="0"/>
          </a:p>
          <a:p>
            <a:endParaRPr lang="en-AU" b="1" dirty="0"/>
          </a:p>
        </p:txBody>
      </p:sp>
      <p:sp>
        <p:nvSpPr>
          <p:cNvPr id="4" name="Slide Number Placeholder 3">
            <a:extLst>
              <a:ext uri="{FF2B5EF4-FFF2-40B4-BE49-F238E27FC236}">
                <a16:creationId xmlns:a16="http://schemas.microsoft.com/office/drawing/2014/main" id="{64EA53CC-ADD1-A10F-EFDA-771341863E8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8689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2F3EF-162F-C2D3-C2B2-E01E593A1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7F16F-5608-FF25-5CB0-01EE49055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BAF46-AB2F-347F-1347-22D76D2B616A}"/>
              </a:ext>
            </a:extLst>
          </p:cNvPr>
          <p:cNvSpPr>
            <a:spLocks noGrp="1"/>
          </p:cNvSpPr>
          <p:nvPr>
            <p:ph type="body" idx="1"/>
          </p:nvPr>
        </p:nvSpPr>
        <p:spPr/>
        <p:txBody>
          <a:bodyPr/>
          <a:lstStyle/>
          <a:p>
            <a:pPr marL="0" indent="0">
              <a:buFont typeface="Arial" panose="020B0604020202020204" pitchFamily="34" charset="0"/>
              <a:buNone/>
            </a:pPr>
            <a:r>
              <a:rPr lang="en-AU" dirty="0"/>
              <a:t>If a content description has moved year levels from Version 8.4 to Version 9.0, it has been highlighted in blue. There is also a bold note to indicate the year level from or to which it has moved.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dirty="0"/>
          </a:p>
          <a:p>
            <a:pPr marL="228600" indent="-228600">
              <a:buFont typeface="+mj-lt"/>
              <a:buAutoNum type="arabicPeriod"/>
            </a:pPr>
            <a:endParaRPr lang="en-AU" dirty="0"/>
          </a:p>
          <a:p>
            <a:endParaRPr lang="en-AU" b="1" dirty="0"/>
          </a:p>
        </p:txBody>
      </p:sp>
      <p:sp>
        <p:nvSpPr>
          <p:cNvPr id="4" name="Slide Number Placeholder 3">
            <a:extLst>
              <a:ext uri="{FF2B5EF4-FFF2-40B4-BE49-F238E27FC236}">
                <a16:creationId xmlns:a16="http://schemas.microsoft.com/office/drawing/2014/main" id="{1E8B7EC3-EEF6-5391-094E-65F5EFA870A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54808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t>On screen are the three key movements of content from one year level to another for Civics and Citizenship. These changes may require some refinement of existing teaching and learning resources for the age and stage of the learners to whom this content will now be delivered.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924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a:p>
          <a:p>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3370609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Calibri" panose="020F0502020204030204" pitchFamily="34" charset="0"/>
                <a:cs typeface="Calibri" panose="020F0502020204030204" pitchFamily="34" charset="0"/>
              </a:rPr>
              <a:t>Resources to support the Australian Curriculum Version 9.0 can be found within the Australian Curriculum in Queensland Version 9.0 webpages. </a:t>
            </a:r>
          </a:p>
          <a:p>
            <a:pPr marL="0" indent="0">
              <a:buFont typeface="Arial" panose="020B0604020202020204" pitchFamily="34" charset="0"/>
              <a:buNone/>
            </a:pPr>
            <a:r>
              <a:rPr lang="en-AU" dirty="0">
                <a:latin typeface="Calibri" panose="020F0502020204030204" pitchFamily="34" charset="0"/>
                <a:cs typeface="Calibri" panose="020F0502020204030204" pitchFamily="34" charset="0"/>
              </a:rPr>
              <a:t>These webpages only include resources that have been created or updated to align with Version 9.0. </a:t>
            </a:r>
          </a:p>
          <a:p>
            <a:pPr marL="0" indent="0">
              <a:buFont typeface="Arial" panose="020B0604020202020204" pitchFamily="34" charset="0"/>
              <a:buNone/>
            </a:pPr>
            <a:endParaRPr lang="en-AU"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AU" sz="1200" dirty="0">
                <a:latin typeface="+mn-lt"/>
                <a:cs typeface="Calibri" panose="020F0502020204030204" pitchFamily="34" charset="0"/>
              </a:rPr>
              <a:t>Source: </a:t>
            </a:r>
            <a:r>
              <a:rPr lang="en-US" sz="1200" dirty="0">
                <a:effectLst/>
                <a:latin typeface="+mn-lt"/>
              </a:rPr>
              <a:t>Screenshot from QCAA website www.qcaa.qld.edu.au/p-10/aciq.</a:t>
            </a:r>
            <a:endParaRPr lang="en-AU" sz="120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62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Calibri" panose="020F0502020204030204" pitchFamily="34" charset="0"/>
                <a:cs typeface="Calibri" panose="020F0502020204030204" pitchFamily="34" charset="0"/>
              </a:rPr>
              <a:t>The Version 9.0 webpages support familiarisation with all three dimensions of the curriculum.</a:t>
            </a:r>
          </a:p>
          <a:p>
            <a:pPr marL="0" indent="0">
              <a:buFont typeface="Arial" panose="020B0604020202020204" pitchFamily="34" charset="0"/>
              <a:buNone/>
            </a:pPr>
            <a:r>
              <a:rPr lang="en-AU" dirty="0">
                <a:latin typeface="Calibri" panose="020F0502020204030204" pitchFamily="34" charset="0"/>
                <a:cs typeface="Calibri" panose="020F0502020204030204" pitchFamily="34" charset="0"/>
              </a:rPr>
              <a:t>Teachers can access advice and resources for their learning area and/or subject, </a:t>
            </a:r>
            <a:r>
              <a:rPr lang="en-AU" b="0" dirty="0">
                <a:latin typeface="Calibri" panose="020F0502020204030204" pitchFamily="34" charset="0"/>
                <a:cs typeface="Calibri" panose="020F0502020204030204" pitchFamily="34" charset="0"/>
              </a:rPr>
              <a:t>or</a:t>
            </a:r>
            <a:r>
              <a:rPr lang="en-AU" b="1" dirty="0">
                <a:latin typeface="Calibri" panose="020F0502020204030204" pitchFamily="34" charset="0"/>
                <a:cs typeface="Calibri" panose="020F0502020204030204" pitchFamily="34" charset="0"/>
              </a:rPr>
              <a:t> </a:t>
            </a:r>
            <a:r>
              <a:rPr lang="en-AU" dirty="0">
                <a:latin typeface="Calibri" panose="020F0502020204030204" pitchFamily="34" charset="0"/>
                <a:cs typeface="Calibri" panose="020F0502020204030204" pitchFamily="34" charset="0"/>
              </a:rPr>
              <a:t>the general capabilities, and the cross-curriculum priorities. </a:t>
            </a:r>
          </a:p>
          <a:p>
            <a:pPr marL="0" indent="0">
              <a:buFont typeface="Arial" panose="020B0604020202020204" pitchFamily="34" charset="0"/>
              <a:buNone/>
            </a:pPr>
            <a:endParaRPr lang="en-AU" dirty="0">
              <a:latin typeface="Calibri" panose="020F0502020204030204" pitchFamily="34" charset="0"/>
              <a:cs typeface="Calibri" panose="020F0502020204030204" pitchFamily="34" charset="0"/>
            </a:endParaRPr>
          </a:p>
          <a:p>
            <a:r>
              <a:rPr lang="en-AU" sz="1200" dirty="0">
                <a:latin typeface="Arial" panose="020B0604020202020204" pitchFamily="34" charset="0"/>
                <a:cs typeface="Arial" panose="020B0604020202020204" pitchFamily="34" charset="0"/>
              </a:rPr>
              <a:t>Source: </a:t>
            </a:r>
            <a:r>
              <a:rPr lang="en-US" sz="1200" dirty="0">
                <a:effectLst/>
                <a:latin typeface="Segoe UI" panose="020B0502040204020203" pitchFamily="34" charset="0"/>
              </a:rPr>
              <a:t>Screenshot from QCAA website www.qcaa.qld.edu.au/p-10/aciq/version-9.</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358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246498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a:rPr>
              <a:t>On screen is a snapshot of some of the Civics and Citizenship resources. These resources have been hyperlinked in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939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51</a:t>
            </a:fld>
            <a:endParaRPr lang="en-AU"/>
          </a:p>
        </p:txBody>
      </p:sp>
    </p:spTree>
    <p:extLst>
      <p:ext uri="{BB962C8B-B14F-4D97-AF65-F5344CB8AC3E}">
        <p14:creationId xmlns:p14="http://schemas.microsoft.com/office/powerpoint/2010/main" val="3773196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If you have any queries regarding Australian Curriculum v9.0: Civics and Citizenship, please contact the K–10 Curriculum and Assessment Branch.</a:t>
            </a:r>
            <a:endParaRPr lang="en-US" sz="1800" dirty="0">
              <a:effectLst/>
              <a:latin typeface="Arial" panose="020B0604020202020204" pitchFamily="34" charset="0"/>
            </a:endParaRPr>
          </a:p>
          <a:p>
            <a:pPr algn="l" rtl="0" fontAlgn="base"/>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985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53</a:t>
            </a:fld>
            <a:endParaRPr lang="en-AU"/>
          </a:p>
        </p:txBody>
      </p:sp>
    </p:spTree>
    <p:extLst>
      <p:ext uri="{BB962C8B-B14F-4D97-AF65-F5344CB8AC3E}">
        <p14:creationId xmlns:p14="http://schemas.microsoft.com/office/powerpoint/2010/main" val="4175508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54</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55</a:t>
            </a:fld>
            <a:endParaRPr lang="en-AU"/>
          </a:p>
        </p:txBody>
      </p:sp>
    </p:spTree>
    <p:extLst>
      <p:ext uri="{BB962C8B-B14F-4D97-AF65-F5344CB8AC3E}">
        <p14:creationId xmlns:p14="http://schemas.microsoft.com/office/powerpoint/2010/main" val="251026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mn-lt"/>
              </a:rPr>
              <a:t>If you don’t do so already, we recommend you follow QCAA on one or more social media platforms to stay in touch with us, and to find out about upcoming resources and professional learning.</a:t>
            </a:r>
            <a:endParaRPr lang="en-AU" sz="1200">
              <a:latin typeface="+mn-lt"/>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56</a:t>
            </a:fld>
            <a:endParaRPr lang="en-AU"/>
          </a:p>
        </p:txBody>
      </p:sp>
    </p:spTree>
    <p:extLst>
      <p:ext uri="{BB962C8B-B14F-4D97-AF65-F5344CB8AC3E}">
        <p14:creationId xmlns:p14="http://schemas.microsoft.com/office/powerpoint/2010/main" val="30043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200" dirty="0">
                <a:effectLst/>
                <a:latin typeface="+mn-lt"/>
              </a:rPr>
              <a:t>In the Australian Curriculum Version 9.0, </a:t>
            </a:r>
            <a:r>
              <a:rPr lang="en-AU" sz="1200" b="0" dirty="0">
                <a:latin typeface="+mn-lt"/>
                <a:cs typeface="Arial" panose="020B0604020202020204" pitchFamily="34" charset="0"/>
              </a:rPr>
              <a:t>the three-dimensional interrelated structure has not changed as part of the review. The diagram visually represents these three dimensions.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mn-lt"/>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8959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mn-lt"/>
                <a:cs typeface="Arial" panose="020B0604020202020204" pitchFamily="34" charset="0"/>
              </a:rPr>
              <a:t>The Australian Curriculum consists of eight learning areas. Civics and Citizenship which is part of the Humanities and Social Sciences (HASS) learning area is indicated in red.</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AU" sz="1200" b="1" dirty="0">
              <a:latin typeface="+mn-lt"/>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mn-lt"/>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322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mn-lt"/>
                <a:cs typeface="Arial" panose="020B0604020202020204" pitchFamily="34" charset="0"/>
              </a:rPr>
              <a:t>There are seven general capabilities: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mn-lt"/>
              <a:cs typeface="Arial" panose="020B060402020202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Literacy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Numeracy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Digital literacy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Critical and creative thinking</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Personal and social capability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Intercultural understanding, and</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Ethical understanding.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mn-lt"/>
            </a:endParaRPr>
          </a:p>
          <a:p>
            <a:pPr marL="0" indent="0">
              <a:spcBef>
                <a:spcPts val="0"/>
              </a:spcBef>
              <a:spcAft>
                <a:spcPts val="0"/>
              </a:spcAft>
              <a:buFont typeface="Arial" panose="020B0604020202020204" pitchFamily="34" charset="0"/>
              <a:buNone/>
            </a:pPr>
            <a:r>
              <a:rPr lang="en-AU" sz="1200" b="0" dirty="0">
                <a:latin typeface="+mn-lt"/>
                <a:cs typeface="Arial" pitchFamily="34" charset="0"/>
              </a:rPr>
              <a:t>As part of the review, the general capabilities have been refined. </a:t>
            </a:r>
          </a:p>
          <a:p>
            <a:pPr marL="0" indent="0">
              <a:spcBef>
                <a:spcPts val="0"/>
              </a:spcBef>
              <a:spcAft>
                <a:spcPts val="0"/>
              </a:spcAft>
              <a:buFont typeface="Arial" panose="020B0604020202020204" pitchFamily="34" charset="0"/>
              <a:buNone/>
            </a:pPr>
            <a:r>
              <a:rPr lang="en-AU" sz="1200" b="0" dirty="0">
                <a:latin typeface="+mn-lt"/>
                <a:cs typeface="Arial" pitchFamily="34" charset="0"/>
              </a:rPr>
              <a:t>The Information, Communications and Technologies (ICT) </a:t>
            </a:r>
            <a:r>
              <a:rPr lang="en-US" sz="1200" b="0" dirty="0">
                <a:effectLst/>
                <a:latin typeface="+mn-lt"/>
                <a:cs typeface="Arial" panose="020B0604020202020204" pitchFamily="34" charset="0"/>
              </a:rPr>
              <a:t>g</a:t>
            </a:r>
            <a:r>
              <a:rPr lang="en-US" sz="1200" dirty="0">
                <a:effectLst/>
                <a:latin typeface="+mn-lt"/>
              </a:rPr>
              <a:t>eneral capability in v8.4 has been renamed Digital literacy in v9.0 </a:t>
            </a:r>
            <a:r>
              <a:rPr lang="en-AU" sz="1200" b="0" dirty="0">
                <a:latin typeface="+mn-lt"/>
                <a:cs typeface="Arial" pitchFamily="34" charset="0"/>
              </a:rPr>
              <a:t>to reflect current understandings in the field.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mn-lt"/>
              </a:rPr>
              <a:t>The Literacy and Numeracy general capabilities are no longer continua. In v9.0 they are progressions representing the fine-grained indicators of the typical trajectory of literacy and numeracy development.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mn-lt"/>
              </a:rPr>
              <a:t>The remaining general capabilities have had refinements to elements, sub-elements and continua. </a:t>
            </a:r>
          </a:p>
          <a:p>
            <a:pPr>
              <a:spcBef>
                <a:spcPts val="0"/>
              </a:spcBef>
              <a:spcAft>
                <a:spcPts val="0"/>
              </a:spcAft>
            </a:pPr>
            <a:endParaRPr lang="en-AU" sz="1200" b="1" dirty="0">
              <a:latin typeface="+mn-lt"/>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mn-lt"/>
            </a:endParaRPr>
          </a:p>
          <a:p>
            <a:pPr marL="171450" indent="-171450">
              <a:spcBef>
                <a:spcPts val="0"/>
              </a:spcBef>
              <a:spcAft>
                <a:spcPts val="0"/>
              </a:spcAft>
              <a:buFont typeface="Arial" panose="020B0604020202020204" pitchFamily="34" charset="0"/>
              <a:buChar char="•"/>
            </a:pPr>
            <a:endParaRPr lang="en-AU" sz="1200" b="1" dirty="0">
              <a:latin typeface="+mn-lt"/>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55140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mn-lt"/>
                <a:cs typeface="Arial" panose="020B0604020202020204" pitchFamily="34" charset="0"/>
              </a:rPr>
              <a:t>There are three cross-curriculum priorities: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mn-lt"/>
              <a:cs typeface="Arial" panose="020B060402020202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Aboriginal and Torres Strait Islander Histories and Cultures</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Asia and Australia’s engagement with Asia, and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Arial" panose="020B0604020202020204" pitchFamily="34" charset="0"/>
              </a:rPr>
              <a:t>Sustainability. </a:t>
            </a:r>
            <a:endParaRPr lang="en-AU" sz="1200" b="1" dirty="0">
              <a:latin typeface="+mn-lt"/>
              <a:cs typeface="Arial"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mn-lt"/>
              <a:cs typeface="Arial"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0720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image" Target="../media/image18.png"/><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4.jpeg"/><Relationship Id="rId10" Type="http://schemas.openxmlformats.org/officeDocument/2006/relationships/image" Target="../media/image17.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hyperlink" Target="https://www.qcaa.qld.edu.au/copyright"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8" name="Title 1">
            <a:extLst>
              <a:ext uri="{FF2B5EF4-FFF2-40B4-BE49-F238E27FC236}">
                <a16:creationId xmlns:a16="http://schemas.microsoft.com/office/drawing/2014/main" id="{E5B4DC9D-0396-E023-48EB-8F68BBA6E434}"/>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9" name="TextBox 8">
            <a:extLst>
              <a:ext uri="{FF2B5EF4-FFF2-40B4-BE49-F238E27FC236}">
                <a16:creationId xmlns:a16="http://schemas.microsoft.com/office/drawing/2014/main" id="{B391D32C-0DB8-FF07-13EB-B887DFA7B26F}"/>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10" name="Picture 9" descr="A colorful art piece with a flower&#10;&#10;Description automatically generated with medium confidence">
            <a:extLst>
              <a:ext uri="{FF2B5EF4-FFF2-40B4-BE49-F238E27FC236}">
                <a16:creationId xmlns:a16="http://schemas.microsoft.com/office/drawing/2014/main" id="{ADF07D7A-B312-4662-7AED-97015A72D6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1687" y="248603"/>
            <a:ext cx="3252940" cy="4339371"/>
          </a:xfrm>
          <a:prstGeom prst="rect">
            <a:avLst/>
          </a:prstGeom>
        </p:spPr>
      </p:pic>
      <p:pic>
        <p:nvPicPr>
          <p:cNvPr id="11" name="Graphic 10" descr="Queensland Curriculum and Assessment Authority (QCAA) logo">
            <a:extLst>
              <a:ext uri="{FF2B5EF4-FFF2-40B4-BE49-F238E27FC236}">
                <a16:creationId xmlns:a16="http://schemas.microsoft.com/office/drawing/2014/main" id="{CDEDCF1F-7AC7-125E-8E31-733FC8BDF8A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400" y="4662000"/>
            <a:ext cx="2512800" cy="246011"/>
          </a:xfrm>
          <a:prstGeom prst="rect">
            <a:avLst/>
          </a:prstGeom>
        </p:spPr>
      </p:pic>
      <p:pic>
        <p:nvPicPr>
          <p:cNvPr id="12" name="Graphic 11" descr="QCAA tagline: For all Queensland schools">
            <a:extLst>
              <a:ext uri="{FF2B5EF4-FFF2-40B4-BE49-F238E27FC236}">
                <a16:creationId xmlns:a16="http://schemas.microsoft.com/office/drawing/2014/main" id="{2DE11B32-29B8-833C-FD71-5CD7AC191D4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388644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625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38180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79" t="26074" r="7479" b="27126"/>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1524206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 Id="rId5" Type="http://schemas.openxmlformats.org/officeDocument/2006/relationships/image" Target="../media/image3.png"/><Relationship Id="rId4" Type="http://schemas.openxmlformats.org/officeDocument/2006/relationships/hyperlink" Target="https://www.qcaa.qld.edu.au/copyright"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12" name="Picture 11">
            <a:hlinkClick r:id="rId4"/>
            <a:extLst>
              <a:ext uri="{FF2B5EF4-FFF2-40B4-BE49-F238E27FC236}">
                <a16:creationId xmlns:a16="http://schemas.microsoft.com/office/drawing/2014/main" id="{849DF473-659C-4AA4-9D6B-28AB7FE3BA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39461A87-D8AB-40F9-E759-2BE560C6482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83" r:id="rId2"/>
    <p:sldLayoutId id="2147484074" r:id="rId3"/>
    <p:sldLayoutId id="2147484076" r:id="rId4"/>
    <p:sldLayoutId id="2147484077" r:id="rId5"/>
    <p:sldLayoutId id="2147484078" r:id="rId6"/>
    <p:sldLayoutId id="2147484140" r:id="rId7"/>
    <p:sldLayoutId id="2147484169" r:id="rId8"/>
    <p:sldLayoutId id="2147484185" r:id="rId9"/>
    <p:sldLayoutId id="2147484275" r:id="rId10"/>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2948908551"/>
      </p:ext>
    </p:extLst>
  </p:cSld>
  <p:clrMap bg1="lt1" tx1="dk1" bg2="lt2" tx2="dk2" accent1="accent1" accent2="accent2" accent3="accent3" accent4="accent4" accent5="accent5" accent6="accent6" hlink="hlink" folHlink="folHlink"/>
  <p:sldLayoutIdLst>
    <p:sldLayoutId id="2147484257"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v9.australiancurriculum.edu.au/teacher-resources/understand-this-learning-area/humanities-and-social-scienc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v9.australiancurriculum.edu.au/help/website-tou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s://www.qcaa.qld.edu.au/downloads/aciqv9/humanities-and-social-sciences/curriculum/ac9_hass_civ_cit_yr7-10_as_sequence.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https://www.qcaa.qld.edu.au/downloads/aciqv9/humanities-and-social-sciences/curriculum/ac9_civ_cit_yr7_comp.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www.qcaa.qld.edu.au/p-10/aciq"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qcaa.qld.edu.au/p-10/aciq/version-9/learning-areas/p-10-humanities-and-social-sciences/civics-and-citizenship"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https://www.qcaa.qld.edu.au/p-10/aciq/version-9/p10-planning-app" TargetMode="External"/><Relationship Id="rId5" Type="http://schemas.openxmlformats.org/officeDocument/2006/relationships/hyperlink" Target="https://www.qcaa.qld.edu.au/p-10/aciq/version-9/learning-areas/p-10-humanities-and-social-sciences/civics-and-citizenship/assessment" TargetMode="External"/><Relationship Id="rId4" Type="http://schemas.openxmlformats.org/officeDocument/2006/relationships/hyperlink" Target="https://www.qcaa.qld.edu.au/p-10/aciq/version-9/learning-areas/p-10-humanities-and-social-sciences/civics-and-citizenship/plannin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http://www.qcaa.qld.edu.au/"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http://www.cherneesutton.com.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www.qcaa.qld.edu.au/copyright"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v9.australiancurriculum.edu.au/help/websit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v9.australiancurriculum.edu.au/help/websit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v9.australiancurriculum.edu.au/help/websit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D79-C462-450E-BC47-579F0142FCBD}"/>
              </a:ext>
            </a:extLst>
          </p:cNvPr>
          <p:cNvSpPr>
            <a:spLocks noGrp="1"/>
          </p:cNvSpPr>
          <p:nvPr>
            <p:ph type="ctrTitle"/>
          </p:nvPr>
        </p:nvSpPr>
        <p:spPr>
          <a:xfrm>
            <a:off x="180109" y="3332018"/>
            <a:ext cx="8524922" cy="692727"/>
          </a:xfrm>
        </p:spPr>
        <p:txBody>
          <a:bodyPr>
            <a:normAutofit/>
          </a:bodyPr>
          <a:lstStyle/>
          <a:p>
            <a:r>
              <a:rPr lang="en-AU" dirty="0"/>
              <a:t>Familiarisation and planning</a:t>
            </a:r>
          </a:p>
        </p:txBody>
      </p:sp>
      <p:sp>
        <p:nvSpPr>
          <p:cNvPr id="5" name="Subtitle 4">
            <a:extLst>
              <a:ext uri="{FF2B5EF4-FFF2-40B4-BE49-F238E27FC236}">
                <a16:creationId xmlns:a16="http://schemas.microsoft.com/office/drawing/2014/main" id="{2A8439A1-41B3-4705-A645-6FF117E1E473}"/>
              </a:ext>
            </a:extLst>
          </p:cNvPr>
          <p:cNvSpPr>
            <a:spLocks noGrp="1"/>
          </p:cNvSpPr>
          <p:nvPr>
            <p:ph type="subTitle" idx="1"/>
          </p:nvPr>
        </p:nvSpPr>
        <p:spPr>
          <a:xfrm>
            <a:off x="180109" y="3766914"/>
            <a:ext cx="8524922" cy="336984"/>
          </a:xfrm>
        </p:spPr>
        <p:txBody>
          <a:bodyPr>
            <a:noAutofit/>
          </a:bodyPr>
          <a:lstStyle/>
          <a:p>
            <a:r>
              <a:rPr lang="en-AU" sz="2000" dirty="0"/>
              <a:t>Australian Curriculum v9.0: </a:t>
            </a:r>
            <a:r>
              <a:rPr lang="en-AU" dirty="0"/>
              <a:t>Civics and Citizenship</a:t>
            </a:r>
            <a:r>
              <a:rPr lang="en-AU" sz="2000" b="1" dirty="0"/>
              <a:t> </a:t>
            </a:r>
            <a:r>
              <a:rPr lang="en-AU" sz="2000" dirty="0"/>
              <a:t>— </a:t>
            </a:r>
            <a:r>
              <a:rPr lang="en-AU" sz="1800" dirty="0"/>
              <a:t>Years 7–10</a:t>
            </a:r>
          </a:p>
        </p:txBody>
      </p:sp>
      <p:sp>
        <p:nvSpPr>
          <p:cNvPr id="6" name="Vertical Text Placeholder 5">
            <a:extLst>
              <a:ext uri="{FF2B5EF4-FFF2-40B4-BE49-F238E27FC236}">
                <a16:creationId xmlns:a16="http://schemas.microsoft.com/office/drawing/2014/main" id="{D8F0ED69-6F0D-1EF2-7664-34DD5ADDD6CE}"/>
              </a:ext>
            </a:extLst>
          </p:cNvPr>
          <p:cNvSpPr>
            <a:spLocks noGrp="1"/>
          </p:cNvSpPr>
          <p:nvPr>
            <p:ph type="body" orient="vert" sz="quarter" idx="10"/>
          </p:nvPr>
        </p:nvSpPr>
        <p:spPr>
          <a:xfrm rot="10800000">
            <a:off x="8891883" y="4103898"/>
            <a:ext cx="144015" cy="618004"/>
          </a:xfrm>
        </p:spPr>
        <p:txBody>
          <a:bodyPr/>
          <a:lstStyle/>
          <a:p>
            <a:r>
              <a:rPr lang="en-US"/>
              <a:t>240491-01</a:t>
            </a:r>
            <a:endParaRPr lang="en-AU"/>
          </a:p>
        </p:txBody>
      </p:sp>
    </p:spTree>
    <p:extLst>
      <p:ext uri="{BB962C8B-B14F-4D97-AF65-F5344CB8AC3E}">
        <p14:creationId xmlns:p14="http://schemas.microsoft.com/office/powerpoint/2010/main" val="40979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541137"/>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a:latin typeface="Arial"/>
                  <a:cs typeface="Arial"/>
                </a:rPr>
                <a:t>Curriculum elements</a:t>
              </a:r>
              <a:endParaRPr lang="en-AU" sz="1100" b="1">
                <a:cs typeface="Arial" charset="0"/>
              </a:endParaRPr>
            </a:p>
            <a:p>
              <a:pPr marL="285750" indent="-285750">
                <a:buFont typeface="Arial" panose="020B0604020202020204" pitchFamily="34" charset="0"/>
                <a:buChar char="•"/>
              </a:pPr>
              <a:r>
                <a:rPr lang="en-AU" sz="1100">
                  <a:latin typeface="Arial"/>
                  <a:cs typeface="Arial"/>
                </a:rPr>
                <a:t>Level description</a:t>
              </a:r>
            </a:p>
            <a:p>
              <a:pPr marL="285750" indent="-285750">
                <a:buFont typeface="Arial" panose="020B0604020202020204" pitchFamily="34" charset="0"/>
                <a:buChar char="•"/>
              </a:pPr>
              <a:r>
                <a:rPr lang="en-AU" sz="1100">
                  <a:latin typeface="Arial"/>
                  <a:cs typeface="Arial"/>
                </a:rPr>
                <a:t>Achievement standard</a:t>
              </a:r>
            </a:p>
            <a:p>
              <a:pPr marL="285750" indent="-285750">
                <a:buFont typeface="Arial" panose="020B0604020202020204" pitchFamily="34" charset="0"/>
                <a:buChar char="•"/>
              </a:pPr>
              <a:r>
                <a:rPr lang="en-AU" sz="1100">
                  <a:latin typeface="Arial"/>
                  <a:cs typeface="Arial"/>
                </a:rPr>
                <a:t>Strands and sub-strands</a:t>
              </a:r>
            </a:p>
            <a:p>
              <a:pPr marL="285750" indent="-285750">
                <a:buFont typeface="Arial" panose="020B0604020202020204" pitchFamily="34" charset="0"/>
                <a:buChar char="•"/>
              </a:pPr>
              <a:r>
                <a:rPr lang="en-AU" sz="1100">
                  <a:latin typeface="Arial"/>
                  <a:cs typeface="Arial"/>
                </a:rPr>
                <a:t>Content descriptions</a:t>
              </a:r>
            </a:p>
            <a:p>
              <a:pPr marL="285750" indent="-285750">
                <a:buFont typeface="Arial" panose="020B0604020202020204" pitchFamily="34" charset="0"/>
                <a:buChar char="•"/>
              </a:pPr>
              <a:r>
                <a:rPr lang="en-AU" sz="1100">
                  <a:latin typeface="Arial"/>
                  <a:cs typeface="Arial"/>
                </a:rPr>
                <a:t>Content elaborations </a:t>
              </a:r>
              <a:endParaRPr lang="en-AU" sz="110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85750" indent="-28575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85750" indent="-28575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541137"/>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700466"/>
            </a:xfrm>
            <a:prstGeom prst="rect">
              <a:avLst/>
            </a:prstGeom>
            <a:noFill/>
            <a:ln w="12700">
              <a:solidFill>
                <a:schemeClr val="accent1"/>
              </a:solidFill>
            </a:ln>
          </p:spPr>
          <p:txBody>
            <a:bodyPr wrap="square" rtlCol="0">
              <a:spAutoFit/>
            </a:bodyPr>
            <a:lstStyle/>
            <a:p>
              <a:r>
                <a:rPr lang="en-AU" sz="1100" b="1"/>
                <a:t>Understand how the learning area works</a:t>
              </a:r>
            </a:p>
            <a:p>
              <a:pPr marL="171450" indent="-171450">
                <a:buFont typeface="Arial" panose="020B0604020202020204" pitchFamily="34" charset="0"/>
                <a:buChar char="•"/>
              </a:pPr>
              <a:r>
                <a:rPr lang="en-AU" sz="1100"/>
                <a:t>Rationale</a:t>
              </a:r>
            </a:p>
            <a:p>
              <a:pPr marL="171450" indent="-171450">
                <a:buFont typeface="Arial" panose="020B0604020202020204" pitchFamily="34" charset="0"/>
                <a:buChar char="•"/>
              </a:pPr>
              <a:r>
                <a:rPr lang="en-AU" sz="1100"/>
                <a:t>Aims</a:t>
              </a:r>
            </a:p>
            <a:p>
              <a:pPr marL="171450" indent="-171450">
                <a:buFont typeface="Arial" panose="020B0604020202020204" pitchFamily="34" charset="0"/>
                <a:buChar char="•"/>
              </a:pPr>
              <a:r>
                <a:rPr lang="en-AU" sz="1100" strike="sngStrike">
                  <a:solidFill>
                    <a:schemeClr val="bg1">
                      <a:lumMod val="50000"/>
                    </a:schemeClr>
                  </a:solidFill>
                </a:rPr>
                <a:t>Key ideas</a:t>
              </a:r>
            </a:p>
            <a:p>
              <a:pPr marL="171450" indent="-171450">
                <a:buFont typeface="Arial" panose="020B0604020202020204" pitchFamily="34" charset="0"/>
                <a:buChar char="•"/>
              </a:pPr>
              <a:r>
                <a:rPr lang="en-AU" sz="1100"/>
                <a:t>Structure</a:t>
              </a:r>
            </a:p>
            <a:p>
              <a:pPr marL="171450" indent="-171450">
                <a:buFont typeface="Arial" panose="020B0604020202020204" pitchFamily="34" charset="0"/>
                <a:buChar char="•"/>
              </a:pPr>
              <a:r>
                <a:rPr lang="en-AU" sz="1100"/>
                <a:t>Resources (learning area specific)</a:t>
              </a:r>
              <a:endParaRPr lang="en-AU" sz="1100" b="1"/>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a:t>Learning area curriculum</a:t>
              </a:r>
            </a:p>
            <a:p>
              <a:pPr marL="171450" indent="-171450">
                <a:buFont typeface="Arial" panose="020B0604020202020204" pitchFamily="34" charset="0"/>
                <a:buChar char="•"/>
              </a:pPr>
              <a:r>
                <a:rPr lang="en-AU" sz="1100" strike="sngStrike">
                  <a:solidFill>
                    <a:schemeClr val="bg1">
                      <a:lumMod val="50000"/>
                    </a:schemeClr>
                  </a:solidFill>
                </a:rPr>
                <a:t>Year</a:t>
              </a:r>
              <a:r>
                <a:rPr lang="en-AU" sz="1100"/>
                <a:t> level description</a:t>
              </a:r>
            </a:p>
            <a:p>
              <a:pPr marL="171450" indent="-171450">
                <a:buFont typeface="Arial" panose="020B0604020202020204" pitchFamily="34" charset="0"/>
                <a:buChar char="•"/>
              </a:pPr>
              <a:r>
                <a:rPr lang="en-AU" sz="1100"/>
                <a:t>Achievement standard</a:t>
              </a:r>
            </a:p>
            <a:p>
              <a:pPr marL="171450" indent="-171450">
                <a:buFont typeface="Arial" panose="020B0604020202020204" pitchFamily="34" charset="0"/>
                <a:buChar char="•"/>
              </a:pPr>
              <a:r>
                <a:rPr lang="en-AU" sz="1100"/>
                <a:t>Strands and sub-strands</a:t>
              </a:r>
            </a:p>
            <a:p>
              <a:pPr marL="171450" indent="-171450">
                <a:buFont typeface="Arial" panose="020B0604020202020204" pitchFamily="34" charset="0"/>
                <a:buChar char="•"/>
              </a:pPr>
              <a:r>
                <a:rPr lang="en-AU" sz="1100"/>
                <a:t>Content descriptions</a:t>
              </a:r>
            </a:p>
            <a:p>
              <a:pPr marL="171450" indent="-171450">
                <a:buFont typeface="Arial" panose="020B0604020202020204" pitchFamily="34" charset="0"/>
                <a:buChar char="•"/>
              </a:pPr>
              <a:r>
                <a:rPr lang="en-AU" sz="1100" strike="sngStrike">
                  <a:solidFill>
                    <a:schemeClr val="bg1">
                      <a:lumMod val="50000"/>
                    </a:schemeClr>
                  </a:solidFill>
                </a:rPr>
                <a:t>Threads (learning area specific)</a:t>
              </a:r>
            </a:p>
            <a:p>
              <a:pPr marL="171450" indent="-171450">
                <a:buFont typeface="Arial" panose="020B0604020202020204" pitchFamily="34" charset="0"/>
                <a:buChar char="•"/>
              </a:pPr>
              <a:r>
                <a:rPr lang="en-AU" sz="110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grpSp>
      <p:sp>
        <p:nvSpPr>
          <p:cNvPr id="6" name="Title 1">
            <a:extLst>
              <a:ext uri="{FF2B5EF4-FFF2-40B4-BE49-F238E27FC236}">
                <a16:creationId xmlns:a16="http://schemas.microsoft.com/office/drawing/2014/main" id="{92935BB8-4C69-8C0C-B0EF-8E1240A6FD7C}"/>
              </a:ext>
            </a:extLst>
          </p:cNvPr>
          <p:cNvSpPr txBox="1">
            <a:spLocks/>
          </p:cNvSpPr>
          <p:nvPr/>
        </p:nvSpPr>
        <p:spPr>
          <a:xfrm>
            <a:off x="320975" y="8170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Learning areas and changes </a:t>
            </a:r>
            <a:br>
              <a:rPr lang="en-US" dirty="0"/>
            </a:br>
            <a:endParaRPr lang="en-US" dirty="0"/>
          </a:p>
        </p:txBody>
      </p:sp>
    </p:spTree>
    <p:extLst>
      <p:ext uri="{BB962C8B-B14F-4D97-AF65-F5344CB8AC3E}">
        <p14:creationId xmlns:p14="http://schemas.microsoft.com/office/powerpoint/2010/main" val="27675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E212B-416A-1444-7F83-312806C238E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D37ADB3-FCC7-B4F3-672E-7A7321FB0228}"/>
              </a:ext>
            </a:extLst>
          </p:cNvPr>
          <p:cNvGrpSpPr/>
          <p:nvPr/>
        </p:nvGrpSpPr>
        <p:grpSpPr>
          <a:xfrm>
            <a:off x="6182110" y="541137"/>
            <a:ext cx="2634865" cy="3859513"/>
            <a:chOff x="5364087" y="541137"/>
            <a:chExt cx="2634865" cy="3859513"/>
          </a:xfrm>
        </p:grpSpPr>
        <p:sp>
          <p:nvSpPr>
            <p:cNvPr id="16" name="TextBox 15">
              <a:extLst>
                <a:ext uri="{FF2B5EF4-FFF2-40B4-BE49-F238E27FC236}">
                  <a16:creationId xmlns:a16="http://schemas.microsoft.com/office/drawing/2014/main" id="{1ECD8E6B-26E9-91D2-CE95-4B912772A51A}"/>
                </a:ext>
              </a:extLst>
            </p:cNvPr>
            <p:cNvSpPr txBox="1"/>
            <p:nvPr/>
          </p:nvSpPr>
          <p:spPr>
            <a:xfrm>
              <a:off x="5364088" y="2869462"/>
              <a:ext cx="2634864" cy="1531188"/>
            </a:xfrm>
            <a:prstGeom prst="rect">
              <a:avLst/>
            </a:prstGeom>
            <a:noFill/>
            <a:ln w="12700">
              <a:solidFill>
                <a:schemeClr val="tx1"/>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85750" indent="-285750">
                <a:buFont typeface="Arial" panose="020B0604020202020204" pitchFamily="34" charset="0"/>
                <a:buChar char="•"/>
              </a:pPr>
              <a:r>
                <a:rPr lang="en-AU" sz="1100" dirty="0">
                  <a:latin typeface="Arial"/>
                  <a:cs typeface="Arial"/>
                </a:rPr>
                <a:t>Level description</a:t>
              </a:r>
            </a:p>
            <a:p>
              <a:pPr marL="285750" indent="-285750">
                <a:buFont typeface="Arial" panose="020B0604020202020204" pitchFamily="34" charset="0"/>
                <a:buChar char="•"/>
              </a:pPr>
              <a:r>
                <a:rPr lang="en-AU" sz="1100" dirty="0">
                  <a:latin typeface="Arial"/>
                  <a:cs typeface="Arial"/>
                </a:rPr>
                <a:t>Achievement standard</a:t>
              </a:r>
            </a:p>
            <a:p>
              <a:pPr marL="285750" indent="-285750">
                <a:buFont typeface="Arial" panose="020B0604020202020204" pitchFamily="34" charset="0"/>
                <a:buChar char="•"/>
              </a:pPr>
              <a:r>
                <a:rPr lang="en-AU" sz="1100" dirty="0">
                  <a:latin typeface="Arial"/>
                  <a:cs typeface="Arial"/>
                </a:rPr>
                <a:t>Strands and sub-strands</a:t>
              </a:r>
            </a:p>
            <a:p>
              <a:pPr marL="285750" indent="-285750">
                <a:buFont typeface="Arial" panose="020B0604020202020204" pitchFamily="34" charset="0"/>
                <a:buChar char="•"/>
              </a:pPr>
              <a:r>
                <a:rPr lang="en-AU" sz="1100" dirty="0">
                  <a:latin typeface="Arial"/>
                  <a:cs typeface="Arial"/>
                </a:rPr>
                <a:t>Content descriptions</a:t>
              </a:r>
            </a:p>
            <a:p>
              <a:pPr marL="285750" indent="-28575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2D2F6A99-12CF-9C8B-14BA-164DA6B347FE}"/>
                </a:ext>
              </a:extLst>
            </p:cNvPr>
            <p:cNvSpPr txBox="1"/>
            <p:nvPr/>
          </p:nvSpPr>
          <p:spPr>
            <a:xfrm>
              <a:off x="5364087" y="1528720"/>
              <a:ext cx="2634864" cy="1277273"/>
            </a:xfrm>
            <a:prstGeom prst="rect">
              <a:avLst/>
            </a:prstGeom>
            <a:noFill/>
            <a:ln w="12700">
              <a:solidFill>
                <a:schemeClr val="tx1"/>
              </a:solidFill>
            </a:ln>
          </p:spPr>
          <p:txBody>
            <a:bodyPr wrap="square" lIns="91440" tIns="45720" rIns="91440" bIns="45720" rtlCol="0" anchor="t">
              <a:spAutoFit/>
            </a:bodyPr>
            <a:lstStyle/>
            <a:p>
              <a:r>
                <a:rPr lang="en-AU" sz="1100" b="1" dirty="0">
                  <a:latin typeface="Arial"/>
                  <a:cs typeface="Arial"/>
                </a:rPr>
                <a:t>Understand this subject</a:t>
              </a: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F06C3D8B-0188-4877-1DA0-9EF201FF25DB}"/>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B5B730D3-6EF9-74F5-6DE4-A728DF0137F1}"/>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HASS learning area and changes</a:t>
            </a:r>
            <a:br>
              <a:rPr lang="en-US" dirty="0"/>
            </a:br>
            <a:endParaRPr lang="en-US" dirty="0"/>
          </a:p>
        </p:txBody>
      </p:sp>
      <p:grpSp>
        <p:nvGrpSpPr>
          <p:cNvPr id="7" name="Group 6">
            <a:extLst>
              <a:ext uri="{FF2B5EF4-FFF2-40B4-BE49-F238E27FC236}">
                <a16:creationId xmlns:a16="http://schemas.microsoft.com/office/drawing/2014/main" id="{8F5896C5-C045-A376-0238-5D0767109C9B}"/>
              </a:ext>
            </a:extLst>
          </p:cNvPr>
          <p:cNvGrpSpPr/>
          <p:nvPr/>
        </p:nvGrpSpPr>
        <p:grpSpPr>
          <a:xfrm>
            <a:off x="3251543" y="541137"/>
            <a:ext cx="2634864" cy="3060405"/>
            <a:chOff x="5364088" y="541137"/>
            <a:chExt cx="2634864" cy="3060405"/>
          </a:xfrm>
        </p:grpSpPr>
        <p:sp>
          <p:nvSpPr>
            <p:cNvPr id="9" name="TextBox 8">
              <a:extLst>
                <a:ext uri="{FF2B5EF4-FFF2-40B4-BE49-F238E27FC236}">
                  <a16:creationId xmlns:a16="http://schemas.microsoft.com/office/drawing/2014/main" id="{EB69988B-0F71-81E0-327B-323FA835F234}"/>
                </a:ext>
              </a:extLst>
            </p:cNvPr>
            <p:cNvSpPr txBox="1"/>
            <p:nvPr/>
          </p:nvSpPr>
          <p:spPr>
            <a:xfrm>
              <a:off x="5364088" y="1516356"/>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85750" indent="-28575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85750" indent="-28575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B230D965-47AF-B411-04A1-CD9914F6102A}"/>
                </a:ext>
              </a:extLst>
            </p:cNvPr>
            <p:cNvSpPr txBox="1"/>
            <p:nvPr/>
          </p:nvSpPr>
          <p:spPr>
            <a:xfrm>
              <a:off x="5364088" y="541137"/>
              <a:ext cx="2634863"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Humanities and Social Sciences (HASS)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Tree>
    <p:extLst>
      <p:ext uri="{BB962C8B-B14F-4D97-AF65-F5344CB8AC3E}">
        <p14:creationId xmlns:p14="http://schemas.microsoft.com/office/powerpoint/2010/main" val="32086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0" y="541137"/>
            <a:ext cx="2634865" cy="3872039"/>
            <a:chOff x="5364087" y="541137"/>
            <a:chExt cx="2634865" cy="387203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288198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Level description</a:t>
              </a:r>
            </a:p>
            <a:p>
              <a:pPr marL="285750" indent="-285750">
                <a:buFont typeface="Arial" panose="020B0604020202020204" pitchFamily="34" charset="0"/>
                <a:buChar char="•"/>
              </a:pPr>
              <a:r>
                <a:rPr lang="en-AU" sz="1100" dirty="0">
                  <a:solidFill>
                    <a:schemeClr val="bg1">
                      <a:lumMod val="85000"/>
                    </a:schemeClr>
                  </a:solidFill>
                  <a:latin typeface="Arial"/>
                  <a:cs typeface="Arial"/>
                </a:rPr>
                <a:t>Achievement standard</a:t>
              </a:r>
            </a:p>
            <a:p>
              <a:pPr marL="285750" indent="-28575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85750" indent="-285750">
                <a:buFont typeface="Arial" panose="020B0604020202020204" pitchFamily="34" charset="0"/>
                <a:buChar char="•"/>
              </a:pPr>
              <a:r>
                <a:rPr lang="en-AU" sz="1100" dirty="0">
                  <a:solidFill>
                    <a:schemeClr val="bg1">
                      <a:lumMod val="85000"/>
                    </a:schemeClr>
                  </a:solidFill>
                  <a:latin typeface="Arial"/>
                  <a:cs typeface="Arial"/>
                </a:rPr>
                <a:t>Content descriptions</a:t>
              </a:r>
            </a:p>
            <a:p>
              <a:pPr marL="285750" indent="-28575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7" y="1528720"/>
              <a:ext cx="2634864" cy="1277273"/>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57A96DA4-944E-439E-8CA8-B02C2EB0F096}"/>
                </a:ext>
              </a:extLst>
            </p:cNvPr>
            <p:cNvSpPr txBox="1"/>
            <p:nvPr/>
          </p:nvSpPr>
          <p:spPr>
            <a:xfrm>
              <a:off x="5740132" y="541137"/>
              <a:ext cx="1882774" cy="923330"/>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92935BB8-4C69-8C0C-B0EF-8E1240A6FD7C}"/>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HASS learning area and changes</a:t>
            </a:r>
            <a:br>
              <a:rPr lang="en-US" dirty="0"/>
            </a:br>
            <a:endParaRPr lang="en-US" dirty="0"/>
          </a:p>
        </p:txBody>
      </p:sp>
      <p:grpSp>
        <p:nvGrpSpPr>
          <p:cNvPr id="7" name="Group 6">
            <a:extLst>
              <a:ext uri="{FF2B5EF4-FFF2-40B4-BE49-F238E27FC236}">
                <a16:creationId xmlns:a16="http://schemas.microsoft.com/office/drawing/2014/main" id="{0A27A5B8-91F1-DD60-0561-72BD2FD7F4FD}"/>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4347B208-1471-8E7E-5B55-3AD4BB317CD5}"/>
                </a:ext>
              </a:extLst>
            </p:cNvPr>
            <p:cNvSpPr txBox="1"/>
            <p:nvPr/>
          </p:nvSpPr>
          <p:spPr>
            <a:xfrm>
              <a:off x="5364088" y="12533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85750" indent="-28575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85750" indent="-28575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5DEDE8AE-0323-5034-C218-C493611C686F}"/>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Tree>
    <p:extLst>
      <p:ext uri="{BB962C8B-B14F-4D97-AF65-F5344CB8AC3E}">
        <p14:creationId xmlns:p14="http://schemas.microsoft.com/office/powerpoint/2010/main" val="227250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425F-1EC2-D85C-1238-0C8CD22BC12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41949B6-51C2-66C0-360B-7EB26A3C7616}"/>
              </a:ext>
            </a:extLst>
          </p:cNvPr>
          <p:cNvGrpSpPr/>
          <p:nvPr/>
        </p:nvGrpSpPr>
        <p:grpSpPr>
          <a:xfrm>
            <a:off x="6182110" y="541137"/>
            <a:ext cx="2634865" cy="3872039"/>
            <a:chOff x="5364087" y="541137"/>
            <a:chExt cx="2634865" cy="3872039"/>
          </a:xfrm>
        </p:grpSpPr>
        <p:sp>
          <p:nvSpPr>
            <p:cNvPr id="16" name="TextBox 15">
              <a:extLst>
                <a:ext uri="{FF2B5EF4-FFF2-40B4-BE49-F238E27FC236}">
                  <a16:creationId xmlns:a16="http://schemas.microsoft.com/office/drawing/2014/main" id="{F0E8DEB2-F475-6FE4-C3BF-3684FAB68332}"/>
                </a:ext>
              </a:extLst>
            </p:cNvPr>
            <p:cNvSpPr txBox="1"/>
            <p:nvPr/>
          </p:nvSpPr>
          <p:spPr>
            <a:xfrm>
              <a:off x="5364088" y="288198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85750" indent="-285750">
                <a:buFont typeface="Arial" panose="020B0604020202020204" pitchFamily="34" charset="0"/>
                <a:buChar char="•"/>
              </a:pPr>
              <a:r>
                <a:rPr lang="en-AU" sz="1100" dirty="0">
                  <a:latin typeface="Arial"/>
                  <a:cs typeface="Arial"/>
                </a:rPr>
                <a:t>Level description</a:t>
              </a:r>
            </a:p>
            <a:p>
              <a:pPr marL="285750" indent="-285750">
                <a:buFont typeface="Arial" panose="020B0604020202020204" pitchFamily="34" charset="0"/>
                <a:buChar char="•"/>
              </a:pPr>
              <a:r>
                <a:rPr lang="en-AU" sz="1100" dirty="0">
                  <a:latin typeface="Arial"/>
                  <a:cs typeface="Arial"/>
                </a:rPr>
                <a:t>Achievement standard</a:t>
              </a:r>
            </a:p>
            <a:p>
              <a:pPr marL="285750" indent="-285750">
                <a:buFont typeface="Arial" panose="020B0604020202020204" pitchFamily="34" charset="0"/>
                <a:buChar char="•"/>
              </a:pPr>
              <a:r>
                <a:rPr lang="en-AU" sz="1100" dirty="0">
                  <a:latin typeface="Arial"/>
                  <a:cs typeface="Arial"/>
                </a:rPr>
                <a:t>Strands and sub-strands</a:t>
              </a:r>
            </a:p>
            <a:p>
              <a:pPr marL="285750" indent="-285750">
                <a:buFont typeface="Arial" panose="020B0604020202020204" pitchFamily="34" charset="0"/>
                <a:buChar char="•"/>
              </a:pPr>
              <a:r>
                <a:rPr lang="en-AU" sz="1100" dirty="0">
                  <a:latin typeface="Arial"/>
                  <a:cs typeface="Arial"/>
                </a:rPr>
                <a:t>Content descriptions</a:t>
              </a:r>
            </a:p>
            <a:p>
              <a:pPr marL="285750" indent="-28575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DB0010B1-4ADD-F6FA-C135-DFEBA0F769D2}"/>
                </a:ext>
              </a:extLst>
            </p:cNvPr>
            <p:cNvSpPr txBox="1"/>
            <p:nvPr/>
          </p:nvSpPr>
          <p:spPr>
            <a:xfrm>
              <a:off x="5364087" y="1528720"/>
              <a:ext cx="2634864" cy="1277273"/>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latin typeface="Arial"/>
                  <a:cs typeface="Arial"/>
                </a:rPr>
                <a:t>Understand this subject</a:t>
              </a: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9DE7C9F2-7E7C-77A5-E4B0-5D6537A71740}"/>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97F64646-5189-4080-B337-11461CC08C55}"/>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Civics and Citizenship and changes</a:t>
            </a:r>
            <a:br>
              <a:rPr lang="en-US" dirty="0"/>
            </a:br>
            <a:endParaRPr lang="en-US" dirty="0"/>
          </a:p>
        </p:txBody>
      </p:sp>
      <p:grpSp>
        <p:nvGrpSpPr>
          <p:cNvPr id="7" name="Group 6">
            <a:extLst>
              <a:ext uri="{FF2B5EF4-FFF2-40B4-BE49-F238E27FC236}">
                <a16:creationId xmlns:a16="http://schemas.microsoft.com/office/drawing/2014/main" id="{EB38FCCF-823B-5637-BB11-CA823405FCC6}"/>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D3DF499F-55B4-4108-E528-9E1674718086}"/>
                </a:ext>
              </a:extLst>
            </p:cNvPr>
            <p:cNvSpPr txBox="1"/>
            <p:nvPr/>
          </p:nvSpPr>
          <p:spPr>
            <a:xfrm>
              <a:off x="5364088" y="12533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solidFill>
                    <a:schemeClr val="bg1">
                      <a:lumMod val="75000"/>
                    </a:schemeClr>
                  </a:solidFill>
                  <a:latin typeface="Arial"/>
                  <a:cs typeface="Arial"/>
                </a:rPr>
                <a:t>Understand this learning area</a:t>
              </a:r>
            </a:p>
            <a:p>
              <a:pPr marL="285750" indent="-285750">
                <a:buFont typeface="Arial" panose="020B0604020202020204" pitchFamily="34" charset="0"/>
                <a:buChar char="•"/>
              </a:pPr>
              <a:r>
                <a:rPr lang="en-AU" sz="1100" dirty="0">
                  <a:solidFill>
                    <a:schemeClr val="bg1">
                      <a:lumMod val="75000"/>
                    </a:schemeClr>
                  </a:solidFill>
                  <a:latin typeface="Arial"/>
                  <a:cs typeface="Arial"/>
                </a:rPr>
                <a:t>Introduction </a:t>
              </a:r>
              <a:endParaRPr lang="en-AU" sz="1100" dirty="0">
                <a:solidFill>
                  <a:schemeClr val="bg1">
                    <a:lumMod val="75000"/>
                  </a:schemeClr>
                </a:solidFill>
                <a:cs typeface="Arial"/>
              </a:endParaRPr>
            </a:p>
            <a:p>
              <a:pPr marL="285750" indent="-285750">
                <a:buFont typeface="Arial" panose="020B0604020202020204" pitchFamily="34" charset="0"/>
                <a:buChar char="•"/>
              </a:pPr>
              <a:r>
                <a:rPr lang="en-AU" sz="1100" dirty="0">
                  <a:solidFill>
                    <a:schemeClr val="bg1">
                      <a:lumMod val="7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75000"/>
                    </a:schemeClr>
                  </a:solidFill>
                  <a:latin typeface="Arial"/>
                  <a:cs typeface="Arial"/>
                </a:rPr>
                <a:t>Aims</a:t>
              </a:r>
            </a:p>
            <a:p>
              <a:pPr marL="285750" indent="-285750">
                <a:buFont typeface="Arial" panose="020B0604020202020204" pitchFamily="34" charset="0"/>
                <a:buChar char="•"/>
              </a:pPr>
              <a:r>
                <a:rPr lang="en-AU" sz="1100" dirty="0">
                  <a:solidFill>
                    <a:schemeClr val="bg1">
                      <a:lumMod val="7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75000"/>
                    </a:schemeClr>
                  </a:solidFill>
                  <a:latin typeface="Arial"/>
                  <a:cs typeface="Arial"/>
                </a:rPr>
                <a:t>Key considerations </a:t>
              </a:r>
              <a:endParaRPr lang="en-AU" sz="1100" b="1" dirty="0">
                <a:solidFill>
                  <a:schemeClr val="bg1">
                    <a:lumMod val="75000"/>
                  </a:schemeClr>
                </a:solidFill>
                <a:cs typeface="Arial"/>
              </a:endParaRPr>
            </a:p>
            <a:p>
              <a:pPr marL="285750" indent="-285750">
                <a:buFont typeface="Arial" panose="020B0604020202020204" pitchFamily="34" charset="0"/>
                <a:buChar char="•"/>
              </a:pPr>
              <a:r>
                <a:rPr lang="en-AU" sz="1100" b="1" dirty="0">
                  <a:solidFill>
                    <a:schemeClr val="bg1">
                      <a:lumMod val="75000"/>
                    </a:schemeClr>
                  </a:solidFill>
                  <a:latin typeface="Arial"/>
                  <a:cs typeface="Arial"/>
                </a:rPr>
                <a:t>Key connections </a:t>
              </a:r>
              <a:endParaRPr lang="en-AU" sz="1100" b="1" dirty="0">
                <a:solidFill>
                  <a:schemeClr val="bg1">
                    <a:lumMod val="75000"/>
                  </a:schemeClr>
                </a:solidFill>
                <a:cs typeface="Arial"/>
              </a:endParaRPr>
            </a:p>
            <a:p>
              <a:pPr marL="285750" indent="-285750">
                <a:buFont typeface="Arial" panose="020B0604020202020204" pitchFamily="34" charset="0"/>
                <a:buChar char="•"/>
              </a:pPr>
              <a:r>
                <a:rPr lang="en-AU" sz="1100" dirty="0">
                  <a:solidFill>
                    <a:schemeClr val="bg1">
                      <a:lumMod val="75000"/>
                    </a:schemeClr>
                  </a:solidFill>
                  <a:latin typeface="Arial"/>
                  <a:cs typeface="Arial"/>
                </a:rPr>
                <a:t>Resources</a:t>
              </a:r>
            </a:p>
          </p:txBody>
        </p:sp>
        <p:sp>
          <p:nvSpPr>
            <p:cNvPr id="10" name="TextBox 9">
              <a:extLst>
                <a:ext uri="{FF2B5EF4-FFF2-40B4-BE49-F238E27FC236}">
                  <a16:creationId xmlns:a16="http://schemas.microsoft.com/office/drawing/2014/main" id="{39C239F7-EB9D-D9AE-51D4-1B66045C0198}"/>
                </a:ext>
              </a:extLst>
            </p:cNvPr>
            <p:cNvSpPr txBox="1"/>
            <p:nvPr/>
          </p:nvSpPr>
          <p:spPr>
            <a:xfrm>
              <a:off x="5845009" y="541137"/>
              <a:ext cx="1673021" cy="646331"/>
            </a:xfrm>
            <a:prstGeom prst="rect">
              <a:avLst/>
            </a:prstGeom>
            <a:solidFill>
              <a:schemeClr val="bg2">
                <a:alpha val="20048"/>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Tree>
    <p:extLst>
      <p:ext uri="{BB962C8B-B14F-4D97-AF65-F5344CB8AC3E}">
        <p14:creationId xmlns:p14="http://schemas.microsoft.com/office/powerpoint/2010/main" val="375902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1802484523"/>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3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9553C-F014-44FE-1651-568F6E07F4F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85680F8-9410-F941-B2E2-6555B1DDF72F}"/>
              </a:ext>
            </a:extLst>
          </p:cNvPr>
          <p:cNvGrpSpPr/>
          <p:nvPr/>
        </p:nvGrpSpPr>
        <p:grpSpPr>
          <a:xfrm>
            <a:off x="6182110" y="541137"/>
            <a:ext cx="2634865" cy="3859513"/>
            <a:chOff x="5364087" y="541137"/>
            <a:chExt cx="2634865" cy="3859513"/>
          </a:xfrm>
        </p:grpSpPr>
        <p:sp>
          <p:nvSpPr>
            <p:cNvPr id="16" name="TextBox 15">
              <a:extLst>
                <a:ext uri="{FF2B5EF4-FFF2-40B4-BE49-F238E27FC236}">
                  <a16:creationId xmlns:a16="http://schemas.microsoft.com/office/drawing/2014/main" id="{A72F4035-0E8F-956F-1B4D-7502B9791329}"/>
                </a:ext>
              </a:extLst>
            </p:cNvPr>
            <p:cNvSpPr txBox="1"/>
            <p:nvPr/>
          </p:nvSpPr>
          <p:spPr>
            <a:xfrm>
              <a:off x="5364088" y="2869462"/>
              <a:ext cx="2634864" cy="1531188"/>
            </a:xfrm>
            <a:prstGeom prst="rect">
              <a:avLst/>
            </a:prstGeom>
            <a:solidFill>
              <a:schemeClr val="bg2">
                <a:lumMod val="20000"/>
                <a:lumOff val="80000"/>
                <a:alpha val="20182"/>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Level description</a:t>
              </a:r>
            </a:p>
            <a:p>
              <a:pPr marL="285750" indent="-285750">
                <a:buFont typeface="Arial" panose="020B0604020202020204" pitchFamily="34" charset="0"/>
                <a:buChar char="•"/>
              </a:pPr>
              <a:r>
                <a:rPr lang="en-AU" sz="1100" dirty="0">
                  <a:solidFill>
                    <a:schemeClr val="bg1">
                      <a:lumMod val="85000"/>
                    </a:schemeClr>
                  </a:solidFill>
                  <a:latin typeface="Arial"/>
                  <a:cs typeface="Arial"/>
                </a:rPr>
                <a:t>Achievement standard</a:t>
              </a:r>
            </a:p>
            <a:p>
              <a:pPr marL="285750" indent="-28575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85750" indent="-285750">
                <a:buFont typeface="Arial" panose="020B0604020202020204" pitchFamily="34" charset="0"/>
                <a:buChar char="•"/>
              </a:pPr>
              <a:r>
                <a:rPr lang="en-AU" sz="1100" dirty="0">
                  <a:solidFill>
                    <a:schemeClr val="bg1">
                      <a:lumMod val="85000"/>
                    </a:schemeClr>
                  </a:solidFill>
                  <a:latin typeface="Arial"/>
                  <a:cs typeface="Arial"/>
                </a:rPr>
                <a:t>Content descriptions</a:t>
              </a:r>
            </a:p>
            <a:p>
              <a:pPr marL="285750" indent="-28575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56C2BD58-0F43-FFE6-3AF5-08F027577659}"/>
                </a:ext>
              </a:extLst>
            </p:cNvPr>
            <p:cNvSpPr txBox="1"/>
            <p:nvPr/>
          </p:nvSpPr>
          <p:spPr>
            <a:xfrm>
              <a:off x="5364087" y="1528720"/>
              <a:ext cx="2634864" cy="1277273"/>
            </a:xfrm>
            <a:prstGeom prst="rect">
              <a:avLst/>
            </a:prstGeom>
            <a:solidFill>
              <a:schemeClr val="bg2">
                <a:lumMod val="20000"/>
                <a:lumOff val="80000"/>
                <a:alpha val="19960"/>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E403319C-B970-9180-1B52-DEC1C4DB0100}"/>
                </a:ext>
              </a:extLst>
            </p:cNvPr>
            <p:cNvSpPr txBox="1"/>
            <p:nvPr/>
          </p:nvSpPr>
          <p:spPr>
            <a:xfrm>
              <a:off x="5740132" y="541137"/>
              <a:ext cx="1882774" cy="923330"/>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3B2AFE14-1B1D-54EE-89A0-2A6DF99E09CB}"/>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HASS learning area</a:t>
            </a:r>
            <a:br>
              <a:rPr lang="en-US" dirty="0"/>
            </a:br>
            <a:endParaRPr lang="en-US" dirty="0"/>
          </a:p>
        </p:txBody>
      </p:sp>
      <p:grpSp>
        <p:nvGrpSpPr>
          <p:cNvPr id="7" name="Group 6">
            <a:extLst>
              <a:ext uri="{FF2B5EF4-FFF2-40B4-BE49-F238E27FC236}">
                <a16:creationId xmlns:a16="http://schemas.microsoft.com/office/drawing/2014/main" id="{C65C0B35-CF5C-65B1-B188-50A9B8515779}"/>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60E2E0C1-FD53-42CA-7E95-2D854B5DBA31}"/>
                </a:ext>
              </a:extLst>
            </p:cNvPr>
            <p:cNvSpPr txBox="1"/>
            <p:nvPr/>
          </p:nvSpPr>
          <p:spPr>
            <a:xfrm>
              <a:off x="5364088" y="1253310"/>
              <a:ext cx="2634864" cy="2085186"/>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85750" indent="-28575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85750" indent="-28575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5A8083A4-EE01-2F86-0CF9-AA1860B593FB}"/>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0F31DC80-F15B-0AF9-A984-F9A3A7C5358F}"/>
              </a:ext>
            </a:extLst>
          </p:cNvPr>
          <p:cNvSpPr txBox="1"/>
          <p:nvPr/>
        </p:nvSpPr>
        <p:spPr>
          <a:xfrm>
            <a:off x="3197486" y="1528230"/>
            <a:ext cx="2749028" cy="769441"/>
          </a:xfrm>
          <a:prstGeom prst="rect">
            <a:avLst/>
          </a:prstGeom>
          <a:solidFill>
            <a:schemeClr val="bg2"/>
          </a:solidFill>
          <a:ln w="12700">
            <a:noFill/>
          </a:ln>
          <a:effectLst/>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a:ln>
                  <a:noFill/>
                </a:ln>
                <a:solidFill>
                  <a:srgbClr val="FFFFFF"/>
                </a:solidFill>
                <a:effectLst/>
                <a:uLnTx/>
                <a:uFillTx/>
                <a:latin typeface="Arial"/>
                <a:ea typeface="+mn-ea"/>
                <a:cs typeface="Arial"/>
              </a:rPr>
              <a:t>Introduction</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a:ln>
                  <a:noFill/>
                </a:ln>
                <a:solidFill>
                  <a:srgbClr val="FFFFFF"/>
                </a:solidFill>
                <a:effectLst/>
                <a:uLnTx/>
                <a:uFillTx/>
                <a:latin typeface="Arial"/>
                <a:ea typeface="+mn-ea"/>
                <a:cs typeface="Arial"/>
              </a:rPr>
              <a:t>Rationale</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a:ln>
                  <a:noFill/>
                </a:ln>
                <a:solidFill>
                  <a:srgbClr val="FFFFFF"/>
                </a:solidFill>
                <a:effectLst/>
                <a:uLnTx/>
                <a:uFillTx/>
                <a:latin typeface="Arial"/>
                <a:ea typeface="+mn-ea"/>
                <a:cs typeface="Arial"/>
              </a:rPr>
              <a:t>Aims</a:t>
            </a:r>
          </a:p>
        </p:txBody>
      </p:sp>
    </p:spTree>
    <p:extLst>
      <p:ext uri="{BB962C8B-B14F-4D97-AF65-F5344CB8AC3E}">
        <p14:creationId xmlns:p14="http://schemas.microsoft.com/office/powerpoint/2010/main" val="8050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0F7E-3473-E32D-2665-CC385003D24C}"/>
              </a:ext>
            </a:extLst>
          </p:cNvPr>
          <p:cNvSpPr>
            <a:spLocks noGrp="1"/>
          </p:cNvSpPr>
          <p:nvPr>
            <p:ph type="title"/>
          </p:nvPr>
        </p:nvSpPr>
        <p:spPr/>
        <p:txBody>
          <a:bodyPr>
            <a:normAutofit/>
          </a:bodyPr>
          <a:lstStyle/>
          <a:p>
            <a:pPr fontAlgn="auto">
              <a:spcAft>
                <a:spcPts val="0"/>
              </a:spcAft>
            </a:pPr>
            <a:r>
              <a:rPr lang="en-US" dirty="0"/>
              <a:t>Organisation of HASS learning area</a:t>
            </a:r>
          </a:p>
        </p:txBody>
      </p:sp>
      <p:pic>
        <p:nvPicPr>
          <p:cNvPr id="8" name="Picture 7">
            <a:extLst>
              <a:ext uri="{FF2B5EF4-FFF2-40B4-BE49-F238E27FC236}">
                <a16:creationId xmlns:a16="http://schemas.microsoft.com/office/drawing/2014/main" id="{D6408D84-B513-D77F-11DE-753067C5484A}"/>
              </a:ext>
            </a:extLst>
          </p:cNvPr>
          <p:cNvPicPr>
            <a:picLocks noChangeAspect="1"/>
          </p:cNvPicPr>
          <p:nvPr/>
        </p:nvPicPr>
        <p:blipFill>
          <a:blip r:embed="rId3"/>
          <a:stretch>
            <a:fillRect/>
          </a:stretch>
        </p:blipFill>
        <p:spPr>
          <a:xfrm>
            <a:off x="989685" y="660726"/>
            <a:ext cx="7164625" cy="3822047"/>
          </a:xfrm>
          <a:prstGeom prst="rect">
            <a:avLst/>
          </a:prstGeom>
        </p:spPr>
      </p:pic>
      <p:sp>
        <p:nvSpPr>
          <p:cNvPr id="9" name="TextBox 8">
            <a:extLst>
              <a:ext uri="{FF2B5EF4-FFF2-40B4-BE49-F238E27FC236}">
                <a16:creationId xmlns:a16="http://schemas.microsoft.com/office/drawing/2014/main" id="{830A6402-E2C9-A84B-20A0-28AC0AABE415}"/>
              </a:ext>
            </a:extLst>
          </p:cNvPr>
          <p:cNvSpPr txBox="1"/>
          <p:nvPr/>
        </p:nvSpPr>
        <p:spPr>
          <a:xfrm>
            <a:off x="229726" y="4456684"/>
            <a:ext cx="8684545" cy="215444"/>
          </a:xfrm>
          <a:prstGeom prst="rect">
            <a:avLst/>
          </a:prstGeom>
          <a:noFill/>
        </p:spPr>
        <p:txBody>
          <a:bodyPr wrap="square">
            <a:spAutoFit/>
          </a:bodyPr>
          <a:lstStyle/>
          <a:p>
            <a:r>
              <a:rPr lang="en-AU" sz="800" dirty="0"/>
              <a:t>Source: Quoted verbatim and unaltered from AC </a:t>
            </a:r>
            <a:r>
              <a:rPr lang="en-AU" sz="800" dirty="0">
                <a:hlinkClick r:id="rId4"/>
              </a:rPr>
              <a:t>https://v9.australiancurriculum.edu.au/teacher-resources/understand-this-learning-area/humanities-and-social-sciences</a:t>
            </a:r>
            <a:r>
              <a:rPr lang="en-AU" sz="800" dirty="0"/>
              <a:t> </a:t>
            </a:r>
          </a:p>
        </p:txBody>
      </p:sp>
    </p:spTree>
    <p:extLst>
      <p:ext uri="{BB962C8B-B14F-4D97-AF65-F5344CB8AC3E}">
        <p14:creationId xmlns:p14="http://schemas.microsoft.com/office/powerpoint/2010/main" val="4259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12042-D3D9-92F9-7AC0-0D430800F12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C5A4703-3DAF-FEEE-6910-0311A4FF6EA6}"/>
              </a:ext>
            </a:extLst>
          </p:cNvPr>
          <p:cNvGrpSpPr/>
          <p:nvPr/>
        </p:nvGrpSpPr>
        <p:grpSpPr>
          <a:xfrm>
            <a:off x="6182110" y="541137"/>
            <a:ext cx="2634865" cy="3859513"/>
            <a:chOff x="5364087" y="541137"/>
            <a:chExt cx="2634865" cy="3859513"/>
          </a:xfrm>
        </p:grpSpPr>
        <p:sp>
          <p:nvSpPr>
            <p:cNvPr id="16" name="TextBox 15">
              <a:extLst>
                <a:ext uri="{FF2B5EF4-FFF2-40B4-BE49-F238E27FC236}">
                  <a16:creationId xmlns:a16="http://schemas.microsoft.com/office/drawing/2014/main" id="{CB3B62BE-ED67-A3D0-E8B1-9B9B245E1E4E}"/>
                </a:ext>
              </a:extLst>
            </p:cNvPr>
            <p:cNvSpPr txBox="1"/>
            <p:nvPr/>
          </p:nvSpPr>
          <p:spPr>
            <a:xfrm>
              <a:off x="5364088" y="2869462"/>
              <a:ext cx="2634864" cy="1531188"/>
            </a:xfrm>
            <a:prstGeom prst="rect">
              <a:avLst/>
            </a:prstGeom>
            <a:solidFill>
              <a:schemeClr val="bg2">
                <a:lumMod val="20000"/>
                <a:lumOff val="80000"/>
                <a:alpha val="20182"/>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Level description</a:t>
              </a:r>
            </a:p>
            <a:p>
              <a:pPr marL="285750" indent="-285750">
                <a:buFont typeface="Arial" panose="020B0604020202020204" pitchFamily="34" charset="0"/>
                <a:buChar char="•"/>
              </a:pPr>
              <a:r>
                <a:rPr lang="en-AU" sz="1100" dirty="0">
                  <a:solidFill>
                    <a:schemeClr val="bg1">
                      <a:lumMod val="85000"/>
                    </a:schemeClr>
                  </a:solidFill>
                  <a:latin typeface="Arial"/>
                  <a:cs typeface="Arial"/>
                </a:rPr>
                <a:t>Achievement standard</a:t>
              </a:r>
            </a:p>
            <a:p>
              <a:pPr marL="285750" indent="-28575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85750" indent="-285750">
                <a:buFont typeface="Arial" panose="020B0604020202020204" pitchFamily="34" charset="0"/>
                <a:buChar char="•"/>
              </a:pPr>
              <a:r>
                <a:rPr lang="en-AU" sz="1100" dirty="0">
                  <a:solidFill>
                    <a:schemeClr val="bg1">
                      <a:lumMod val="85000"/>
                    </a:schemeClr>
                  </a:solidFill>
                  <a:latin typeface="Arial"/>
                  <a:cs typeface="Arial"/>
                </a:rPr>
                <a:t>Content descriptions</a:t>
              </a:r>
            </a:p>
            <a:p>
              <a:pPr marL="285750" indent="-28575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07AD1664-211A-6F59-D418-6CB601B49609}"/>
                </a:ext>
              </a:extLst>
            </p:cNvPr>
            <p:cNvSpPr txBox="1"/>
            <p:nvPr/>
          </p:nvSpPr>
          <p:spPr>
            <a:xfrm>
              <a:off x="5364087" y="1528720"/>
              <a:ext cx="2634864" cy="1277273"/>
            </a:xfrm>
            <a:prstGeom prst="rect">
              <a:avLst/>
            </a:prstGeom>
            <a:solidFill>
              <a:schemeClr val="bg2">
                <a:lumMod val="20000"/>
                <a:lumOff val="80000"/>
                <a:alpha val="19960"/>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FD5E7917-A78B-26C0-92AF-1541F1937E53}"/>
                </a:ext>
              </a:extLst>
            </p:cNvPr>
            <p:cNvSpPr txBox="1"/>
            <p:nvPr/>
          </p:nvSpPr>
          <p:spPr>
            <a:xfrm>
              <a:off x="5740132" y="541137"/>
              <a:ext cx="1882774" cy="923330"/>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8FB554D4-4D85-4728-65B4-6E32A639064D}"/>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HASS learning area</a:t>
            </a:r>
            <a:br>
              <a:rPr lang="en-US" dirty="0"/>
            </a:br>
            <a:endParaRPr lang="en-US" dirty="0"/>
          </a:p>
        </p:txBody>
      </p:sp>
      <p:grpSp>
        <p:nvGrpSpPr>
          <p:cNvPr id="7" name="Group 6">
            <a:extLst>
              <a:ext uri="{FF2B5EF4-FFF2-40B4-BE49-F238E27FC236}">
                <a16:creationId xmlns:a16="http://schemas.microsoft.com/office/drawing/2014/main" id="{835BDA96-D2D7-D91F-6FFE-4A81FE26BBB1}"/>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8BE35A37-24CE-E374-7FFC-15F0C3F782FD}"/>
                </a:ext>
              </a:extLst>
            </p:cNvPr>
            <p:cNvSpPr txBox="1"/>
            <p:nvPr/>
          </p:nvSpPr>
          <p:spPr>
            <a:xfrm>
              <a:off x="5364088" y="1253310"/>
              <a:ext cx="2634864" cy="2085186"/>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85750" indent="-28575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85750" indent="-28575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300CE454-BCF4-0301-7938-46EE4506BFCA}"/>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8ECE9BB7-39F3-AF14-5A9A-8A872C17A609}"/>
              </a:ext>
            </a:extLst>
          </p:cNvPr>
          <p:cNvSpPr txBox="1"/>
          <p:nvPr/>
        </p:nvSpPr>
        <p:spPr>
          <a:xfrm>
            <a:off x="3197486" y="2254738"/>
            <a:ext cx="2749028" cy="261610"/>
          </a:xfrm>
          <a:prstGeom prst="rect">
            <a:avLst/>
          </a:prstGeom>
          <a:solidFill>
            <a:schemeClr val="bg2"/>
          </a:solidFill>
          <a:ln w="12700">
            <a:noFill/>
          </a:ln>
          <a:effectLst/>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Structure</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374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0F9B2-0781-A2B4-EA2B-AD639F72E3E4}"/>
            </a:ext>
          </a:extLst>
        </p:cNvPr>
        <p:cNvGrpSpPr/>
        <p:nvPr/>
      </p:nvGrpSpPr>
      <p:grpSpPr>
        <a:xfrm>
          <a:off x="0" y="0"/>
          <a:ext cx="0" cy="0"/>
          <a:chOff x="0" y="0"/>
          <a:chExt cx="0" cy="0"/>
        </a:xfrm>
      </p:grpSpPr>
      <p:sp>
        <p:nvSpPr>
          <p:cNvPr id="30722" name="Title 1">
            <a:extLst>
              <a:ext uri="{FF2B5EF4-FFF2-40B4-BE49-F238E27FC236}">
                <a16:creationId xmlns:a16="http://schemas.microsoft.com/office/drawing/2014/main" id="{2ED1D577-6FE1-4CD1-5825-DFD0FCB2863F}"/>
              </a:ext>
            </a:extLst>
          </p:cNvPr>
          <p:cNvSpPr>
            <a:spLocks noGrp="1"/>
          </p:cNvSpPr>
          <p:nvPr>
            <p:ph type="title"/>
          </p:nvPr>
        </p:nvSpPr>
        <p:spPr/>
        <p:txBody>
          <a:bodyPr>
            <a:noAutofit/>
          </a:bodyPr>
          <a:lstStyle/>
          <a:p>
            <a:pPr eaLnBrk="1" hangingPunct="1"/>
            <a:r>
              <a:rPr lang="en-AU" dirty="0"/>
              <a:t>Structure of </a:t>
            </a:r>
            <a:r>
              <a:rPr lang="en-AU" dirty="0">
                <a:solidFill>
                  <a:srgbClr val="000000"/>
                </a:solidFill>
              </a:rPr>
              <a:t>HASS learning area: s</a:t>
            </a:r>
            <a:r>
              <a:rPr lang="en-AU" dirty="0"/>
              <a:t>trands</a:t>
            </a:r>
          </a:p>
        </p:txBody>
      </p:sp>
      <p:sp>
        <p:nvSpPr>
          <p:cNvPr id="3" name="Content Placeholder 2">
            <a:extLst>
              <a:ext uri="{FF2B5EF4-FFF2-40B4-BE49-F238E27FC236}">
                <a16:creationId xmlns:a16="http://schemas.microsoft.com/office/drawing/2014/main" id="{9718B9A0-7B20-6278-8AB9-0B6C68EC41AF}"/>
              </a:ext>
            </a:extLst>
          </p:cNvPr>
          <p:cNvSpPr>
            <a:spLocks noGrp="1"/>
          </p:cNvSpPr>
          <p:nvPr>
            <p:ph idx="1"/>
          </p:nvPr>
        </p:nvSpPr>
        <p:spPr>
          <a:xfrm>
            <a:off x="334962" y="915566"/>
            <a:ext cx="8485188" cy="3604837"/>
          </a:xfrm>
        </p:spPr>
        <p:txBody>
          <a:bodyPr/>
          <a:lstStyle/>
          <a:p>
            <a:endParaRPr lang="en-AU" dirty="0"/>
          </a:p>
          <a:p>
            <a:endParaRPr lang="en-AU" dirty="0"/>
          </a:p>
          <a:p>
            <a:endParaRPr lang="en-AU" sz="2800" dirty="0"/>
          </a:p>
          <a:p>
            <a:endParaRPr lang="en-AU" dirty="0"/>
          </a:p>
        </p:txBody>
      </p:sp>
      <p:graphicFrame>
        <p:nvGraphicFramePr>
          <p:cNvPr id="4" name="Content Placeholder 3">
            <a:extLst>
              <a:ext uri="{FF2B5EF4-FFF2-40B4-BE49-F238E27FC236}">
                <a16:creationId xmlns:a16="http://schemas.microsoft.com/office/drawing/2014/main" id="{75FAB622-389A-2D2B-70BB-9BC85DA3C5DF}"/>
              </a:ext>
            </a:extLst>
          </p:cNvPr>
          <p:cNvGraphicFramePr>
            <a:graphicFrameLocks/>
          </p:cNvGraphicFramePr>
          <p:nvPr>
            <p:extLst>
              <p:ext uri="{D42A27DB-BD31-4B8C-83A1-F6EECF244321}">
                <p14:modId xmlns:p14="http://schemas.microsoft.com/office/powerpoint/2010/main" val="771952874"/>
              </p:ext>
            </p:extLst>
          </p:nvPr>
        </p:nvGraphicFramePr>
        <p:xfrm>
          <a:off x="334962" y="760153"/>
          <a:ext cx="8009544" cy="1401405"/>
        </p:xfrm>
        <a:graphic>
          <a:graphicData uri="http://schemas.openxmlformats.org/drawingml/2006/table">
            <a:tbl>
              <a:tblPr firstRow="1" bandRow="1">
                <a:tableStyleId>{17292A2E-F333-43FB-9621-5CBBE7FDCDCB}</a:tableStyleId>
              </a:tblPr>
              <a:tblGrid>
                <a:gridCol w="4004772">
                  <a:extLst>
                    <a:ext uri="{9D8B030D-6E8A-4147-A177-3AD203B41FA5}">
                      <a16:colId xmlns:a16="http://schemas.microsoft.com/office/drawing/2014/main" val="20000"/>
                    </a:ext>
                  </a:extLst>
                </a:gridCol>
                <a:gridCol w="4004772">
                  <a:extLst>
                    <a:ext uri="{9D8B030D-6E8A-4147-A177-3AD203B41FA5}">
                      <a16:colId xmlns:a16="http://schemas.microsoft.com/office/drawing/2014/main" val="20001"/>
                    </a:ext>
                  </a:extLst>
                </a:gridCol>
              </a:tblGrid>
              <a:tr h="467135">
                <a:tc>
                  <a:txBody>
                    <a:bodyPr/>
                    <a:lstStyle/>
                    <a:p>
                      <a:r>
                        <a:rPr lang="en-AU" sz="2000" dirty="0">
                          <a:solidFill>
                            <a:schemeClr val="bg1"/>
                          </a:solidFill>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2000" dirty="0">
                          <a:solidFill>
                            <a:schemeClr val="bg1"/>
                          </a:solidFill>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467135">
                <a:tc>
                  <a:txBody>
                    <a:bodyPr/>
                    <a:lstStyle/>
                    <a:p>
                      <a:pPr marL="0" lvl="0" indent="0">
                        <a:buNone/>
                      </a:pPr>
                      <a:r>
                        <a:rPr lang="en-AU" sz="2000" b="0" i="0" u="none" strike="noStrike" noProof="0" dirty="0">
                          <a:solidFill>
                            <a:schemeClr val="tx1"/>
                          </a:solidFill>
                          <a:latin typeface="Arial" panose="020B0604020202020204" pitchFamily="34" charset="0"/>
                          <a:cs typeface="Arial" panose="020B0604020202020204" pitchFamily="34" charset="0"/>
                        </a:rPr>
                        <a:t>Knowledge and understanding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indent="0">
                        <a:buFont typeface="Arial" panose="020B0604020202020204" pitchFamily="34" charset="0"/>
                        <a:buNone/>
                      </a:pPr>
                      <a:r>
                        <a:rPr lang="en-AU" sz="2000" dirty="0">
                          <a:solidFill>
                            <a:schemeClr val="tx1"/>
                          </a:solidFill>
                          <a:latin typeface="Arial" panose="020B0604020202020204" pitchFamily="34" charset="0"/>
                          <a:cs typeface="Arial" panose="020B0604020202020204" pitchFamily="34" charset="0"/>
                        </a:rPr>
                        <a:t>Knowledge and understanding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46713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strike="noStrike" dirty="0">
                          <a:solidFill>
                            <a:schemeClr val="tx1"/>
                          </a:solidFill>
                          <a:latin typeface="Arial" panose="020B0604020202020204" pitchFamily="34" charset="0"/>
                          <a:cs typeface="Arial" panose="020B0604020202020204" pitchFamily="34" charset="0"/>
                        </a:rPr>
                        <a:t>Inquiry and skills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dirty="0">
                          <a:solidFill>
                            <a:schemeClr val="tx1"/>
                          </a:solidFill>
                          <a:latin typeface="Arial" panose="020B0604020202020204" pitchFamily="34" charset="0"/>
                          <a:cs typeface="Arial" panose="020B0604020202020204" pitchFamily="34" charset="0"/>
                        </a:rPr>
                        <a:t>Skills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83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560F907-44EF-4C54-9FF6-49AA091CAE0E}"/>
              </a:ext>
            </a:extLst>
          </p:cNvPr>
          <p:cNvGraphicFramePr>
            <a:graphicFrameLocks noGrp="1"/>
          </p:cNvGraphicFramePr>
          <p:nvPr/>
        </p:nvGraphicFramePr>
        <p:xfrm>
          <a:off x="1385160" y="1108102"/>
          <a:ext cx="6373680" cy="3493800"/>
        </p:xfrm>
        <a:graphic>
          <a:graphicData uri="http://schemas.openxmlformats.org/drawingml/2006/table">
            <a:tbl>
              <a:tblPr firstRow="1" firstCol="1" bandRow="1"/>
              <a:tblGrid>
                <a:gridCol w="1465275">
                  <a:extLst>
                    <a:ext uri="{9D8B030D-6E8A-4147-A177-3AD203B41FA5}">
                      <a16:colId xmlns:a16="http://schemas.microsoft.com/office/drawing/2014/main" val="131586583"/>
                    </a:ext>
                  </a:extLst>
                </a:gridCol>
                <a:gridCol w="119430">
                  <a:extLst>
                    <a:ext uri="{9D8B030D-6E8A-4147-A177-3AD203B41FA5}">
                      <a16:colId xmlns:a16="http://schemas.microsoft.com/office/drawing/2014/main" val="363828347"/>
                    </a:ext>
                  </a:extLst>
                </a:gridCol>
                <a:gridCol w="1464840">
                  <a:extLst>
                    <a:ext uri="{9D8B030D-6E8A-4147-A177-3AD203B41FA5}">
                      <a16:colId xmlns:a16="http://schemas.microsoft.com/office/drawing/2014/main" val="1670693440"/>
                    </a:ext>
                  </a:extLst>
                </a:gridCol>
                <a:gridCol w="119430">
                  <a:extLst>
                    <a:ext uri="{9D8B030D-6E8A-4147-A177-3AD203B41FA5}">
                      <a16:colId xmlns:a16="http://schemas.microsoft.com/office/drawing/2014/main" val="2562216301"/>
                    </a:ext>
                  </a:extLst>
                </a:gridCol>
                <a:gridCol w="1465275">
                  <a:extLst>
                    <a:ext uri="{9D8B030D-6E8A-4147-A177-3AD203B41FA5}">
                      <a16:colId xmlns:a16="http://schemas.microsoft.com/office/drawing/2014/main" val="177975753"/>
                    </a:ext>
                  </a:extLst>
                </a:gridCol>
                <a:gridCol w="119430">
                  <a:extLst>
                    <a:ext uri="{9D8B030D-6E8A-4147-A177-3AD203B41FA5}">
                      <a16:colId xmlns:a16="http://schemas.microsoft.com/office/drawing/2014/main" val="118728569"/>
                    </a:ext>
                  </a:extLst>
                </a:gridCol>
                <a:gridCol w="1620000">
                  <a:extLst>
                    <a:ext uri="{9D8B030D-6E8A-4147-A177-3AD203B41FA5}">
                      <a16:colId xmlns:a16="http://schemas.microsoft.com/office/drawing/2014/main" val="177167726"/>
                    </a:ext>
                  </a:extLst>
                </a:gridCol>
              </a:tblGrid>
              <a:tr h="567000">
                <a:tc>
                  <a:txBody>
                    <a:bodyPr/>
                    <a:lstStyle/>
                    <a:p>
                      <a:pPr marR="99060"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solidFill>
                          <a:schemeClr val="tx1"/>
                        </a:solidFill>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Geography</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solidFill>
                          <a:schemeClr val="tx1"/>
                        </a:solidFill>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Civics and Citizenship</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bg1">
                              <a:lumMod val="75000"/>
                            </a:schemeClr>
                          </a:solidFill>
                          <a:effectLst/>
                          <a:latin typeface="Arial"/>
                          <a:ea typeface="Times New Roman" panose="02020603050405020304" pitchFamily="18" charset="0"/>
                          <a:cs typeface="Arial"/>
                        </a:rPr>
                        <a:t>Economics and Business</a:t>
                      </a:r>
                      <a:endParaRPr lang="en-AU" sz="1400" dirty="0">
                        <a:solidFill>
                          <a:schemeClr val="bg1">
                            <a:lumMod val="75000"/>
                          </a:schemeClr>
                        </a:solidFill>
                        <a:effectLst/>
                        <a:latin typeface="Arial"/>
                        <a:ea typeface="Times New Roman" panose="02020603050405020304" pitchFamily="18" charset="0"/>
                        <a:cs typeface="Arial"/>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700">
                <a:tc>
                  <a:txBody>
                    <a:bodyPr/>
                    <a:lstStyle/>
                    <a:p>
                      <a:pPr marL="77470" marR="2159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Two to four </a:t>
                      </a:r>
                      <a:br>
                        <a:rPr lang="en-AU" sz="1200" b="0" dirty="0">
                          <a:solidFill>
                            <a:schemeClr val="tx1"/>
                          </a:solidFill>
                          <a:effectLst/>
                          <a:latin typeface="Arial"/>
                          <a:ea typeface="Times New Roman" panose="02020603050405020304" pitchFamily="18" charset="0"/>
                          <a:cs typeface="Arial"/>
                        </a:rPr>
                      </a:br>
                      <a:r>
                        <a:rPr lang="en-AU" sz="1200" b="0" dirty="0">
                          <a:solidFill>
                            <a:schemeClr val="tx1"/>
                          </a:solidFill>
                          <a:effectLst/>
                          <a:latin typeface="Arial"/>
                          <a:ea typeface="Times New Roman" panose="02020603050405020304" pitchFamily="18" charset="0"/>
                          <a:cs typeface="Arial"/>
                        </a:rPr>
                        <a:t>sub-strands per year level</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Two sub-strands per year level</a:t>
                      </a:r>
                      <a:endParaRPr lang="en-AU"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Three sub-strands per year level</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sub-strands</a:t>
                      </a:r>
                      <a:endParaRPr lang="en-AU"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710230"/>
                  </a:ext>
                </a:extLst>
              </a:tr>
              <a:tr h="731700">
                <a:tc>
                  <a:txBody>
                    <a:bodyPr/>
                    <a:lstStyle/>
                    <a:p>
                      <a:pPr marL="77470" marR="2159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Some sub-strands 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sub-strands </a:t>
                      </a:r>
                      <a:b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are required</a:t>
                      </a:r>
                      <a:endPar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All sub-strands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All content descriptions in the strand 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468061"/>
                  </a:ext>
                </a:extLst>
              </a:tr>
              <a:tr h="731700">
                <a:tc>
                  <a:txBody>
                    <a:bodyPr/>
                    <a:lstStyle/>
                    <a:p>
                      <a:pPr marL="77470" marR="2159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Selection of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topics within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each sub-strand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marL="125730" algn="l">
                        <a:lnSpc>
                          <a:spcPct val="100000"/>
                        </a:lnSpc>
                      </a:pPr>
                      <a:endPar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84811820"/>
                  </a:ext>
                </a:extLst>
              </a:tr>
              <a:tr h="731700">
                <a:tc>
                  <a:txBody>
                    <a:bodyPr/>
                    <a:lstStyle/>
                    <a:p>
                      <a:pPr marL="77470" marR="21590"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76907449"/>
                  </a:ext>
                </a:extLst>
              </a:tr>
            </a:tbl>
          </a:graphicData>
        </a:graphic>
      </p:graphicFrame>
      <p:sp>
        <p:nvSpPr>
          <p:cNvPr id="5" name="Title 4">
            <a:extLst>
              <a:ext uri="{FF2B5EF4-FFF2-40B4-BE49-F238E27FC236}">
                <a16:creationId xmlns:a16="http://schemas.microsoft.com/office/drawing/2014/main" id="{ADDE42B1-03ED-4743-9CE0-DE850A472A6C}"/>
              </a:ext>
            </a:extLst>
          </p:cNvPr>
          <p:cNvSpPr>
            <a:spLocks noGrp="1"/>
          </p:cNvSpPr>
          <p:nvPr>
            <p:ph type="title"/>
          </p:nvPr>
        </p:nvSpPr>
        <p:spPr/>
        <p:txBody>
          <a:bodyPr>
            <a:noAutofit/>
          </a:bodyPr>
          <a:lstStyle/>
          <a:p>
            <a:r>
              <a:rPr lang="en-AU" dirty="0"/>
              <a:t>Structure of Knowledge and understanding strand across the HASS learning area</a:t>
            </a:r>
          </a:p>
        </p:txBody>
      </p:sp>
      <p:grpSp>
        <p:nvGrpSpPr>
          <p:cNvPr id="9" name="Group 8">
            <a:extLst>
              <a:ext uri="{FF2B5EF4-FFF2-40B4-BE49-F238E27FC236}">
                <a16:creationId xmlns:a16="http://schemas.microsoft.com/office/drawing/2014/main" id="{953B8C47-4D2E-CEAA-267F-287390404DE8}"/>
              </a:ext>
            </a:extLst>
          </p:cNvPr>
          <p:cNvGrpSpPr/>
          <p:nvPr/>
        </p:nvGrpSpPr>
        <p:grpSpPr>
          <a:xfrm>
            <a:off x="6148873" y="1108102"/>
            <a:ext cx="1609967" cy="569869"/>
            <a:chOff x="4568878" y="834724"/>
            <a:chExt cx="1609967" cy="569869"/>
          </a:xfrm>
        </p:grpSpPr>
        <p:sp>
          <p:nvSpPr>
            <p:cNvPr id="4" name="Rectangle 3">
              <a:extLst>
                <a:ext uri="{FF2B5EF4-FFF2-40B4-BE49-F238E27FC236}">
                  <a16:creationId xmlns:a16="http://schemas.microsoft.com/office/drawing/2014/main" id="{F85590D3-7E55-BE19-F7A1-1A9DE1433B44}"/>
                </a:ext>
              </a:extLst>
            </p:cNvPr>
            <p:cNvSpPr/>
            <p:nvPr/>
          </p:nvSpPr>
          <p:spPr>
            <a:xfrm>
              <a:off x="4568878" y="834724"/>
              <a:ext cx="1609967" cy="56986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8EE0414-A49D-87F7-0327-E4853ED7727F}"/>
                </a:ext>
              </a:extLst>
            </p:cNvPr>
            <p:cNvSpPr txBox="1"/>
            <p:nvPr/>
          </p:nvSpPr>
          <p:spPr>
            <a:xfrm>
              <a:off x="4610095" y="858046"/>
              <a:ext cx="1528296" cy="52322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Arial" panose="020B0604020202020204" pitchFamily="34" charset="0"/>
                </a:rPr>
                <a:t>Economics and Business v9.0</a:t>
              </a:r>
            </a:p>
          </p:txBody>
        </p:sp>
        <p:sp>
          <p:nvSpPr>
            <p:cNvPr id="3" name="Rectangle 2">
              <a:extLst>
                <a:ext uri="{FF2B5EF4-FFF2-40B4-BE49-F238E27FC236}">
                  <a16:creationId xmlns:a16="http://schemas.microsoft.com/office/drawing/2014/main" id="{76A3741C-846C-DAEC-0484-0BEC0C945091}"/>
                </a:ext>
              </a:extLst>
            </p:cNvPr>
            <p:cNvSpPr/>
            <p:nvPr/>
          </p:nvSpPr>
          <p:spPr>
            <a:xfrm>
              <a:off x="4568878" y="834724"/>
              <a:ext cx="1609967" cy="56986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F0748BB-8D92-3AC0-C47C-DEF7303336B0}"/>
                </a:ext>
              </a:extLst>
            </p:cNvPr>
            <p:cNvSpPr txBox="1"/>
            <p:nvPr/>
          </p:nvSpPr>
          <p:spPr>
            <a:xfrm>
              <a:off x="4610095" y="857356"/>
              <a:ext cx="1529754"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Economics and Business v9.0</a:t>
              </a:r>
            </a:p>
          </p:txBody>
        </p:sp>
      </p:grpSp>
    </p:spTree>
    <p:custDataLst>
      <p:tags r:id="rId1"/>
    </p:custDataLst>
    <p:extLst>
      <p:ext uri="{BB962C8B-B14F-4D97-AF65-F5344CB8AC3E}">
        <p14:creationId xmlns:p14="http://schemas.microsoft.com/office/powerpoint/2010/main" val="29222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dirty="0"/>
              <a:t>Structure of Skills strand across the HASS learning area</a:t>
            </a:r>
          </a:p>
        </p:txBody>
      </p:sp>
      <p:graphicFrame>
        <p:nvGraphicFramePr>
          <p:cNvPr id="5" name="Table 4">
            <a:extLst>
              <a:ext uri="{FF2B5EF4-FFF2-40B4-BE49-F238E27FC236}">
                <a16:creationId xmlns:a16="http://schemas.microsoft.com/office/drawing/2014/main" id="{10101FF1-095B-4F73-9724-3991BB292DDA}"/>
              </a:ext>
            </a:extLst>
          </p:cNvPr>
          <p:cNvGraphicFramePr>
            <a:graphicFrameLocks noGrp="1"/>
          </p:cNvGraphicFramePr>
          <p:nvPr/>
        </p:nvGraphicFramePr>
        <p:xfrm>
          <a:off x="1357312" y="834725"/>
          <a:ext cx="6358670" cy="3591000"/>
        </p:xfrm>
        <a:graphic>
          <a:graphicData uri="http://schemas.openxmlformats.org/drawingml/2006/table">
            <a:tbl>
              <a:tblPr firstRow="1" firstCol="1" bandRow="1"/>
              <a:tblGrid>
                <a:gridCol w="297000">
                  <a:extLst>
                    <a:ext uri="{9D8B030D-6E8A-4147-A177-3AD203B41FA5}">
                      <a16:colId xmlns:a16="http://schemas.microsoft.com/office/drawing/2014/main" val="4221191811"/>
                    </a:ext>
                  </a:extLst>
                </a:gridCol>
                <a:gridCol w="1431000">
                  <a:extLst>
                    <a:ext uri="{9D8B030D-6E8A-4147-A177-3AD203B41FA5}">
                      <a16:colId xmlns:a16="http://schemas.microsoft.com/office/drawing/2014/main" val="131586583"/>
                    </a:ext>
                  </a:extLst>
                </a:gridCol>
                <a:gridCol w="119430">
                  <a:extLst>
                    <a:ext uri="{9D8B030D-6E8A-4147-A177-3AD203B41FA5}">
                      <a16:colId xmlns:a16="http://schemas.microsoft.com/office/drawing/2014/main" val="2017139137"/>
                    </a:ext>
                  </a:extLst>
                </a:gridCol>
                <a:gridCol w="1431000">
                  <a:extLst>
                    <a:ext uri="{9D8B030D-6E8A-4147-A177-3AD203B41FA5}">
                      <a16:colId xmlns:a16="http://schemas.microsoft.com/office/drawing/2014/main" val="2833666530"/>
                    </a:ext>
                  </a:extLst>
                </a:gridCol>
                <a:gridCol w="119430">
                  <a:extLst>
                    <a:ext uri="{9D8B030D-6E8A-4147-A177-3AD203B41FA5}">
                      <a16:colId xmlns:a16="http://schemas.microsoft.com/office/drawing/2014/main" val="3905049107"/>
                    </a:ext>
                  </a:extLst>
                </a:gridCol>
                <a:gridCol w="1431000">
                  <a:extLst>
                    <a:ext uri="{9D8B030D-6E8A-4147-A177-3AD203B41FA5}">
                      <a16:colId xmlns:a16="http://schemas.microsoft.com/office/drawing/2014/main" val="4068111077"/>
                    </a:ext>
                  </a:extLst>
                </a:gridCol>
                <a:gridCol w="98810">
                  <a:extLst>
                    <a:ext uri="{9D8B030D-6E8A-4147-A177-3AD203B41FA5}">
                      <a16:colId xmlns:a16="http://schemas.microsoft.com/office/drawing/2014/main" val="1951256821"/>
                    </a:ext>
                  </a:extLst>
                </a:gridCol>
                <a:gridCol w="1431000">
                  <a:extLst>
                    <a:ext uri="{9D8B030D-6E8A-4147-A177-3AD203B41FA5}">
                      <a16:colId xmlns:a16="http://schemas.microsoft.com/office/drawing/2014/main" val="3042716594"/>
                    </a:ext>
                  </a:extLst>
                </a:gridCol>
              </a:tblGrid>
              <a:tr h="567000">
                <a:tc rowSpan="5">
                  <a:txBody>
                    <a:bodyPr/>
                    <a:lstStyle/>
                    <a:p>
                      <a:pPr marR="99060" algn="ctr">
                        <a:lnSpc>
                          <a:spcPct val="110000"/>
                        </a:lnSpc>
                        <a:spcAft>
                          <a:spcPts val="60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0" marR="0" marT="0" marB="0" vert="vert27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Geography</a:t>
                      </a:r>
                    </a:p>
                  </a:txBody>
                  <a:tcPr marL="47015" marR="47015"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Civics and Citizenship</a:t>
                      </a:r>
                    </a:p>
                  </a:txBody>
                  <a:tcPr marL="0" marR="0"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92075" marR="99060" lvl="0" indent="0" algn="ctr" defTabSz="914400" rtl="0" eaLnBrk="1" fontAlgn="auto" latinLnBrk="0" hangingPunct="1">
                        <a:lnSpc>
                          <a:spcPct val="110000"/>
                        </a:lnSpc>
                        <a:spcBef>
                          <a:spcPts val="0"/>
                        </a:spcBef>
                        <a:spcAft>
                          <a:spcPts val="600"/>
                        </a:spcAft>
                        <a:buClrTx/>
                        <a:buSzTx/>
                        <a:buFontTx/>
                        <a:buNone/>
                        <a:tabLst/>
                        <a:defRPr/>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Economics and Business</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864000">
                <a:tc vMerge="1">
                  <a:txBody>
                    <a:bodyPr/>
                    <a:lstStyle/>
                    <a:p>
                      <a:pPr marL="77470" marR="21590" algn="l">
                        <a:lnSpc>
                          <a:spcPct val="100000"/>
                        </a:lnSpc>
                        <a:spcAft>
                          <a:spcPts val="0"/>
                        </a:spcAft>
                      </a:pPr>
                      <a:endParaRPr lang="en-AU" sz="16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Questioning </a:t>
                      </a:r>
                      <a:b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researching</a:t>
                      </a: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 using geographical methods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710230"/>
                  </a:ext>
                </a:extLst>
              </a:tr>
              <a:tr h="864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Using historical sources</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Interpreting </a:t>
                      </a:r>
                      <a:b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analysing geographical data </a:t>
                      </a:r>
                      <a:b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information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Analysis, evaluation and interpretation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Interpreting </a:t>
                      </a:r>
                      <a:b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analysing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468061"/>
                  </a:ext>
                </a:extLst>
              </a:tr>
              <a:tr h="648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Historical perspectives and interpretations</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Civic participation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Evaluating, 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4811820"/>
                  </a:ext>
                </a:extLst>
              </a:tr>
              <a:tr h="648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Communicating</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90744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50475-49F2-D153-CD70-03DB1372AC6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E6379A4-BB12-9E05-F25B-0225A2CFD5A3}"/>
              </a:ext>
            </a:extLst>
          </p:cNvPr>
          <p:cNvGrpSpPr/>
          <p:nvPr/>
        </p:nvGrpSpPr>
        <p:grpSpPr>
          <a:xfrm>
            <a:off x="6182110" y="541137"/>
            <a:ext cx="2634865" cy="3872039"/>
            <a:chOff x="5364087" y="541137"/>
            <a:chExt cx="2634865" cy="3872039"/>
          </a:xfrm>
        </p:grpSpPr>
        <p:sp>
          <p:nvSpPr>
            <p:cNvPr id="16" name="TextBox 15">
              <a:extLst>
                <a:ext uri="{FF2B5EF4-FFF2-40B4-BE49-F238E27FC236}">
                  <a16:creationId xmlns:a16="http://schemas.microsoft.com/office/drawing/2014/main" id="{FBFF50A5-84A2-D7EC-B63B-59B546FE056B}"/>
                </a:ext>
              </a:extLst>
            </p:cNvPr>
            <p:cNvSpPr txBox="1"/>
            <p:nvPr/>
          </p:nvSpPr>
          <p:spPr>
            <a:xfrm>
              <a:off x="5364088" y="2881988"/>
              <a:ext cx="2634864" cy="1531188"/>
            </a:xfrm>
            <a:prstGeom prst="rect">
              <a:avLst/>
            </a:prstGeom>
            <a:solidFill>
              <a:schemeClr val="bg2">
                <a:lumMod val="20000"/>
                <a:lumOff val="80000"/>
                <a:alpha val="20489"/>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Level description</a:t>
              </a:r>
            </a:p>
            <a:p>
              <a:pPr marL="285750" indent="-285750">
                <a:buFont typeface="Arial" panose="020B0604020202020204" pitchFamily="34" charset="0"/>
                <a:buChar char="•"/>
              </a:pPr>
              <a:r>
                <a:rPr lang="en-AU" sz="1100" dirty="0">
                  <a:solidFill>
                    <a:schemeClr val="bg1">
                      <a:lumMod val="85000"/>
                    </a:schemeClr>
                  </a:solidFill>
                  <a:latin typeface="Arial"/>
                  <a:cs typeface="Arial"/>
                </a:rPr>
                <a:t>Achievement standard</a:t>
              </a:r>
            </a:p>
            <a:p>
              <a:pPr marL="285750" indent="-28575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85750" indent="-285750">
                <a:buFont typeface="Arial" panose="020B0604020202020204" pitchFamily="34" charset="0"/>
                <a:buChar char="•"/>
              </a:pPr>
              <a:r>
                <a:rPr lang="en-AU" sz="1100" dirty="0">
                  <a:solidFill>
                    <a:schemeClr val="bg1">
                      <a:lumMod val="85000"/>
                    </a:schemeClr>
                  </a:solidFill>
                  <a:latin typeface="Arial"/>
                  <a:cs typeface="Arial"/>
                </a:rPr>
                <a:t>Content descriptions</a:t>
              </a:r>
            </a:p>
            <a:p>
              <a:pPr marL="285750" indent="-28575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5E4D9F64-6B85-A6A8-8400-FEE6AA5562E4}"/>
                </a:ext>
              </a:extLst>
            </p:cNvPr>
            <p:cNvSpPr txBox="1"/>
            <p:nvPr/>
          </p:nvSpPr>
          <p:spPr>
            <a:xfrm>
              <a:off x="5364087" y="1528720"/>
              <a:ext cx="2634864" cy="1277273"/>
            </a:xfrm>
            <a:prstGeom prst="rect">
              <a:avLst/>
            </a:prstGeom>
            <a:solidFill>
              <a:schemeClr val="bg2">
                <a:lumMod val="20000"/>
                <a:lumOff val="80000"/>
                <a:alpha val="20368"/>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19B40DC3-FF75-8E7B-10F9-16613134021C}"/>
                </a:ext>
              </a:extLst>
            </p:cNvPr>
            <p:cNvSpPr txBox="1"/>
            <p:nvPr/>
          </p:nvSpPr>
          <p:spPr>
            <a:xfrm>
              <a:off x="5740132" y="541137"/>
              <a:ext cx="1882774" cy="923330"/>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267B7ACC-71B4-53EE-C456-65AB4A0873A8}"/>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HASS learning area</a:t>
            </a:r>
            <a:br>
              <a:rPr lang="en-US" dirty="0"/>
            </a:br>
            <a:endParaRPr lang="en-US" dirty="0"/>
          </a:p>
        </p:txBody>
      </p:sp>
      <p:grpSp>
        <p:nvGrpSpPr>
          <p:cNvPr id="7" name="Group 6">
            <a:extLst>
              <a:ext uri="{FF2B5EF4-FFF2-40B4-BE49-F238E27FC236}">
                <a16:creationId xmlns:a16="http://schemas.microsoft.com/office/drawing/2014/main" id="{F367FB52-412D-2C26-FEC0-C4A0B650A558}"/>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1F6EEA2A-008E-B6A4-6390-ACC29D076E44}"/>
                </a:ext>
              </a:extLst>
            </p:cNvPr>
            <p:cNvSpPr txBox="1"/>
            <p:nvPr/>
          </p:nvSpPr>
          <p:spPr>
            <a:xfrm>
              <a:off x="5364088" y="1253310"/>
              <a:ext cx="2634864" cy="2085186"/>
            </a:xfrm>
            <a:prstGeom prst="rect">
              <a:avLst/>
            </a:prstGeom>
            <a:solidFill>
              <a:schemeClr val="bg2">
                <a:lumMod val="60000"/>
                <a:lumOff val="40000"/>
                <a:alpha val="2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latin typeface="Arial"/>
                  <a:cs typeface="Arial"/>
                </a:rPr>
                <a:t>Key considerations </a:t>
              </a:r>
              <a:endParaRPr lang="en-AU" sz="1100" b="1" dirty="0">
                <a:cs typeface="Arial"/>
              </a:endParaRPr>
            </a:p>
            <a:p>
              <a:pPr marL="285750" indent="-285750">
                <a:buFont typeface="Arial" panose="020B0604020202020204" pitchFamily="34" charset="0"/>
                <a:buChar char="•"/>
              </a:pPr>
              <a:r>
                <a:rPr lang="en-AU" sz="1100" b="1" dirty="0">
                  <a:latin typeface="Arial"/>
                  <a:cs typeface="Arial"/>
                </a:rPr>
                <a:t>Key connections </a:t>
              </a:r>
              <a:endParaRPr lang="en-AU" sz="1100" b="1" dirty="0">
                <a:cs typeface="Arial"/>
              </a:endParaRPr>
            </a:p>
            <a:p>
              <a:pPr marL="285750" indent="-28575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C266FF9D-1551-A077-D32F-E51132DFE58E}"/>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33AB56AE-FDCC-716E-2C1C-821DA470BE67}"/>
              </a:ext>
            </a:extLst>
          </p:cNvPr>
          <p:cNvSpPr txBox="1"/>
          <p:nvPr/>
        </p:nvSpPr>
        <p:spPr>
          <a:xfrm>
            <a:off x="3194460" y="2571750"/>
            <a:ext cx="2749028" cy="769441"/>
          </a:xfrm>
          <a:prstGeom prst="rect">
            <a:avLst/>
          </a:prstGeom>
          <a:solidFill>
            <a:schemeClr val="bg2"/>
          </a:solidFill>
          <a:ln w="12700">
            <a:noFill/>
          </a:ln>
          <a:effectLst/>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a:t>
            </a:r>
            <a:r>
              <a:rPr lang="en-AU" sz="1100" b="1" dirty="0" err="1">
                <a:solidFill>
                  <a:srgbClr val="FFFFFF"/>
                </a:solidFill>
                <a:latin typeface="Arial"/>
                <a:cs typeface="Arial"/>
              </a:rPr>
              <a:t>siderations</a:t>
            </a:r>
            <a:endParaRPr lang="en-AU" sz="1100" b="1" dirty="0">
              <a:solidFill>
                <a:srgbClr val="FFFFFF"/>
              </a:solidFill>
              <a:latin typeface="Arial"/>
              <a:cs typeface="Arial"/>
            </a:endParaRP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connections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Resources</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747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2C2DB-FF04-6746-92DA-85C78C309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4621A-734C-A2E6-C96D-4DDCCA7FB0D7}"/>
              </a:ext>
            </a:extLst>
          </p:cNvPr>
          <p:cNvSpPr>
            <a:spLocks noGrp="1"/>
          </p:cNvSpPr>
          <p:nvPr>
            <p:ph type="title"/>
          </p:nvPr>
        </p:nvSpPr>
        <p:spPr/>
        <p:txBody>
          <a:bodyPr/>
          <a:lstStyle/>
          <a:p>
            <a:r>
              <a:rPr lang="en-AU" dirty="0"/>
              <a:t>Key considerations for the HASS learning area</a:t>
            </a:r>
          </a:p>
        </p:txBody>
      </p:sp>
      <p:graphicFrame>
        <p:nvGraphicFramePr>
          <p:cNvPr id="5" name="Diagram 4">
            <a:extLst>
              <a:ext uri="{FF2B5EF4-FFF2-40B4-BE49-F238E27FC236}">
                <a16:creationId xmlns:a16="http://schemas.microsoft.com/office/drawing/2014/main" id="{2A8C463D-412E-2F1F-6B1D-B61B2B05677B}"/>
              </a:ext>
            </a:extLst>
          </p:cNvPr>
          <p:cNvGraphicFramePr/>
          <p:nvPr>
            <p:extLst>
              <p:ext uri="{D42A27DB-BD31-4B8C-83A1-F6EECF244321}">
                <p14:modId xmlns:p14="http://schemas.microsoft.com/office/powerpoint/2010/main" val="98879753"/>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69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7353-0152-433C-B6D1-9A281A233D5D}"/>
              </a:ext>
            </a:extLst>
          </p:cNvPr>
          <p:cNvSpPr>
            <a:spLocks noGrp="1"/>
          </p:cNvSpPr>
          <p:nvPr>
            <p:ph type="title"/>
          </p:nvPr>
        </p:nvSpPr>
        <p:spPr/>
        <p:txBody>
          <a:bodyPr/>
          <a:lstStyle/>
          <a:p>
            <a:r>
              <a:rPr lang="en-AU"/>
              <a:t>Key connections</a:t>
            </a:r>
          </a:p>
        </p:txBody>
      </p:sp>
      <p:graphicFrame>
        <p:nvGraphicFramePr>
          <p:cNvPr id="7" name="Diagram 6">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3154263106"/>
              </p:ext>
            </p:extLst>
          </p:nvPr>
        </p:nvGraphicFramePr>
        <p:xfrm>
          <a:off x="1147760" y="785037"/>
          <a:ext cx="3162984" cy="3682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5">
            <a:extLst>
              <a:ext uri="{FF2B5EF4-FFF2-40B4-BE49-F238E27FC236}">
                <a16:creationId xmlns:a16="http://schemas.microsoft.com/office/drawing/2014/main" id="{27410B82-414E-C06C-EDFA-D6DDA733D45E}"/>
              </a:ext>
            </a:extLst>
          </p:cNvPr>
          <p:cNvPicPr>
            <a:picLocks noGrp="1" noChangeAspect="1"/>
          </p:cNvPicPr>
          <p:nvPr>
            <p:ph idx="1"/>
          </p:nvPr>
        </p:nvPicPr>
        <p:blipFill rotWithShape="1">
          <a:blip r:embed="rId8"/>
          <a:srcRect l="3018" t="3709" r="5533" b="5942"/>
          <a:stretch/>
        </p:blipFill>
        <p:spPr>
          <a:xfrm>
            <a:off x="3735972" y="940526"/>
            <a:ext cx="4998539" cy="3023807"/>
          </a:xfrm>
          <a:prstGeom prst="rect">
            <a:avLst/>
          </a:prstGeom>
          <a:ln>
            <a:noFill/>
          </a:ln>
          <a:effectLst/>
        </p:spPr>
      </p:pic>
      <p:sp>
        <p:nvSpPr>
          <p:cNvPr id="4" name="Text Placeholder 4">
            <a:extLst>
              <a:ext uri="{FF2B5EF4-FFF2-40B4-BE49-F238E27FC236}">
                <a16:creationId xmlns:a16="http://schemas.microsoft.com/office/drawing/2014/main" id="{A3ABDD1A-783F-862C-CF60-B067060FF7EE}"/>
              </a:ext>
            </a:extLst>
          </p:cNvPr>
          <p:cNvSpPr txBox="1">
            <a:spLocks/>
          </p:cNvSpPr>
          <p:nvPr/>
        </p:nvSpPr>
        <p:spPr>
          <a:xfrm>
            <a:off x="231499" y="4426672"/>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9"/>
              </a:rPr>
              <a:t>www.v9.australiancurriculum.edu.au/help/website-tour</a:t>
            </a:r>
            <a:r>
              <a:rPr lang="en-AU" sz="900" dirty="0"/>
              <a:t> </a:t>
            </a:r>
          </a:p>
        </p:txBody>
      </p:sp>
    </p:spTree>
    <p:extLst>
      <p:ext uri="{BB962C8B-B14F-4D97-AF65-F5344CB8AC3E}">
        <p14:creationId xmlns:p14="http://schemas.microsoft.com/office/powerpoint/2010/main" val="27412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675A7-4C0B-8EF1-A83E-E739E5FDECB6}"/>
              </a:ext>
            </a:extLst>
          </p:cNvPr>
          <p:cNvPicPr>
            <a:picLocks noChangeAspect="1"/>
          </p:cNvPicPr>
          <p:nvPr/>
        </p:nvPicPr>
        <p:blipFill rotWithShape="1">
          <a:blip r:embed="rId3"/>
          <a:srcRect t="401" b="7861"/>
          <a:stretch/>
        </p:blipFill>
        <p:spPr>
          <a:xfrm>
            <a:off x="855827" y="986758"/>
            <a:ext cx="2327099" cy="2988081"/>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General capabilities advice and resources</a:t>
            </a:r>
          </a:p>
        </p:txBody>
      </p:sp>
      <p:pic>
        <p:nvPicPr>
          <p:cNvPr id="4" name="Picture 3">
            <a:extLst>
              <a:ext uri="{FF2B5EF4-FFF2-40B4-BE49-F238E27FC236}">
                <a16:creationId xmlns:a16="http://schemas.microsoft.com/office/drawing/2014/main" id="{9967FB51-7196-4E7D-A9A2-8D208E119218}"/>
              </a:ext>
            </a:extLst>
          </p:cNvPr>
          <p:cNvPicPr>
            <a:picLocks noChangeAspect="1"/>
          </p:cNvPicPr>
          <p:nvPr/>
        </p:nvPicPr>
        <p:blipFill>
          <a:blip r:embed="rId4"/>
          <a:stretch>
            <a:fillRect/>
          </a:stretch>
        </p:blipFill>
        <p:spPr>
          <a:xfrm>
            <a:off x="3957602" y="1259028"/>
            <a:ext cx="4405216" cy="2443542"/>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92B105EC-822A-FD0B-7B77-9E916631008E}"/>
              </a:ext>
            </a:extLst>
          </p:cNvPr>
          <p:cNvSpPr txBox="1"/>
          <p:nvPr/>
        </p:nvSpPr>
        <p:spPr>
          <a:xfrm>
            <a:off x="327025" y="4229898"/>
            <a:ext cx="8035793"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39893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Cross-curriculum priorities advice and resources</a:t>
            </a:r>
          </a:p>
        </p:txBody>
      </p:sp>
      <p:pic>
        <p:nvPicPr>
          <p:cNvPr id="3" name="Content Placeholder 6">
            <a:extLst>
              <a:ext uri="{FF2B5EF4-FFF2-40B4-BE49-F238E27FC236}">
                <a16:creationId xmlns:a16="http://schemas.microsoft.com/office/drawing/2014/main" id="{4B1CBA53-1906-CC3A-8A23-EA8F077566AC}"/>
              </a:ext>
            </a:extLst>
          </p:cNvPr>
          <p:cNvPicPr>
            <a:picLocks noGrp="1" noChangeAspect="1"/>
          </p:cNvPicPr>
          <p:nvPr>
            <p:ph idx="1"/>
          </p:nvPr>
        </p:nvPicPr>
        <p:blipFill>
          <a:blip r:embed="rId3"/>
          <a:stretch>
            <a:fillRect/>
          </a:stretch>
        </p:blipFill>
        <p:spPr>
          <a:xfrm>
            <a:off x="1642188" y="869568"/>
            <a:ext cx="2332653" cy="3305880"/>
          </a:xfr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9CE0CBE0-BAE4-DB17-A5A9-DDABFB57A315}"/>
              </a:ext>
            </a:extLst>
          </p:cNvPr>
          <p:cNvPicPr>
            <a:picLocks noChangeAspect="1"/>
          </p:cNvPicPr>
          <p:nvPr/>
        </p:nvPicPr>
        <p:blipFill>
          <a:blip r:embed="rId4"/>
          <a:stretch>
            <a:fillRect/>
          </a:stretch>
        </p:blipFill>
        <p:spPr>
          <a:xfrm>
            <a:off x="4613353" y="869567"/>
            <a:ext cx="2360792" cy="3305880"/>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8B9EC554-B91E-B15B-28F9-6E8B1EB56D22}"/>
              </a:ext>
            </a:extLst>
          </p:cNvPr>
          <p:cNvSpPr txBox="1"/>
          <p:nvPr/>
        </p:nvSpPr>
        <p:spPr>
          <a:xfrm>
            <a:off x="417545" y="4345174"/>
            <a:ext cx="4585996"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25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B3B01-CD3B-D9E0-94CB-03BEBC21458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8ECDB5D-0267-8AAC-9E82-EA7A0002F183}"/>
              </a:ext>
            </a:extLst>
          </p:cNvPr>
          <p:cNvGrpSpPr/>
          <p:nvPr/>
        </p:nvGrpSpPr>
        <p:grpSpPr>
          <a:xfrm>
            <a:off x="6182110" y="541137"/>
            <a:ext cx="2634865" cy="4122559"/>
            <a:chOff x="5364087" y="541137"/>
            <a:chExt cx="2634865" cy="4122559"/>
          </a:xfrm>
        </p:grpSpPr>
        <p:sp>
          <p:nvSpPr>
            <p:cNvPr id="16" name="TextBox 15">
              <a:extLst>
                <a:ext uri="{FF2B5EF4-FFF2-40B4-BE49-F238E27FC236}">
                  <a16:creationId xmlns:a16="http://schemas.microsoft.com/office/drawing/2014/main" id="{5367591B-5B3D-58C2-1089-8157B682B0E5}"/>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85750" indent="-285750">
                <a:buFont typeface="Arial" panose="020B0604020202020204" pitchFamily="34" charset="0"/>
                <a:buChar char="•"/>
              </a:pPr>
              <a:r>
                <a:rPr lang="en-AU" sz="1100" dirty="0">
                  <a:latin typeface="Arial"/>
                  <a:cs typeface="Arial"/>
                </a:rPr>
                <a:t>Level description</a:t>
              </a:r>
            </a:p>
            <a:p>
              <a:pPr marL="285750" indent="-285750">
                <a:buFont typeface="Arial" panose="020B0604020202020204" pitchFamily="34" charset="0"/>
                <a:buChar char="•"/>
              </a:pPr>
              <a:r>
                <a:rPr lang="en-AU" sz="1100" dirty="0">
                  <a:latin typeface="Arial"/>
                  <a:cs typeface="Arial"/>
                </a:rPr>
                <a:t>Achievement standard</a:t>
              </a:r>
            </a:p>
            <a:p>
              <a:pPr marL="285750" indent="-285750">
                <a:buFont typeface="Arial" panose="020B0604020202020204" pitchFamily="34" charset="0"/>
                <a:buChar char="•"/>
              </a:pPr>
              <a:r>
                <a:rPr lang="en-AU" sz="1100" dirty="0">
                  <a:latin typeface="Arial"/>
                  <a:cs typeface="Arial"/>
                </a:rPr>
                <a:t>Strands and sub-strands</a:t>
              </a:r>
            </a:p>
            <a:p>
              <a:pPr marL="285750" indent="-285750">
                <a:buFont typeface="Arial" panose="020B0604020202020204" pitchFamily="34" charset="0"/>
                <a:buChar char="•"/>
              </a:pPr>
              <a:r>
                <a:rPr lang="en-AU" sz="1100" dirty="0">
                  <a:latin typeface="Arial"/>
                  <a:cs typeface="Arial"/>
                </a:rPr>
                <a:t>Content descriptions</a:t>
              </a:r>
            </a:p>
            <a:p>
              <a:pPr marL="285750" indent="-28575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8C025B6B-8A5B-D2B5-10F4-B0FC1E4A05BB}"/>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21ECFCDF-43BE-A134-1C76-82CEF79AA448}"/>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D940AFC1-EF2C-56A5-9C05-28ADF58B758D}"/>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Civics and Citizenship</a:t>
            </a:r>
            <a:br>
              <a:rPr lang="en-US" dirty="0"/>
            </a:br>
            <a:endParaRPr lang="en-US" dirty="0"/>
          </a:p>
        </p:txBody>
      </p:sp>
      <p:grpSp>
        <p:nvGrpSpPr>
          <p:cNvPr id="7" name="Group 6">
            <a:extLst>
              <a:ext uri="{FF2B5EF4-FFF2-40B4-BE49-F238E27FC236}">
                <a16:creationId xmlns:a16="http://schemas.microsoft.com/office/drawing/2014/main" id="{2F6DF299-0B43-DF34-1896-FF1D5BD84627}"/>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E730086B-2D80-66AC-6532-C6A2D2140C11}"/>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85750" indent="-28575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778EC3A0-FDCC-484C-59DD-C4D2084BE04A}"/>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7EFEBF19-7CE5-271F-B99E-05F338326AE5}"/>
              </a:ext>
            </a:extLst>
          </p:cNvPr>
          <p:cNvSpPr txBox="1"/>
          <p:nvPr/>
        </p:nvSpPr>
        <p:spPr>
          <a:xfrm>
            <a:off x="6125028" y="1785524"/>
            <a:ext cx="2749028" cy="515526"/>
          </a:xfrm>
          <a:prstGeom prst="rect">
            <a:avLst/>
          </a:prstGeom>
          <a:solidFill>
            <a:schemeClr val="bg2"/>
          </a:solidFill>
          <a:ln w="12700">
            <a:noFill/>
          </a:ln>
          <a:effectLst/>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Rationale</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Tree>
    <p:extLst>
      <p:ext uri="{BB962C8B-B14F-4D97-AF65-F5344CB8AC3E}">
        <p14:creationId xmlns:p14="http://schemas.microsoft.com/office/powerpoint/2010/main" val="41236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DB03-6E64-6826-76C3-D3B21304DBE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8831A39-210F-E58B-5EB0-CA022ECC4292}"/>
              </a:ext>
            </a:extLst>
          </p:cNvPr>
          <p:cNvGrpSpPr/>
          <p:nvPr/>
        </p:nvGrpSpPr>
        <p:grpSpPr>
          <a:xfrm>
            <a:off x="6182110" y="541137"/>
            <a:ext cx="2634865" cy="4122559"/>
            <a:chOff x="5364087" y="541137"/>
            <a:chExt cx="2634865" cy="4122559"/>
          </a:xfrm>
        </p:grpSpPr>
        <p:sp>
          <p:nvSpPr>
            <p:cNvPr id="16" name="TextBox 15">
              <a:extLst>
                <a:ext uri="{FF2B5EF4-FFF2-40B4-BE49-F238E27FC236}">
                  <a16:creationId xmlns:a16="http://schemas.microsoft.com/office/drawing/2014/main" id="{BE48A125-A98B-388E-0D86-8A62BB1E139D}"/>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85750" indent="-285750">
                <a:buFont typeface="Arial" panose="020B0604020202020204" pitchFamily="34" charset="0"/>
                <a:buChar char="•"/>
              </a:pPr>
              <a:r>
                <a:rPr lang="en-AU" sz="1100" dirty="0">
                  <a:latin typeface="Arial"/>
                  <a:cs typeface="Arial"/>
                </a:rPr>
                <a:t>Level description</a:t>
              </a:r>
            </a:p>
            <a:p>
              <a:pPr marL="285750" indent="-285750">
                <a:buFont typeface="Arial" panose="020B0604020202020204" pitchFamily="34" charset="0"/>
                <a:buChar char="•"/>
              </a:pPr>
              <a:r>
                <a:rPr lang="en-AU" sz="1100" dirty="0">
                  <a:latin typeface="Arial"/>
                  <a:cs typeface="Arial"/>
                </a:rPr>
                <a:t>Achievement standard</a:t>
              </a:r>
            </a:p>
            <a:p>
              <a:pPr marL="285750" indent="-285750">
                <a:buFont typeface="Arial" panose="020B0604020202020204" pitchFamily="34" charset="0"/>
                <a:buChar char="•"/>
              </a:pPr>
              <a:r>
                <a:rPr lang="en-AU" sz="1100" dirty="0">
                  <a:latin typeface="Arial"/>
                  <a:cs typeface="Arial"/>
                </a:rPr>
                <a:t>Strands and sub-strands</a:t>
              </a:r>
            </a:p>
            <a:p>
              <a:pPr marL="285750" indent="-285750">
                <a:buFont typeface="Arial" panose="020B0604020202020204" pitchFamily="34" charset="0"/>
                <a:buChar char="•"/>
              </a:pPr>
              <a:r>
                <a:rPr lang="en-AU" sz="1100" dirty="0">
                  <a:latin typeface="Arial"/>
                  <a:cs typeface="Arial"/>
                </a:rPr>
                <a:t>Content descriptions</a:t>
              </a:r>
            </a:p>
            <a:p>
              <a:pPr marL="285750" indent="-28575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36896F4C-597B-6B1A-05DC-BBF2C9C05EC8}"/>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B0551CD7-F153-8385-03C5-AEA704EE187B}"/>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2B3A7E72-5EC8-01D0-6294-1BE7141A4625}"/>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Civics and Citizenship</a:t>
            </a:r>
            <a:br>
              <a:rPr lang="en-US" dirty="0"/>
            </a:br>
            <a:endParaRPr lang="en-US" dirty="0"/>
          </a:p>
        </p:txBody>
      </p:sp>
      <p:grpSp>
        <p:nvGrpSpPr>
          <p:cNvPr id="7" name="Group 6">
            <a:extLst>
              <a:ext uri="{FF2B5EF4-FFF2-40B4-BE49-F238E27FC236}">
                <a16:creationId xmlns:a16="http://schemas.microsoft.com/office/drawing/2014/main" id="{81C65259-6506-CF53-AAA5-FB57278F5E48}"/>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3FE7ED41-7EEF-201E-248C-5B3F17DBB13A}"/>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85750" indent="-28575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0A4F6C19-BC02-D01F-CA64-8824A31D9995}"/>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03BEB400-5964-3967-A2AE-19B652C39718}"/>
              </a:ext>
            </a:extLst>
          </p:cNvPr>
          <p:cNvSpPr txBox="1"/>
          <p:nvPr/>
        </p:nvSpPr>
        <p:spPr>
          <a:xfrm>
            <a:off x="6125028" y="2274038"/>
            <a:ext cx="2749028" cy="261610"/>
          </a:xfrm>
          <a:prstGeom prst="rect">
            <a:avLst/>
          </a:prstGeom>
          <a:solidFill>
            <a:schemeClr val="bg2"/>
          </a:solidFill>
          <a:ln w="12700">
            <a:noFill/>
          </a:ln>
          <a:effectLst/>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Structure</a:t>
            </a:r>
          </a:p>
        </p:txBody>
      </p:sp>
    </p:spTree>
    <p:extLst>
      <p:ext uri="{BB962C8B-B14F-4D97-AF65-F5344CB8AC3E}">
        <p14:creationId xmlns:p14="http://schemas.microsoft.com/office/powerpoint/2010/main" val="39141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a:xfrm>
            <a:off x="327026" y="274637"/>
            <a:ext cx="7959136" cy="360000"/>
          </a:xfrm>
        </p:spPr>
        <p:txBody>
          <a:bodyPr>
            <a:noAutofit/>
          </a:bodyPr>
          <a:lstStyle/>
          <a:p>
            <a:r>
              <a:rPr lang="en-AU" dirty="0"/>
              <a:t>Civics and Citizenship: Knowledge and understanding sub-strands</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1"/>
          </p:nvPr>
        </p:nvSpPr>
        <p:spPr/>
        <p:txBody>
          <a:bodyPr/>
          <a:lstStyle/>
          <a:p>
            <a:endParaRPr lang="en-AU"/>
          </a:p>
          <a:p>
            <a:endParaRPr lang="en-AU"/>
          </a:p>
          <a:p>
            <a:endParaRPr lang="en-AU"/>
          </a:p>
          <a:p>
            <a:endParaRPr lang="en-AU"/>
          </a:p>
          <a:p>
            <a:endParaRPr lang="en-AU"/>
          </a:p>
          <a:p>
            <a:endParaRPr lang="en-AU"/>
          </a:p>
          <a:p>
            <a:endParaRPr lang="en-AU"/>
          </a:p>
          <a:p>
            <a:endParaRPr lang="en-AU"/>
          </a:p>
          <a:p>
            <a:endParaRPr lang="en-AU"/>
          </a:p>
        </p:txBody>
      </p:sp>
      <p:graphicFrame>
        <p:nvGraphicFramePr>
          <p:cNvPr id="6" name="Table 5">
            <a:extLst>
              <a:ext uri="{FF2B5EF4-FFF2-40B4-BE49-F238E27FC236}">
                <a16:creationId xmlns:a16="http://schemas.microsoft.com/office/drawing/2014/main" id="{E0C5B2F0-8E7E-45F3-978B-C3ED5A150A9A}"/>
              </a:ext>
            </a:extLst>
          </p:cNvPr>
          <p:cNvGraphicFramePr>
            <a:graphicFrameLocks noGrp="1"/>
          </p:cNvGraphicFramePr>
          <p:nvPr/>
        </p:nvGraphicFramePr>
        <p:xfrm>
          <a:off x="2999682" y="1352289"/>
          <a:ext cx="3144636" cy="3121110"/>
        </p:xfrm>
        <a:graphic>
          <a:graphicData uri="http://schemas.openxmlformats.org/drawingml/2006/table">
            <a:tbl>
              <a:tblPr firstRow="1" firstCol="1" bandRow="1"/>
              <a:tblGrid>
                <a:gridCol w="324036">
                  <a:extLst>
                    <a:ext uri="{9D8B030D-6E8A-4147-A177-3AD203B41FA5}">
                      <a16:colId xmlns:a16="http://schemas.microsoft.com/office/drawing/2014/main" val="3154931401"/>
                    </a:ext>
                  </a:extLst>
                </a:gridCol>
                <a:gridCol w="2715793">
                  <a:extLst>
                    <a:ext uri="{9D8B030D-6E8A-4147-A177-3AD203B41FA5}">
                      <a16:colId xmlns:a16="http://schemas.microsoft.com/office/drawing/2014/main" val="4119073259"/>
                    </a:ext>
                  </a:extLst>
                </a:gridCol>
                <a:gridCol w="104807">
                  <a:extLst>
                    <a:ext uri="{9D8B030D-6E8A-4147-A177-3AD203B41FA5}">
                      <a16:colId xmlns:a16="http://schemas.microsoft.com/office/drawing/2014/main" val="3824567180"/>
                    </a:ext>
                  </a:extLst>
                </a:gridCol>
              </a:tblGrid>
              <a:tr h="674470">
                <a:tc>
                  <a:txBody>
                    <a:bodyPr/>
                    <a:lstStyle/>
                    <a:p>
                      <a:pPr marL="71755" marR="85725" algn="ctr">
                        <a:lnSpc>
                          <a:spcPct val="110000"/>
                        </a:lnSpc>
                        <a:spcAft>
                          <a:spcPts val="600"/>
                        </a:spcAft>
                      </a:pPr>
                      <a:r>
                        <a:rPr lang="en-AU" sz="1100">
                          <a:effectLst/>
                          <a:latin typeface="Arial" panose="020B0604020202020204" pitchFamily="34" charset="0"/>
                          <a:ea typeface="Times New Roman" panose="02020603050405020304" pitchFamily="18" charset="0"/>
                          <a:cs typeface="Times New Roman" panose="02020603050405020304" pitchFamily="18" charset="0"/>
                        </a:rPr>
                        <a:t>Strand</a:t>
                      </a:r>
                    </a:p>
                  </a:txBody>
                  <a:tcPr marL="35341" marR="35341" marT="0" marB="0" vert="vert270">
                    <a:lnL>
                      <a:noFill/>
                    </a:lnL>
                    <a:lnR>
                      <a:noFill/>
                    </a:lnR>
                    <a:lnT>
                      <a:noFill/>
                    </a:lnT>
                    <a:lnB>
                      <a:noFill/>
                    </a:lnB>
                  </a:tcPr>
                </a:tc>
                <a:tc>
                  <a:txBody>
                    <a:bodyPr/>
                    <a:lstStyle/>
                    <a:p>
                      <a:pPr marR="99060"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35341" marR="35341"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35341" marR="35341" marT="0" marB="0">
                    <a:lnL>
                      <a:noFill/>
                    </a:lnL>
                    <a:lnR>
                      <a:noFill/>
                    </a:lnR>
                    <a:lnT>
                      <a:noFill/>
                    </a:lnT>
                    <a:lnB>
                      <a:noFill/>
                    </a:lnB>
                  </a:tcPr>
                </a:tc>
                <a:extLst>
                  <a:ext uri="{0D108BD9-81ED-4DB2-BD59-A6C34878D82A}">
                    <a16:rowId xmlns:a16="http://schemas.microsoft.com/office/drawing/2014/main" val="1937020328"/>
                  </a:ext>
                </a:extLst>
              </a:tr>
              <a:tr h="611660">
                <a:tc rowSpan="4">
                  <a:txBody>
                    <a:bodyPr/>
                    <a:lstStyle/>
                    <a:p>
                      <a:pPr marL="71755" marR="85725" algn="ctr">
                        <a:lnSpc>
                          <a:spcPct val="110000"/>
                        </a:lnSpc>
                        <a:spcAft>
                          <a:spcPts val="600"/>
                        </a:spcAft>
                      </a:pPr>
                      <a:r>
                        <a:rPr lang="en-AU" sz="1100">
                          <a:effectLst/>
                          <a:latin typeface="Arial" panose="020B0604020202020204" pitchFamily="34" charset="0"/>
                          <a:ea typeface="Times New Roman" panose="02020603050405020304" pitchFamily="18" charset="0"/>
                          <a:cs typeface="Times New Roman" panose="02020603050405020304" pitchFamily="18" charset="0"/>
                        </a:rPr>
                        <a:t>Sub-strands</a:t>
                      </a:r>
                    </a:p>
                  </a:txBody>
                  <a:tcPr marL="35341" marR="35341" marT="0" marB="0" vert="vert270">
                    <a:lnL>
                      <a:noFill/>
                    </a:lnL>
                    <a:lnR>
                      <a:noFill/>
                    </a:lnR>
                    <a:lnT>
                      <a:noFill/>
                    </a:lnT>
                    <a:lnB>
                      <a:noFill/>
                    </a:lnB>
                  </a:tcPr>
                </a:tc>
                <a:tc>
                  <a:txBody>
                    <a:bodyPr/>
                    <a:lstStyle/>
                    <a:p>
                      <a:pPr marL="77470" marR="596265">
                        <a:lnSpc>
                          <a:spcPct val="110000"/>
                        </a:lnSpc>
                        <a:spcAft>
                          <a:spcPts val="600"/>
                        </a:spcAft>
                      </a:pPr>
                      <a:r>
                        <a:rPr lang="en-AU" sz="1500">
                          <a:effectLst/>
                          <a:latin typeface="Arial" panose="020B0604020202020204" pitchFamily="34" charset="0"/>
                          <a:ea typeface="Times New Roman" panose="02020603050405020304" pitchFamily="18" charset="0"/>
                          <a:cs typeface="Times New Roman" panose="02020603050405020304" pitchFamily="18" charset="0"/>
                        </a:rPr>
                        <a:t>Government and democracy</a:t>
                      </a:r>
                    </a:p>
                  </a:txBody>
                  <a:tcPr marL="35341" marR="353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600"/>
                        </a:spcAft>
                      </a:pPr>
                      <a:r>
                        <a:rPr lang="en-AU" sz="1500">
                          <a:effectLst/>
                          <a:latin typeface="Arial" panose="020B0604020202020204" pitchFamily="34" charset="0"/>
                          <a:ea typeface="Times New Roman" panose="02020603050405020304" pitchFamily="18" charset="0"/>
                          <a:cs typeface="Times New Roman" panose="02020603050405020304" pitchFamily="18" charset="0"/>
                        </a:rPr>
                        <a:t> </a:t>
                      </a:r>
                    </a:p>
                  </a:txBody>
                  <a:tcPr marL="35341" marR="35341" marT="0" marB="0" anchor="ctr">
                    <a:lnL>
                      <a:noFill/>
                    </a:lnL>
                    <a:lnR>
                      <a:noFill/>
                    </a:lnR>
                    <a:lnT>
                      <a:noFill/>
                    </a:lnT>
                    <a:lnB>
                      <a:noFill/>
                    </a:lnB>
                  </a:tcPr>
                </a:tc>
                <a:extLst>
                  <a:ext uri="{0D108BD9-81ED-4DB2-BD59-A6C34878D82A}">
                    <a16:rowId xmlns:a16="http://schemas.microsoft.com/office/drawing/2014/main" val="1461888785"/>
                  </a:ext>
                </a:extLst>
              </a:tr>
              <a:tr h="611660">
                <a:tc vMerge="1">
                  <a:txBody>
                    <a:bodyPr/>
                    <a:lstStyle/>
                    <a:p>
                      <a:endParaRPr lang="en-AU"/>
                    </a:p>
                  </a:txBody>
                  <a:tcPr/>
                </a:tc>
                <a:tc>
                  <a:txBody>
                    <a:bodyPr/>
                    <a:lstStyle/>
                    <a:p>
                      <a:pPr marL="77470" marR="596265">
                        <a:lnSpc>
                          <a:spcPct val="110000"/>
                        </a:lnSpc>
                        <a:spcAft>
                          <a:spcPts val="600"/>
                        </a:spcAft>
                      </a:pPr>
                      <a:r>
                        <a:rPr lang="en-AU" sz="1500">
                          <a:effectLst/>
                          <a:latin typeface="Arial" panose="020B0604020202020204" pitchFamily="34" charset="0"/>
                          <a:ea typeface="Times New Roman" panose="02020603050405020304" pitchFamily="18" charset="0"/>
                          <a:cs typeface="Times New Roman" panose="02020603050405020304" pitchFamily="18" charset="0"/>
                        </a:rPr>
                        <a:t>Laws and citizens</a:t>
                      </a:r>
                    </a:p>
                  </a:txBody>
                  <a:tcPr marL="35341" marR="353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600"/>
                        </a:spcAft>
                      </a:pPr>
                      <a:r>
                        <a:rPr lang="en-AU" sz="1500">
                          <a:effectLst/>
                          <a:latin typeface="Arial" panose="020B0604020202020204" pitchFamily="34" charset="0"/>
                          <a:ea typeface="Times New Roman" panose="02020603050405020304" pitchFamily="18" charset="0"/>
                          <a:cs typeface="Times New Roman" panose="02020603050405020304" pitchFamily="18" charset="0"/>
                        </a:rPr>
                        <a:t> </a:t>
                      </a:r>
                    </a:p>
                  </a:txBody>
                  <a:tcPr marL="35341" marR="35341" marT="0" marB="0" anchor="ctr">
                    <a:lnL>
                      <a:noFill/>
                    </a:lnL>
                    <a:lnR>
                      <a:noFill/>
                    </a:lnR>
                    <a:lnT>
                      <a:noFill/>
                    </a:lnT>
                    <a:lnB>
                      <a:noFill/>
                    </a:lnB>
                  </a:tcPr>
                </a:tc>
                <a:extLst>
                  <a:ext uri="{0D108BD9-81ED-4DB2-BD59-A6C34878D82A}">
                    <a16:rowId xmlns:a16="http://schemas.microsoft.com/office/drawing/2014/main" val="1980543690"/>
                  </a:ext>
                </a:extLst>
              </a:tr>
              <a:tr h="611660">
                <a:tc vMerge="1">
                  <a:txBody>
                    <a:bodyPr/>
                    <a:lstStyle/>
                    <a:p>
                      <a:endParaRPr lang="en-AU"/>
                    </a:p>
                  </a:txBody>
                  <a:tcPr/>
                </a:tc>
                <a:tc>
                  <a:txBody>
                    <a:bodyPr/>
                    <a:lstStyle/>
                    <a:p>
                      <a:pPr marL="77470" marR="596265">
                        <a:lnSpc>
                          <a:spcPct val="110000"/>
                        </a:lnSpc>
                        <a:spcAft>
                          <a:spcPts val="600"/>
                        </a:spcAft>
                      </a:pPr>
                      <a:r>
                        <a:rPr lang="en-AU" sz="1500">
                          <a:effectLst/>
                          <a:latin typeface="Arial" panose="020B0604020202020204" pitchFamily="34" charset="0"/>
                          <a:ea typeface="Times New Roman" panose="02020603050405020304" pitchFamily="18" charset="0"/>
                          <a:cs typeface="Times New Roman" panose="02020603050405020304" pitchFamily="18" charset="0"/>
                        </a:rPr>
                        <a:t>Citizenship, diversity and identity</a:t>
                      </a:r>
                    </a:p>
                  </a:txBody>
                  <a:tcPr marL="35341" marR="353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600"/>
                        </a:spcAft>
                      </a:pPr>
                      <a:r>
                        <a:rPr lang="en-AU" sz="1500">
                          <a:effectLst/>
                          <a:latin typeface="Arial" panose="020B0604020202020204" pitchFamily="34" charset="0"/>
                          <a:ea typeface="Times New Roman" panose="02020603050405020304" pitchFamily="18" charset="0"/>
                          <a:cs typeface="Times New Roman" panose="02020603050405020304" pitchFamily="18" charset="0"/>
                        </a:rPr>
                        <a:t> </a:t>
                      </a:r>
                    </a:p>
                  </a:txBody>
                  <a:tcPr marL="35341" marR="35341" marT="0" marB="0" anchor="ctr">
                    <a:lnL>
                      <a:noFill/>
                    </a:lnL>
                    <a:lnR>
                      <a:noFill/>
                    </a:lnR>
                    <a:lnT>
                      <a:noFill/>
                    </a:lnT>
                    <a:lnB>
                      <a:noFill/>
                    </a:lnB>
                  </a:tcPr>
                </a:tc>
                <a:extLst>
                  <a:ext uri="{0D108BD9-81ED-4DB2-BD59-A6C34878D82A}">
                    <a16:rowId xmlns:a16="http://schemas.microsoft.com/office/drawing/2014/main" val="497418973"/>
                  </a:ext>
                </a:extLst>
              </a:tr>
              <a:tr h="611660">
                <a:tc vMerge="1">
                  <a:txBody>
                    <a:bodyPr/>
                    <a:lstStyle/>
                    <a:p>
                      <a:endParaRPr lang="en-AU"/>
                    </a:p>
                  </a:txBody>
                  <a:tcPr/>
                </a:tc>
                <a:tc>
                  <a:txBody>
                    <a:bodyPr/>
                    <a:lstStyle/>
                    <a:p>
                      <a:pPr marL="77470" marR="596265">
                        <a:lnSpc>
                          <a:spcPct val="110000"/>
                        </a:lnSpc>
                        <a:spcAft>
                          <a:spcPts val="600"/>
                        </a:spcAft>
                      </a:pPr>
                      <a:r>
                        <a:rPr lang="en-AU" sz="1500">
                          <a:effectLst/>
                          <a:latin typeface="Arial" panose="020B0604020202020204" pitchFamily="34" charset="0"/>
                          <a:ea typeface="Times New Roman" panose="02020603050405020304" pitchFamily="18" charset="0"/>
                          <a:cs typeface="Times New Roman" panose="02020603050405020304" pitchFamily="18" charset="0"/>
                        </a:rPr>
                        <a:t> </a:t>
                      </a:r>
                    </a:p>
                  </a:txBody>
                  <a:tcPr marL="35341" marR="353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25730" marR="596265">
                        <a:lnSpc>
                          <a:spcPct val="110000"/>
                        </a:lnSpc>
                        <a:spcAft>
                          <a:spcPts val="600"/>
                        </a:spcAft>
                      </a:pPr>
                      <a:r>
                        <a:rPr lang="en-AU" sz="1500">
                          <a:effectLst/>
                          <a:latin typeface="Arial" panose="020B0604020202020204" pitchFamily="34" charset="0"/>
                          <a:ea typeface="Times New Roman" panose="02020603050405020304" pitchFamily="18" charset="0"/>
                          <a:cs typeface="Times New Roman" panose="02020603050405020304" pitchFamily="18" charset="0"/>
                        </a:rPr>
                        <a:t> </a:t>
                      </a:r>
                    </a:p>
                  </a:txBody>
                  <a:tcPr marL="35341" marR="35341" marT="0" marB="0" anchor="ctr">
                    <a:lnL>
                      <a:noFill/>
                    </a:lnL>
                    <a:lnR>
                      <a:noFill/>
                    </a:lnR>
                    <a:lnT>
                      <a:noFill/>
                    </a:lnT>
                    <a:lnB>
                      <a:noFill/>
                    </a:lnB>
                  </a:tcPr>
                </a:tc>
                <a:extLst>
                  <a:ext uri="{0D108BD9-81ED-4DB2-BD59-A6C34878D82A}">
                    <a16:rowId xmlns:a16="http://schemas.microsoft.com/office/drawing/2014/main" val="1417652015"/>
                  </a:ext>
                </a:extLst>
              </a:tr>
            </a:tbl>
          </a:graphicData>
        </a:graphic>
      </p:graphicFrame>
      <p:grpSp>
        <p:nvGrpSpPr>
          <p:cNvPr id="12" name="Group 11">
            <a:extLst>
              <a:ext uri="{FF2B5EF4-FFF2-40B4-BE49-F238E27FC236}">
                <a16:creationId xmlns:a16="http://schemas.microsoft.com/office/drawing/2014/main" id="{FCEE789D-E03D-616E-B8CF-CD4433411DEE}"/>
              </a:ext>
            </a:extLst>
          </p:cNvPr>
          <p:cNvGrpSpPr/>
          <p:nvPr/>
        </p:nvGrpSpPr>
        <p:grpSpPr>
          <a:xfrm>
            <a:off x="683182" y="1352288"/>
            <a:ext cx="1567764" cy="2523425"/>
            <a:chOff x="490142" y="1352289"/>
            <a:chExt cx="1567764" cy="664486"/>
          </a:xfrm>
        </p:grpSpPr>
        <p:sp>
          <p:nvSpPr>
            <p:cNvPr id="10" name="Rectangle 9">
              <a:extLst>
                <a:ext uri="{FF2B5EF4-FFF2-40B4-BE49-F238E27FC236}">
                  <a16:creationId xmlns:a16="http://schemas.microsoft.com/office/drawing/2014/main" id="{37AF2016-4B01-C47C-EBB5-8651CE24F154}"/>
                </a:ext>
              </a:extLst>
            </p:cNvPr>
            <p:cNvSpPr/>
            <p:nvPr/>
          </p:nvSpPr>
          <p:spPr>
            <a:xfrm>
              <a:off x="490142" y="1352289"/>
              <a:ext cx="1567764" cy="664486"/>
            </a:xfrm>
            <a:prstGeom prst="rect">
              <a:avLst/>
            </a:prstGeom>
            <a:solidFill>
              <a:srgbClr val="E2231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37F4073-D8D4-447E-C28D-B674766C313B}"/>
                </a:ext>
              </a:extLst>
            </p:cNvPr>
            <p:cNvSpPr txBox="1"/>
            <p:nvPr/>
          </p:nvSpPr>
          <p:spPr>
            <a:xfrm>
              <a:off x="490142" y="1573058"/>
              <a:ext cx="1567764" cy="1377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Civics and Citizenship v9.0</a:t>
              </a:r>
            </a:p>
          </p:txBody>
        </p:sp>
      </p:grpSp>
    </p:spTree>
    <p:extLst>
      <p:ext uri="{BB962C8B-B14F-4D97-AF65-F5344CB8AC3E}">
        <p14:creationId xmlns:p14="http://schemas.microsoft.com/office/powerpoint/2010/main" val="369971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84811" y="112097"/>
            <a:ext cx="8496000" cy="360000"/>
          </a:xfrm>
        </p:spPr>
        <p:txBody>
          <a:bodyPr/>
          <a:lstStyle/>
          <a:p>
            <a:pPr eaLnBrk="1" hangingPunct="1"/>
            <a:r>
              <a:rPr lang="en-AU"/>
              <a:t>Structure of Skills strand: v8.4 to v9.0</a:t>
            </a:r>
          </a:p>
        </p:txBody>
      </p:sp>
      <p:graphicFrame>
        <p:nvGraphicFramePr>
          <p:cNvPr id="5" name="Table 4">
            <a:extLst>
              <a:ext uri="{FF2B5EF4-FFF2-40B4-BE49-F238E27FC236}">
                <a16:creationId xmlns:a16="http://schemas.microsoft.com/office/drawing/2014/main" id="{10101FF1-095B-4F73-9724-3991BB292DDA}"/>
              </a:ext>
            </a:extLst>
          </p:cNvPr>
          <p:cNvGraphicFramePr>
            <a:graphicFrameLocks noGrp="1"/>
          </p:cNvGraphicFramePr>
          <p:nvPr/>
        </p:nvGraphicFramePr>
        <p:xfrm>
          <a:off x="2324316" y="823755"/>
          <a:ext cx="4277256" cy="3402638"/>
        </p:xfrm>
        <a:graphic>
          <a:graphicData uri="http://schemas.openxmlformats.org/drawingml/2006/table">
            <a:tbl>
              <a:tblPr firstRow="1" firstCol="1" bandRow="1"/>
              <a:tblGrid>
                <a:gridCol w="373624">
                  <a:extLst>
                    <a:ext uri="{9D8B030D-6E8A-4147-A177-3AD203B41FA5}">
                      <a16:colId xmlns:a16="http://schemas.microsoft.com/office/drawing/2014/main" val="4221191811"/>
                    </a:ext>
                  </a:extLst>
                </a:gridCol>
                <a:gridCol w="1800187">
                  <a:extLst>
                    <a:ext uri="{9D8B030D-6E8A-4147-A177-3AD203B41FA5}">
                      <a16:colId xmlns:a16="http://schemas.microsoft.com/office/drawing/2014/main" val="131586583"/>
                    </a:ext>
                  </a:extLst>
                </a:gridCol>
                <a:gridCol w="151629">
                  <a:extLst>
                    <a:ext uri="{9D8B030D-6E8A-4147-A177-3AD203B41FA5}">
                      <a16:colId xmlns:a16="http://schemas.microsoft.com/office/drawing/2014/main" val="2017139137"/>
                    </a:ext>
                  </a:extLst>
                </a:gridCol>
                <a:gridCol w="1800187">
                  <a:extLst>
                    <a:ext uri="{9D8B030D-6E8A-4147-A177-3AD203B41FA5}">
                      <a16:colId xmlns:a16="http://schemas.microsoft.com/office/drawing/2014/main" val="2833666530"/>
                    </a:ext>
                  </a:extLst>
                </a:gridCol>
                <a:gridCol w="151629">
                  <a:extLst>
                    <a:ext uri="{9D8B030D-6E8A-4147-A177-3AD203B41FA5}">
                      <a16:colId xmlns:a16="http://schemas.microsoft.com/office/drawing/2014/main" val="3905049107"/>
                    </a:ext>
                  </a:extLst>
                </a:gridCol>
              </a:tblGrid>
              <a:tr h="619937">
                <a:tc rowSpan="5">
                  <a:txBody>
                    <a:bodyPr/>
                    <a:lstStyle/>
                    <a:p>
                      <a:pPr marR="99060" algn="ctr">
                        <a:lnSpc>
                          <a:spcPct val="110000"/>
                        </a:lnSpc>
                        <a:spcAft>
                          <a:spcPts val="60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0" marR="0" marT="0" marB="0" vert="vert27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effectLst/>
                          <a:latin typeface="Arial" panose="020B0604020202020204" pitchFamily="34" charset="0"/>
                          <a:ea typeface="Times New Roman" panose="02020603050405020304" pitchFamily="18" charset="0"/>
                          <a:cs typeface="Arial" panose="020B0604020202020204" pitchFamily="34" charset="0"/>
                        </a:rPr>
                        <a:t>Civics and Citizenship v8.4</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400" b="1">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endParaRPr lang="en-AU"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67951369"/>
                  </a:ext>
                </a:extLst>
              </a:tr>
              <a:tr h="729654">
                <a:tc vMerge="1">
                  <a:txBody>
                    <a:bodyPr/>
                    <a:lstStyle/>
                    <a:p>
                      <a:endParaRPr lang="en-AU"/>
                    </a:p>
                  </a:txBody>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and research</a:t>
                      </a: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b="0">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effectLst/>
                          <a:latin typeface="Arial" panose="020B0604020202020204" pitchFamily="34" charset="0"/>
                          <a:ea typeface="Times New Roman" panose="02020603050405020304" pitchFamily="18" charset="0"/>
                          <a:cs typeface="Times New Roman" panose="02020603050405020304" pitchFamily="18" charset="0"/>
                        </a:rPr>
                      </a:br>
                      <a:r>
                        <a:rPr lang="en-AU" sz="1200" b="0">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4672276"/>
                  </a:ext>
                </a:extLst>
              </a:tr>
              <a:tr h="729654">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Analysis, synthesis and interpretation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Times New Roman" panose="02020603050405020304" pitchFamily="18" charset="0"/>
                          <a:cs typeface="Times New Roman" panose="02020603050405020304" pitchFamily="18" charset="0"/>
                        </a:rPr>
                        <a:t>Analysis, evaluation and interpretation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9468061"/>
                  </a:ext>
                </a:extLst>
              </a:tr>
              <a:tr h="729578">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Problem-solving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Times New Roman" panose="02020603050405020304" pitchFamily="18" charset="0"/>
                          <a:cs typeface="Times New Roman" panose="02020603050405020304" pitchFamily="18" charset="0"/>
                        </a:rPr>
                        <a:t>Civic participation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4811820"/>
                  </a:ext>
                </a:extLst>
              </a:tr>
              <a:tr h="593815">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Communication and reflection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907449"/>
                  </a:ext>
                </a:extLst>
              </a:tr>
            </a:tbl>
          </a:graphicData>
        </a:graphic>
      </p:graphicFrame>
      <p:grpSp>
        <p:nvGrpSpPr>
          <p:cNvPr id="2" name="Group 1">
            <a:extLst>
              <a:ext uri="{FF2B5EF4-FFF2-40B4-BE49-F238E27FC236}">
                <a16:creationId xmlns:a16="http://schemas.microsoft.com/office/drawing/2014/main" id="{19169497-D673-72F0-A2DB-BC1A6766247C}"/>
              </a:ext>
            </a:extLst>
          </p:cNvPr>
          <p:cNvGrpSpPr/>
          <p:nvPr/>
        </p:nvGrpSpPr>
        <p:grpSpPr>
          <a:xfrm>
            <a:off x="4657789" y="823755"/>
            <a:ext cx="1781680" cy="616570"/>
            <a:chOff x="2140893" y="841601"/>
            <a:chExt cx="1404645" cy="459830"/>
          </a:xfrm>
        </p:grpSpPr>
        <p:sp>
          <p:nvSpPr>
            <p:cNvPr id="3" name="Rectangle 2">
              <a:extLst>
                <a:ext uri="{FF2B5EF4-FFF2-40B4-BE49-F238E27FC236}">
                  <a16:creationId xmlns:a16="http://schemas.microsoft.com/office/drawing/2014/main" id="{8819AA60-90F0-82BF-393F-EBD870DC6876}"/>
                </a:ext>
              </a:extLst>
            </p:cNvPr>
            <p:cNvSpPr/>
            <p:nvPr/>
          </p:nvSpPr>
          <p:spPr>
            <a:xfrm>
              <a:off x="2140893" y="841601"/>
              <a:ext cx="1404645" cy="459830"/>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F337C77-296B-6C3C-CCEF-185AB5FE317D}"/>
                </a:ext>
              </a:extLst>
            </p:cNvPr>
            <p:cNvSpPr txBox="1"/>
            <p:nvPr/>
          </p:nvSpPr>
          <p:spPr>
            <a:xfrm>
              <a:off x="2140893" y="876411"/>
              <a:ext cx="1404645" cy="3902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Civics and Citizenship v9.0</a:t>
              </a:r>
            </a:p>
          </p:txBody>
        </p:sp>
      </p:grpSp>
    </p:spTree>
    <p:extLst>
      <p:ext uri="{BB962C8B-B14F-4D97-AF65-F5344CB8AC3E}">
        <p14:creationId xmlns:p14="http://schemas.microsoft.com/office/powerpoint/2010/main" val="27007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27025" y="771551"/>
            <a:ext cx="3354021" cy="3708000"/>
          </a:xfrm>
        </p:spPr>
        <p:txBody>
          <a:bodyPr/>
          <a:lstStyle/>
          <a:p>
            <a:r>
              <a:rPr lang="en-AU" b="1" dirty="0"/>
              <a:t>Learning goal</a:t>
            </a:r>
          </a:p>
          <a:p>
            <a:r>
              <a:rPr lang="en-AU" dirty="0"/>
              <a:t>Understand the implications of changes in the Years 7–10 Australian Curriculum from v8.4 to v9.0: Civics and Citizenship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402017" y="771551"/>
            <a:ext cx="4507519" cy="3708000"/>
          </a:xfrm>
        </p:spPr>
        <p:txBody>
          <a:bodyPr>
            <a:normAutofit/>
          </a:bodyPr>
          <a:lstStyle/>
          <a:p>
            <a:r>
              <a:rPr lang="en-AU" b="1" dirty="0"/>
              <a:t>Success criteria</a:t>
            </a:r>
          </a:p>
          <a:p>
            <a:r>
              <a:rPr lang="en-AU" dirty="0"/>
              <a:t>You will know you are successful if you:</a:t>
            </a:r>
          </a:p>
          <a:p>
            <a:pPr marL="342900" indent="-3429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Civics and Citizenship </a:t>
            </a:r>
            <a:endParaRPr lang="en-AU" dirty="0">
              <a:effectLst/>
              <a:ea typeface="Calibri" panose="020F0502020204030204" pitchFamily="34" charset="0"/>
            </a:endParaRPr>
          </a:p>
          <a:p>
            <a:pPr marL="342900" indent="-3429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A2C60-FBF4-1537-7EAF-3B3D9222C28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1CD463A-B93D-C64F-568C-08853124A44F}"/>
              </a:ext>
            </a:extLst>
          </p:cNvPr>
          <p:cNvGrpSpPr/>
          <p:nvPr/>
        </p:nvGrpSpPr>
        <p:grpSpPr>
          <a:xfrm>
            <a:off x="6182110" y="541137"/>
            <a:ext cx="2634865" cy="4122559"/>
            <a:chOff x="5364087" y="541137"/>
            <a:chExt cx="2634865" cy="4122559"/>
          </a:xfrm>
        </p:grpSpPr>
        <p:sp>
          <p:nvSpPr>
            <p:cNvPr id="16" name="TextBox 15">
              <a:extLst>
                <a:ext uri="{FF2B5EF4-FFF2-40B4-BE49-F238E27FC236}">
                  <a16:creationId xmlns:a16="http://schemas.microsoft.com/office/drawing/2014/main" id="{9F40FCB1-C58F-DA19-3E63-7AF80545061B}"/>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85750" indent="-285750">
                <a:buFont typeface="Arial" panose="020B0604020202020204" pitchFamily="34" charset="0"/>
                <a:buChar char="•"/>
              </a:pPr>
              <a:r>
                <a:rPr lang="en-AU" sz="1100" dirty="0">
                  <a:latin typeface="Arial"/>
                  <a:cs typeface="Arial"/>
                </a:rPr>
                <a:t>Level description</a:t>
              </a:r>
            </a:p>
            <a:p>
              <a:pPr marL="285750" indent="-285750">
                <a:buFont typeface="Arial" panose="020B0604020202020204" pitchFamily="34" charset="0"/>
                <a:buChar char="•"/>
              </a:pPr>
              <a:r>
                <a:rPr lang="en-AU" sz="1100" dirty="0">
                  <a:latin typeface="Arial"/>
                  <a:cs typeface="Arial"/>
                </a:rPr>
                <a:t>Achievement standard</a:t>
              </a:r>
            </a:p>
            <a:p>
              <a:pPr marL="285750" indent="-285750">
                <a:buFont typeface="Arial" panose="020B0604020202020204" pitchFamily="34" charset="0"/>
                <a:buChar char="•"/>
              </a:pPr>
              <a:r>
                <a:rPr lang="en-AU" sz="1100" dirty="0">
                  <a:latin typeface="Arial"/>
                  <a:cs typeface="Arial"/>
                </a:rPr>
                <a:t>Strands and sub-strands</a:t>
              </a:r>
            </a:p>
            <a:p>
              <a:pPr marL="285750" indent="-285750">
                <a:buFont typeface="Arial" panose="020B0604020202020204" pitchFamily="34" charset="0"/>
                <a:buChar char="•"/>
              </a:pPr>
              <a:r>
                <a:rPr lang="en-AU" sz="1100" dirty="0">
                  <a:latin typeface="Arial"/>
                  <a:cs typeface="Arial"/>
                </a:rPr>
                <a:t>Content descriptions</a:t>
              </a:r>
            </a:p>
            <a:p>
              <a:pPr marL="285750" indent="-28575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F14B51ED-EE03-8D02-C626-F3DD67D5EF26}"/>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89A28DF5-E60B-3DFD-3F64-6375C02264A7}"/>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8E89254B-2839-E431-184C-C1B9D88935C6}"/>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Civics and Citizenship</a:t>
            </a:r>
            <a:br>
              <a:rPr lang="en-US" dirty="0"/>
            </a:br>
            <a:endParaRPr lang="en-US" dirty="0"/>
          </a:p>
        </p:txBody>
      </p:sp>
      <p:grpSp>
        <p:nvGrpSpPr>
          <p:cNvPr id="7" name="Group 6">
            <a:extLst>
              <a:ext uri="{FF2B5EF4-FFF2-40B4-BE49-F238E27FC236}">
                <a16:creationId xmlns:a16="http://schemas.microsoft.com/office/drawing/2014/main" id="{2600FBD6-C3F8-4273-2CE9-FCBF3DDF1A2C}"/>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F419B83D-DE84-DD41-84D0-8326BEF112A6}"/>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85750" indent="-28575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FB32B41A-C51C-1852-AA25-44C96428169F}"/>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9F72B895-2A36-D02D-0B13-B273F83468C6}"/>
              </a:ext>
            </a:extLst>
          </p:cNvPr>
          <p:cNvSpPr txBox="1"/>
          <p:nvPr/>
        </p:nvSpPr>
        <p:spPr>
          <a:xfrm>
            <a:off x="6125028" y="2549610"/>
            <a:ext cx="2749028" cy="261610"/>
          </a:xfrm>
          <a:prstGeom prst="rect">
            <a:avLst/>
          </a:prstGeom>
          <a:solidFill>
            <a:schemeClr val="bg2"/>
          </a:solidFill>
          <a:ln w="12700">
            <a:noFill/>
          </a:ln>
          <a:effectLst/>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Key considerations</a:t>
            </a:r>
          </a:p>
        </p:txBody>
      </p:sp>
    </p:spTree>
    <p:extLst>
      <p:ext uri="{BB962C8B-B14F-4D97-AF65-F5344CB8AC3E}">
        <p14:creationId xmlns:p14="http://schemas.microsoft.com/office/powerpoint/2010/main" val="18487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dirty="0"/>
              <a:t>Key considerations for Civics and Citizenship</a:t>
            </a:r>
          </a:p>
        </p:txBody>
      </p:sp>
      <p:graphicFrame>
        <p:nvGraphicFramePr>
          <p:cNvPr id="5" name="Diagram 4">
            <a:extLst>
              <a:ext uri="{FF2B5EF4-FFF2-40B4-BE49-F238E27FC236}">
                <a16:creationId xmlns:a16="http://schemas.microsoft.com/office/drawing/2014/main" id="{2554F53C-8571-4DC3-966A-4A334056A442}"/>
              </a:ext>
            </a:extLst>
          </p:cNvPr>
          <p:cNvGraphicFramePr/>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78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52921189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B485-B4F5-59FB-C63A-4F9D421C88D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F4321CD-D2DE-085C-A4D0-B81AB77C38B8}"/>
              </a:ext>
            </a:extLst>
          </p:cNvPr>
          <p:cNvGrpSpPr/>
          <p:nvPr/>
        </p:nvGrpSpPr>
        <p:grpSpPr>
          <a:xfrm>
            <a:off x="6182110" y="541137"/>
            <a:ext cx="2634865" cy="4122559"/>
            <a:chOff x="5364087" y="541137"/>
            <a:chExt cx="2634865" cy="4122559"/>
          </a:xfrm>
        </p:grpSpPr>
        <p:sp>
          <p:nvSpPr>
            <p:cNvPr id="16" name="TextBox 15">
              <a:extLst>
                <a:ext uri="{FF2B5EF4-FFF2-40B4-BE49-F238E27FC236}">
                  <a16:creationId xmlns:a16="http://schemas.microsoft.com/office/drawing/2014/main" id="{C0358F54-42AB-DEC5-E7FA-051FCF607C85}"/>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85750" indent="-285750">
                <a:buFont typeface="Arial" panose="020B0604020202020204" pitchFamily="34" charset="0"/>
                <a:buChar char="•"/>
              </a:pPr>
              <a:r>
                <a:rPr lang="en-AU" sz="1100" dirty="0">
                  <a:latin typeface="Arial"/>
                  <a:cs typeface="Arial"/>
                </a:rPr>
                <a:t>Level description</a:t>
              </a:r>
            </a:p>
            <a:p>
              <a:pPr marL="285750" indent="-285750">
                <a:buFont typeface="Arial" panose="020B0604020202020204" pitchFamily="34" charset="0"/>
                <a:buChar char="•"/>
              </a:pPr>
              <a:r>
                <a:rPr lang="en-AU" sz="1100" dirty="0">
                  <a:latin typeface="Arial"/>
                  <a:cs typeface="Arial"/>
                </a:rPr>
                <a:t>Achievement standard</a:t>
              </a:r>
            </a:p>
            <a:p>
              <a:pPr marL="285750" indent="-285750">
                <a:buFont typeface="Arial" panose="020B0604020202020204" pitchFamily="34" charset="0"/>
                <a:buChar char="•"/>
              </a:pPr>
              <a:r>
                <a:rPr lang="en-AU" sz="1100" dirty="0">
                  <a:latin typeface="Arial"/>
                  <a:cs typeface="Arial"/>
                </a:rPr>
                <a:t>Strands and sub-strands</a:t>
              </a:r>
            </a:p>
            <a:p>
              <a:pPr marL="285750" indent="-285750">
                <a:buFont typeface="Arial" panose="020B0604020202020204" pitchFamily="34" charset="0"/>
                <a:buChar char="•"/>
              </a:pPr>
              <a:r>
                <a:rPr lang="en-AU" sz="1100" dirty="0">
                  <a:latin typeface="Arial"/>
                  <a:cs typeface="Arial"/>
                </a:rPr>
                <a:t>Content descriptions</a:t>
              </a:r>
            </a:p>
            <a:p>
              <a:pPr marL="285750" indent="-28575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322D0C04-EBB4-3361-7952-939E3B0DA24A}"/>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0D6FFE42-CB44-62E7-A419-E5E48032011C}"/>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49293510-7CFD-02DA-611A-F6EF8E4B174E}"/>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Civics and Citizenship</a:t>
            </a:r>
            <a:br>
              <a:rPr lang="en-US" dirty="0"/>
            </a:br>
            <a:endParaRPr lang="en-US" dirty="0"/>
          </a:p>
        </p:txBody>
      </p:sp>
      <p:grpSp>
        <p:nvGrpSpPr>
          <p:cNvPr id="7" name="Group 6">
            <a:extLst>
              <a:ext uri="{FF2B5EF4-FFF2-40B4-BE49-F238E27FC236}">
                <a16:creationId xmlns:a16="http://schemas.microsoft.com/office/drawing/2014/main" id="{0E831E8B-3096-A960-C5A6-C921533AC0B4}"/>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A3578B24-08CE-C084-78CC-A14E89164F6B}"/>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85750" indent="-28575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35EF0FAF-EF12-94C9-D93A-8959EDFFB888}"/>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75AE0109-F0E1-633D-2A71-96F0AE053AE5}"/>
              </a:ext>
            </a:extLst>
          </p:cNvPr>
          <p:cNvSpPr txBox="1"/>
          <p:nvPr/>
        </p:nvSpPr>
        <p:spPr>
          <a:xfrm>
            <a:off x="6125028" y="3401379"/>
            <a:ext cx="2749028" cy="515526"/>
          </a:xfrm>
          <a:prstGeom prst="rect">
            <a:avLst/>
          </a:prstGeom>
          <a:solidFill>
            <a:schemeClr val="bg2"/>
          </a:solidFill>
          <a:ln w="12700">
            <a:noFill/>
          </a:ln>
          <a:effectLst/>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Level description</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Achievement standard</a:t>
            </a:r>
          </a:p>
        </p:txBody>
      </p:sp>
    </p:spTree>
    <p:extLst>
      <p:ext uri="{BB962C8B-B14F-4D97-AF65-F5344CB8AC3E}">
        <p14:creationId xmlns:p14="http://schemas.microsoft.com/office/powerpoint/2010/main" val="376254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AU"/>
              <a:t>Achievement standard structure</a:t>
            </a:r>
          </a:p>
        </p:txBody>
      </p:sp>
      <p:graphicFrame>
        <p:nvGraphicFramePr>
          <p:cNvPr id="4" name="Content Placeholder 3"/>
          <p:cNvGraphicFramePr>
            <a:graphicFrameLocks noGrp="1"/>
          </p:cNvGraphicFramePr>
          <p:nvPr>
            <p:ph idx="1"/>
          </p:nvPr>
        </p:nvGraphicFramePr>
        <p:xfrm>
          <a:off x="327025" y="801891"/>
          <a:ext cx="8285753" cy="3639480"/>
        </p:xfrm>
        <a:graphic>
          <a:graphicData uri="http://schemas.openxmlformats.org/drawingml/2006/table">
            <a:tbl>
              <a:tblPr firstRow="1" bandRow="1">
                <a:tableStyleId>{17292A2E-F333-43FB-9621-5CBBE7FDCDCB}</a:tableStyleId>
              </a:tblPr>
              <a:tblGrid>
                <a:gridCol w="445997">
                  <a:extLst>
                    <a:ext uri="{9D8B030D-6E8A-4147-A177-3AD203B41FA5}">
                      <a16:colId xmlns:a16="http://schemas.microsoft.com/office/drawing/2014/main" val="2307452547"/>
                    </a:ext>
                  </a:extLst>
                </a:gridCol>
                <a:gridCol w="3919878">
                  <a:extLst>
                    <a:ext uri="{9D8B030D-6E8A-4147-A177-3AD203B41FA5}">
                      <a16:colId xmlns:a16="http://schemas.microsoft.com/office/drawing/2014/main" val="20000"/>
                    </a:ext>
                  </a:extLst>
                </a:gridCol>
                <a:gridCol w="3919878">
                  <a:extLst>
                    <a:ext uri="{9D8B030D-6E8A-4147-A177-3AD203B41FA5}">
                      <a16:colId xmlns:a16="http://schemas.microsoft.com/office/drawing/2014/main" val="20001"/>
                    </a:ext>
                  </a:extLst>
                </a:gridCol>
              </a:tblGrid>
              <a:tr h="29715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500">
                        <a:solidFill>
                          <a:schemeClr val="bg1"/>
                        </a:solidFill>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a:solidFill>
                            <a:schemeClr val="bg1"/>
                          </a:solidFill>
                          <a:latin typeface="Arial" panose="020B0604020202020204" pitchFamily="34" charset="0"/>
                          <a:cs typeface="Arial" panose="020B0604020202020204" pitchFamily="34" charset="0"/>
                        </a:rPr>
                        <a:t>Version 8.4</a:t>
                      </a:r>
                    </a:p>
                  </a:txBody>
                  <a:tcPr marL="90542" marR="90542" marT="34276" marB="34276">
                    <a:lnL w="19050" cap="flat" cmpd="sng" algn="ctr">
                      <a:no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65000"/>
                      </a:schemeClr>
                    </a:solidFill>
                  </a:tcPr>
                </a:tc>
                <a:tc>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E2231A"/>
                    </a:solidFill>
                  </a:tcPr>
                </a:tc>
                <a:extLst>
                  <a:ext uri="{0D108BD9-81ED-4DB2-BD59-A6C34878D82A}">
                    <a16:rowId xmlns:a16="http://schemas.microsoft.com/office/drawing/2014/main" val="10000"/>
                  </a:ext>
                </a:extLst>
              </a:tr>
              <a:tr h="1348712">
                <a:tc>
                  <a:txBody>
                    <a:bodyPr/>
                    <a:lstStyle/>
                    <a:p>
                      <a:pPr algn="ctr"/>
                      <a:r>
                        <a:rPr lang="en-AU" sz="1100">
                          <a:solidFill>
                            <a:schemeClr val="tx1"/>
                          </a:solidFill>
                          <a:latin typeface="Arial" panose="020B0604020202020204" pitchFamily="34" charset="0"/>
                          <a:cs typeface="Arial" panose="020B0604020202020204" pitchFamily="34" charset="0"/>
                        </a:rPr>
                        <a:t>Knowledge &amp; understanding</a:t>
                      </a:r>
                    </a:p>
                  </a:txBody>
                  <a:tcPr marL="90542" marR="90542" marT="34276" marB="34276" vert="vert270"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algn="just"/>
                      <a:r>
                        <a:rPr lang="en-US" sz="1100" dirty="0">
                          <a:solidFill>
                            <a:schemeClr val="tx1"/>
                          </a:solidFill>
                          <a:latin typeface="Arial" panose="020B0604020202020204" pitchFamily="34" charset="0"/>
                          <a:cs typeface="Arial" panose="020B0604020202020204" pitchFamily="34" charset="0"/>
                        </a:rPr>
                        <a:t>By the end of Year 8, students analyse features of Australian democracy, and explain features of Australia’s democracy that enable active participation. They </a:t>
                      </a:r>
                      <a:r>
                        <a:rPr lang="en-US" sz="1100" dirty="0" err="1">
                          <a:solidFill>
                            <a:schemeClr val="tx1"/>
                          </a:solidFill>
                          <a:latin typeface="Arial" panose="020B0604020202020204" pitchFamily="34" charset="0"/>
                          <a:cs typeface="Arial" panose="020B0604020202020204" pitchFamily="34" charset="0"/>
                        </a:rPr>
                        <a:t>recognise</a:t>
                      </a:r>
                      <a:r>
                        <a:rPr lang="en-US" sz="1100" dirty="0">
                          <a:solidFill>
                            <a:schemeClr val="tx1"/>
                          </a:solidFill>
                          <a:latin typeface="Arial" panose="020B0604020202020204" pitchFamily="34" charset="0"/>
                          <a:cs typeface="Arial" panose="020B0604020202020204" pitchFamily="34" charset="0"/>
                        </a:rPr>
                        <a:t> different types of law in Australia and explain how laws are made. They identify the diverse belief systems in Australia and analyse issues about national identity and the factors that contribute to people’s sense of belonging.</a:t>
                      </a:r>
                      <a:endParaRPr lang="en-AU" sz="110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just"/>
                      <a:r>
                        <a:rPr lang="en-US" sz="1100">
                          <a:solidFill>
                            <a:schemeClr val="tx2"/>
                          </a:solidFill>
                          <a:latin typeface="Arial" panose="020B0604020202020204" pitchFamily="34" charset="0"/>
                          <a:cs typeface="Arial" panose="020B0604020202020204" pitchFamily="34" charset="0"/>
                        </a:rPr>
                        <a:t>By the end of Year 8, students explain how Australians are informed about and participate in their democracy. They describe the roles of political parties and elected representatives in Australian government. They explain the characteristics of laws, how laws are made and the types of law in Australia. Students identify ways in which Australians express different aspects of their identity and explain perspectives on Australia’s national identity.</a:t>
                      </a:r>
                      <a:endParaRPr lang="en-AU" sz="11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1932656">
                <a:tc>
                  <a:txBody>
                    <a:bodyPr/>
                    <a:lstStyle/>
                    <a:p>
                      <a:pPr algn="ctr"/>
                      <a:r>
                        <a:rPr lang="en-US" sz="1100">
                          <a:solidFill>
                            <a:schemeClr val="tx1"/>
                          </a:solidFill>
                          <a:latin typeface="Arial" panose="020B0604020202020204" pitchFamily="34" charset="0"/>
                          <a:cs typeface="Arial" panose="020B0604020202020204" pitchFamily="34" charset="0"/>
                        </a:rPr>
                        <a:t>Skills</a:t>
                      </a:r>
                    </a:p>
                  </a:txBody>
                  <a:tcPr marL="90542" marR="90542" marT="34276" marB="34276" vert="vert270"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algn="just"/>
                      <a:r>
                        <a:rPr lang="en-US" sz="1100">
                          <a:solidFill>
                            <a:schemeClr val="tx1"/>
                          </a:solidFill>
                          <a:latin typeface="Arial" panose="020B0604020202020204" pitchFamily="34" charset="0"/>
                          <a:cs typeface="Arial" panose="020B0604020202020204" pitchFamily="34" charset="0"/>
                        </a:rPr>
                        <a:t>When researching, students develop a range of questions to investigate Australia’s political and legal systems and critically </a:t>
                      </a:r>
                      <a:r>
                        <a:rPr lang="en-US" sz="1100" err="1">
                          <a:solidFill>
                            <a:schemeClr val="tx1"/>
                          </a:solidFill>
                          <a:latin typeface="Arial" panose="020B0604020202020204" pitchFamily="34" charset="0"/>
                          <a:cs typeface="Arial" panose="020B0604020202020204" pitchFamily="34" charset="0"/>
                        </a:rPr>
                        <a:t>analyse</a:t>
                      </a:r>
                      <a:r>
                        <a:rPr lang="en-US" sz="1100">
                          <a:solidFill>
                            <a:schemeClr val="tx1"/>
                          </a:solidFill>
                          <a:latin typeface="Arial" panose="020B0604020202020204" pitchFamily="34" charset="0"/>
                          <a:cs typeface="Arial" panose="020B0604020202020204" pitchFamily="34" charset="0"/>
                        </a:rPr>
                        <a:t> information gathered from different sources for relevance. They explain different points of view on civics and citizenship issues. When planning for action, students take into account multiple perspectives, use democratic processes, and develop solutions to an issue. Students develop and present reasoned arguments on civics and citizenship issues using appropriate texts, subject-specific language and concepts. They identify ways they can be active and informed citizens in different contexts.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just"/>
                      <a:r>
                        <a:rPr lang="en-US" sz="1100" dirty="0">
                          <a:solidFill>
                            <a:schemeClr val="tx2"/>
                          </a:solidFill>
                          <a:latin typeface="Arial" panose="020B0604020202020204" pitchFamily="34" charset="0"/>
                          <a:cs typeface="Arial" panose="020B0604020202020204" pitchFamily="34" charset="0"/>
                        </a:rPr>
                        <a:t>Students develop questions and locate, select and organise relevant information from different sources to investigate political and legal systems, and contemporary civic issues. They analyse information and identify and describe perspectives and challenges related to political, legal or civic issues. They explain the methods or strategies related to civic participation or action. Students use civics and citizenship knowledge, concepts, terms and references to evidence from sources to create descriptions, explanations and arguments.</a:t>
                      </a:r>
                      <a:endParaRPr lang="en-AU" sz="11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445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24000" y="358527"/>
            <a:ext cx="8496000" cy="360000"/>
          </a:xfrm>
        </p:spPr>
        <p:txBody>
          <a:bodyPr>
            <a:normAutofit/>
          </a:bodyPr>
          <a:lstStyle/>
          <a:p>
            <a:pPr eaLnBrk="1" hangingPunct="1"/>
            <a:r>
              <a:rPr lang="en-AU"/>
              <a:t>Achievement standard structure: Skills </a:t>
            </a:r>
          </a:p>
        </p:txBody>
      </p:sp>
      <p:pic>
        <p:nvPicPr>
          <p:cNvPr id="5" name="Picture 4">
            <a:extLst>
              <a:ext uri="{FF2B5EF4-FFF2-40B4-BE49-F238E27FC236}">
                <a16:creationId xmlns:a16="http://schemas.microsoft.com/office/drawing/2014/main" id="{403724B8-68AB-449E-A280-E04C5388DAE3}"/>
              </a:ext>
            </a:extLst>
          </p:cNvPr>
          <p:cNvPicPr>
            <a:picLocks noChangeAspect="1"/>
          </p:cNvPicPr>
          <p:nvPr/>
        </p:nvPicPr>
        <p:blipFill>
          <a:blip r:embed="rId3"/>
          <a:stretch>
            <a:fillRect/>
          </a:stretch>
        </p:blipFill>
        <p:spPr>
          <a:xfrm>
            <a:off x="246234" y="1188334"/>
            <a:ext cx="3472326" cy="2077742"/>
          </a:xfrm>
          <a:prstGeom prst="rect">
            <a:avLst/>
          </a:prstGeom>
        </p:spPr>
      </p:pic>
      <p:pic>
        <p:nvPicPr>
          <p:cNvPr id="4" name="Picture 3">
            <a:extLst>
              <a:ext uri="{FF2B5EF4-FFF2-40B4-BE49-F238E27FC236}">
                <a16:creationId xmlns:a16="http://schemas.microsoft.com/office/drawing/2014/main" id="{B632D838-5A81-0F2A-32C9-BB14F93C79DD}"/>
              </a:ext>
            </a:extLst>
          </p:cNvPr>
          <p:cNvPicPr>
            <a:picLocks noChangeAspect="1"/>
          </p:cNvPicPr>
          <p:nvPr/>
        </p:nvPicPr>
        <p:blipFill>
          <a:blip r:embed="rId4"/>
          <a:stretch>
            <a:fillRect/>
          </a:stretch>
        </p:blipFill>
        <p:spPr>
          <a:xfrm>
            <a:off x="3813905" y="1570898"/>
            <a:ext cx="5083861" cy="2869008"/>
          </a:xfrm>
          <a:prstGeom prst="rect">
            <a:avLst/>
          </a:prstGeom>
        </p:spPr>
      </p:pic>
      <p:sp>
        <p:nvSpPr>
          <p:cNvPr id="2" name="TextBox 1">
            <a:extLst>
              <a:ext uri="{FF2B5EF4-FFF2-40B4-BE49-F238E27FC236}">
                <a16:creationId xmlns:a16="http://schemas.microsoft.com/office/drawing/2014/main" id="{BCD25396-2F18-C195-E49A-E677E22C75D2}"/>
              </a:ext>
            </a:extLst>
          </p:cNvPr>
          <p:cNvSpPr txBox="1"/>
          <p:nvPr/>
        </p:nvSpPr>
        <p:spPr>
          <a:xfrm>
            <a:off x="3813904" y="1003668"/>
            <a:ext cx="4727667" cy="369332"/>
          </a:xfrm>
          <a:prstGeom prst="rect">
            <a:avLst/>
          </a:prstGeom>
          <a:noFill/>
        </p:spPr>
        <p:txBody>
          <a:bodyPr wrap="square" rtlCol="0">
            <a:spAutoFit/>
          </a:bodyPr>
          <a:lstStyle/>
          <a:p>
            <a:r>
              <a:rPr lang="en-AU" b="1"/>
              <a:t>Year 8 Civics and Citizenship example:</a:t>
            </a:r>
          </a:p>
        </p:txBody>
      </p:sp>
    </p:spTree>
    <p:extLst>
      <p:ext uri="{BB962C8B-B14F-4D97-AF65-F5344CB8AC3E}">
        <p14:creationId xmlns:p14="http://schemas.microsoft.com/office/powerpoint/2010/main" val="74909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69693-CC38-EE1A-1D5E-8C5B1F296139}"/>
            </a:ext>
          </a:extLst>
        </p:cNvPr>
        <p:cNvGrpSpPr/>
        <p:nvPr/>
      </p:nvGrpSpPr>
      <p:grpSpPr>
        <a:xfrm>
          <a:off x="0" y="0"/>
          <a:ext cx="0" cy="0"/>
          <a:chOff x="0" y="0"/>
          <a:chExt cx="0" cy="0"/>
        </a:xfrm>
      </p:grpSpPr>
      <p:sp>
        <p:nvSpPr>
          <p:cNvPr id="30722" name="Title 1">
            <a:extLst>
              <a:ext uri="{FF2B5EF4-FFF2-40B4-BE49-F238E27FC236}">
                <a16:creationId xmlns:a16="http://schemas.microsoft.com/office/drawing/2014/main" id="{2D0A1061-3427-39CC-745D-88225D6C500F}"/>
              </a:ext>
            </a:extLst>
          </p:cNvPr>
          <p:cNvSpPr>
            <a:spLocks noGrp="1"/>
          </p:cNvSpPr>
          <p:nvPr>
            <p:ph type="title"/>
          </p:nvPr>
        </p:nvSpPr>
        <p:spPr/>
        <p:txBody>
          <a:bodyPr>
            <a:noAutofit/>
          </a:bodyPr>
          <a:lstStyle/>
          <a:p>
            <a:pPr eaLnBrk="1" hangingPunct="1"/>
            <a:r>
              <a:rPr lang="en-AU" dirty="0"/>
              <a:t>Achievement standard structure: Language</a:t>
            </a:r>
          </a:p>
        </p:txBody>
      </p:sp>
      <p:sp>
        <p:nvSpPr>
          <p:cNvPr id="3" name="Content Placeholder 2">
            <a:extLst>
              <a:ext uri="{FF2B5EF4-FFF2-40B4-BE49-F238E27FC236}">
                <a16:creationId xmlns:a16="http://schemas.microsoft.com/office/drawing/2014/main" id="{909F7604-CF14-D80C-0066-C5A69AFD5E82}"/>
              </a:ext>
            </a:extLst>
          </p:cNvPr>
          <p:cNvSpPr>
            <a:spLocks noGrp="1"/>
          </p:cNvSpPr>
          <p:nvPr>
            <p:ph idx="1"/>
          </p:nvPr>
        </p:nvSpPr>
        <p:spPr>
          <a:xfrm>
            <a:off x="334962" y="915566"/>
            <a:ext cx="8485188" cy="3604837"/>
          </a:xfrm>
        </p:spPr>
        <p:txBody>
          <a:bodyPr/>
          <a:lstStyle/>
          <a:p>
            <a:endParaRPr lang="en-AU" dirty="0"/>
          </a:p>
          <a:p>
            <a:endParaRPr lang="en-AU" dirty="0"/>
          </a:p>
          <a:p>
            <a:endParaRPr lang="en-AU" sz="2800" dirty="0"/>
          </a:p>
          <a:p>
            <a:endParaRPr lang="en-AU" dirty="0"/>
          </a:p>
        </p:txBody>
      </p:sp>
      <p:pic>
        <p:nvPicPr>
          <p:cNvPr id="5" name="Picture 4">
            <a:extLst>
              <a:ext uri="{FF2B5EF4-FFF2-40B4-BE49-F238E27FC236}">
                <a16:creationId xmlns:a16="http://schemas.microsoft.com/office/drawing/2014/main" id="{B6F31B16-9178-8987-7EB5-37D997761C12}"/>
              </a:ext>
            </a:extLst>
          </p:cNvPr>
          <p:cNvPicPr>
            <a:picLocks noChangeAspect="1"/>
          </p:cNvPicPr>
          <p:nvPr/>
        </p:nvPicPr>
        <p:blipFill>
          <a:blip r:embed="rId3"/>
          <a:stretch>
            <a:fillRect/>
          </a:stretch>
        </p:blipFill>
        <p:spPr>
          <a:xfrm>
            <a:off x="374515" y="781935"/>
            <a:ext cx="8394970" cy="3579630"/>
          </a:xfrm>
          <a:prstGeom prst="rect">
            <a:avLst/>
          </a:prstGeom>
        </p:spPr>
      </p:pic>
    </p:spTree>
    <p:extLst>
      <p:ext uri="{BB962C8B-B14F-4D97-AF65-F5344CB8AC3E}">
        <p14:creationId xmlns:p14="http://schemas.microsoft.com/office/powerpoint/2010/main" val="24294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3BF0F4-F0D4-C29A-467B-F4C5F8397FC8}"/>
              </a:ext>
            </a:extLst>
          </p:cNvPr>
          <p:cNvPicPr>
            <a:picLocks noChangeAspect="1"/>
          </p:cNvPicPr>
          <p:nvPr/>
        </p:nvPicPr>
        <p:blipFill>
          <a:blip r:embed="rId3"/>
          <a:stretch>
            <a:fillRect/>
          </a:stretch>
        </p:blipFill>
        <p:spPr>
          <a:xfrm>
            <a:off x="244443" y="1130061"/>
            <a:ext cx="8578582" cy="3230126"/>
          </a:xfrm>
          <a:prstGeom prst="rect">
            <a:avLst/>
          </a:prstGeom>
        </p:spPr>
      </p:pic>
      <p:sp>
        <p:nvSpPr>
          <p:cNvPr id="2" name="Title 1">
            <a:extLst>
              <a:ext uri="{FF2B5EF4-FFF2-40B4-BE49-F238E27FC236}">
                <a16:creationId xmlns:a16="http://schemas.microsoft.com/office/drawing/2014/main" id="{58FBA86B-D14D-4E51-8F6B-B98D185937C7}"/>
              </a:ext>
            </a:extLst>
          </p:cNvPr>
          <p:cNvSpPr>
            <a:spLocks noGrp="1"/>
          </p:cNvSpPr>
          <p:nvPr>
            <p:ph type="title"/>
          </p:nvPr>
        </p:nvSpPr>
        <p:spPr/>
        <p:txBody>
          <a:bodyPr/>
          <a:lstStyle/>
          <a:p>
            <a:r>
              <a:rPr lang="en-AU"/>
              <a:t>Achievement standard: changes</a:t>
            </a:r>
          </a:p>
        </p:txBody>
      </p:sp>
    </p:spTree>
    <p:extLst>
      <p:ext uri="{BB962C8B-B14F-4D97-AF65-F5344CB8AC3E}">
        <p14:creationId xmlns:p14="http://schemas.microsoft.com/office/powerpoint/2010/main" val="213770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4D9A-994F-8E0A-B1B4-9DE2FABAB7AF}"/>
              </a:ext>
            </a:extLst>
          </p:cNvPr>
          <p:cNvSpPr>
            <a:spLocks noGrp="1"/>
          </p:cNvSpPr>
          <p:nvPr>
            <p:ph type="title"/>
          </p:nvPr>
        </p:nvSpPr>
        <p:spPr/>
        <p:txBody>
          <a:bodyPr>
            <a:normAutofit/>
          </a:bodyPr>
          <a:lstStyle/>
          <a:p>
            <a:r>
              <a:rPr lang="en-AU" dirty="0">
                <a:latin typeface="Arial"/>
                <a:cs typeface="Arial"/>
              </a:rPr>
              <a:t>HASS: Achievement standard structure</a:t>
            </a:r>
            <a:endParaRPr lang="en-AU" dirty="0"/>
          </a:p>
        </p:txBody>
      </p:sp>
      <p:pic>
        <p:nvPicPr>
          <p:cNvPr id="10" name="Picture 9">
            <a:extLst>
              <a:ext uri="{FF2B5EF4-FFF2-40B4-BE49-F238E27FC236}">
                <a16:creationId xmlns:a16="http://schemas.microsoft.com/office/drawing/2014/main" id="{63DB58EB-082F-AD72-609C-78AE6470BF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68528" y="872412"/>
            <a:ext cx="4806943" cy="3398676"/>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D2DE03B4-8463-B8BE-F07A-3C87F31164DC}"/>
              </a:ext>
            </a:extLst>
          </p:cNvPr>
          <p:cNvSpPr txBox="1"/>
          <p:nvPr/>
        </p:nvSpPr>
        <p:spPr>
          <a:xfrm>
            <a:off x="327025" y="4385752"/>
            <a:ext cx="7728080" cy="246221"/>
          </a:xfrm>
          <a:prstGeom prst="rect">
            <a:avLst/>
          </a:prstGeom>
          <a:noFill/>
        </p:spPr>
        <p:txBody>
          <a:bodyPr wrap="square">
            <a:spAutoFit/>
          </a:bodyPr>
          <a:lstStyle/>
          <a:p>
            <a:r>
              <a:rPr lang="en-AU" sz="1000" dirty="0">
                <a:hlinkClick r:id="rId4"/>
              </a:rPr>
              <a:t>www.qcaa.qld.edu.au/downloads/aciqv9/humanities-and-social-sciences/curriculum/ac9_hass_civ_cit_yr7-10_as_sequence.pdf</a:t>
            </a:r>
            <a:r>
              <a:rPr lang="en-AU" sz="1000" dirty="0"/>
              <a:t> </a:t>
            </a:r>
          </a:p>
        </p:txBody>
      </p:sp>
    </p:spTree>
    <p:extLst>
      <p:ext uri="{BB962C8B-B14F-4D97-AF65-F5344CB8AC3E}">
        <p14:creationId xmlns:p14="http://schemas.microsoft.com/office/powerpoint/2010/main" val="9901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C2494-AFC1-AE62-CA4D-8C82547BC02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B2DE0F1-EF49-378F-385D-2A3A61358CED}"/>
              </a:ext>
            </a:extLst>
          </p:cNvPr>
          <p:cNvGrpSpPr/>
          <p:nvPr/>
        </p:nvGrpSpPr>
        <p:grpSpPr>
          <a:xfrm>
            <a:off x="6182110" y="541137"/>
            <a:ext cx="2634865" cy="4122559"/>
            <a:chOff x="5364087" y="541137"/>
            <a:chExt cx="2634865" cy="4122559"/>
          </a:xfrm>
        </p:grpSpPr>
        <p:sp>
          <p:nvSpPr>
            <p:cNvPr id="16" name="TextBox 15">
              <a:extLst>
                <a:ext uri="{FF2B5EF4-FFF2-40B4-BE49-F238E27FC236}">
                  <a16:creationId xmlns:a16="http://schemas.microsoft.com/office/drawing/2014/main" id="{77A5FAC1-51E3-CED1-1D43-A359CE341494}"/>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85750" indent="-285750">
                <a:buFont typeface="Arial" panose="020B0604020202020204" pitchFamily="34" charset="0"/>
                <a:buChar char="•"/>
              </a:pPr>
              <a:r>
                <a:rPr lang="en-AU" sz="1100" dirty="0">
                  <a:latin typeface="Arial"/>
                  <a:cs typeface="Arial"/>
                </a:rPr>
                <a:t>Level description</a:t>
              </a:r>
            </a:p>
            <a:p>
              <a:pPr marL="285750" indent="-285750">
                <a:buFont typeface="Arial" panose="020B0604020202020204" pitchFamily="34" charset="0"/>
                <a:buChar char="•"/>
              </a:pPr>
              <a:r>
                <a:rPr lang="en-AU" sz="1100" dirty="0">
                  <a:latin typeface="Arial"/>
                  <a:cs typeface="Arial"/>
                </a:rPr>
                <a:t>Achievement standard</a:t>
              </a:r>
            </a:p>
            <a:p>
              <a:pPr marL="285750" indent="-285750">
                <a:buFont typeface="Arial" panose="020B0604020202020204" pitchFamily="34" charset="0"/>
                <a:buChar char="•"/>
              </a:pPr>
              <a:r>
                <a:rPr lang="en-AU" sz="1100" dirty="0">
                  <a:latin typeface="Arial"/>
                  <a:cs typeface="Arial"/>
                </a:rPr>
                <a:t>Strands and sub-strands</a:t>
              </a:r>
            </a:p>
            <a:p>
              <a:pPr marL="285750" indent="-285750">
                <a:buFont typeface="Arial" panose="020B0604020202020204" pitchFamily="34" charset="0"/>
                <a:buChar char="•"/>
              </a:pPr>
              <a:r>
                <a:rPr lang="en-AU" sz="1100" dirty="0">
                  <a:latin typeface="Arial"/>
                  <a:cs typeface="Arial"/>
                </a:rPr>
                <a:t>Content descriptions</a:t>
              </a:r>
            </a:p>
            <a:p>
              <a:pPr marL="285750" indent="-28575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08AE047B-E387-7B97-94E5-20708758476D}"/>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85750" indent="-28575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101568AB-AEC7-E452-AB5F-C9E4C4F80716}"/>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Civics and Citizenship</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6" name="Title 1">
            <a:extLst>
              <a:ext uri="{FF2B5EF4-FFF2-40B4-BE49-F238E27FC236}">
                <a16:creationId xmlns:a16="http://schemas.microsoft.com/office/drawing/2014/main" id="{0D382B8A-2F72-D177-71E4-D43A421516C9}"/>
              </a:ext>
            </a:extLst>
          </p:cNvPr>
          <p:cNvSpPr txBox="1">
            <a:spLocks/>
          </p:cNvSpPr>
          <p:nvPr/>
        </p:nvSpPr>
        <p:spPr>
          <a:xfrm>
            <a:off x="320975" y="74964"/>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err="1"/>
              <a:t>Organisation</a:t>
            </a:r>
            <a:r>
              <a:rPr lang="en-US" dirty="0"/>
              <a:t> of Civics and Citizenship</a:t>
            </a:r>
            <a:br>
              <a:rPr lang="en-US" dirty="0"/>
            </a:br>
            <a:endParaRPr lang="en-US" dirty="0"/>
          </a:p>
        </p:txBody>
      </p:sp>
      <p:grpSp>
        <p:nvGrpSpPr>
          <p:cNvPr id="7" name="Group 6">
            <a:extLst>
              <a:ext uri="{FF2B5EF4-FFF2-40B4-BE49-F238E27FC236}">
                <a16:creationId xmlns:a16="http://schemas.microsoft.com/office/drawing/2014/main" id="{BFA9F95C-28E3-AFC5-082C-811B6180AA2D}"/>
              </a:ext>
            </a:extLst>
          </p:cNvPr>
          <p:cNvGrpSpPr/>
          <p:nvPr/>
        </p:nvGrpSpPr>
        <p:grpSpPr>
          <a:xfrm>
            <a:off x="3251543" y="541137"/>
            <a:ext cx="2634864" cy="2797359"/>
            <a:chOff x="5364088" y="541137"/>
            <a:chExt cx="2634864" cy="2797359"/>
          </a:xfrm>
        </p:grpSpPr>
        <p:sp>
          <p:nvSpPr>
            <p:cNvPr id="9" name="TextBox 8">
              <a:extLst>
                <a:ext uri="{FF2B5EF4-FFF2-40B4-BE49-F238E27FC236}">
                  <a16:creationId xmlns:a16="http://schemas.microsoft.com/office/drawing/2014/main" id="{1792D6E4-258F-4AD6-855E-02613DCFF194}"/>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85750" indent="-28575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Rationale</a:t>
              </a:r>
            </a:p>
            <a:p>
              <a:pPr marL="285750" indent="-285750">
                <a:buFont typeface="Arial" panose="020B0604020202020204" pitchFamily="34" charset="0"/>
                <a:buChar char="•"/>
              </a:pPr>
              <a:r>
                <a:rPr lang="en-AU" sz="1100" dirty="0">
                  <a:solidFill>
                    <a:schemeClr val="bg1">
                      <a:lumMod val="85000"/>
                    </a:schemeClr>
                  </a:solidFill>
                  <a:latin typeface="Arial"/>
                  <a:cs typeface="Arial"/>
                </a:rPr>
                <a:t>Aims</a:t>
              </a:r>
            </a:p>
            <a:p>
              <a:pPr marL="285750" indent="-285750">
                <a:buFont typeface="Arial" panose="020B0604020202020204" pitchFamily="34" charset="0"/>
                <a:buChar char="•"/>
              </a:pPr>
              <a:r>
                <a:rPr lang="en-AU" sz="1100" dirty="0">
                  <a:solidFill>
                    <a:schemeClr val="bg1">
                      <a:lumMod val="85000"/>
                    </a:schemeClr>
                  </a:solidFill>
                  <a:latin typeface="Arial"/>
                  <a:cs typeface="Arial"/>
                </a:rPr>
                <a:t>Structure </a:t>
              </a: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85750" indent="-28575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DB900FF9-3E69-D657-4067-A5F9D9C7EF69}"/>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F52BA145-438A-2047-450D-E252AD9C2C47}"/>
              </a:ext>
            </a:extLst>
          </p:cNvPr>
          <p:cNvSpPr txBox="1"/>
          <p:nvPr/>
        </p:nvSpPr>
        <p:spPr>
          <a:xfrm>
            <a:off x="6125028" y="3889893"/>
            <a:ext cx="2749028" cy="769441"/>
          </a:xfrm>
          <a:prstGeom prst="rect">
            <a:avLst/>
          </a:prstGeom>
          <a:solidFill>
            <a:schemeClr val="bg2"/>
          </a:solidFill>
          <a:ln w="12700">
            <a:noFill/>
          </a:ln>
          <a:effectLst/>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Strands and sub-strands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descriptions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elaborations</a:t>
            </a:r>
          </a:p>
        </p:txBody>
      </p:sp>
    </p:spTree>
    <p:extLst>
      <p:ext uri="{BB962C8B-B14F-4D97-AF65-F5344CB8AC3E}">
        <p14:creationId xmlns:p14="http://schemas.microsoft.com/office/powerpoint/2010/main" val="19989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4552869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3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dirty="0"/>
              <a:t>Comparison of AC v8.4 with v9.0 documents</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34487" y="1109416"/>
            <a:ext cx="3913663" cy="3090042"/>
          </a:xfrm>
          <a:ln>
            <a:noFill/>
          </a:ln>
        </p:spPr>
        <p:txBody>
          <a:bodyPr/>
          <a:lstStyle/>
          <a:p>
            <a:r>
              <a:rPr lang="en-AU" dirty="0"/>
              <a:t>One document for each year level is available on the QCAA website.</a:t>
            </a:r>
          </a:p>
          <a:p>
            <a:endParaRPr lang="en-AU" dirty="0"/>
          </a:p>
          <a:p>
            <a:endParaRPr lang="en-AU" dirty="0"/>
          </a:p>
        </p:txBody>
      </p:sp>
      <p:pic>
        <p:nvPicPr>
          <p:cNvPr id="4" name="Picture 3">
            <a:extLst>
              <a:ext uri="{FF2B5EF4-FFF2-40B4-BE49-F238E27FC236}">
                <a16:creationId xmlns:a16="http://schemas.microsoft.com/office/drawing/2014/main" id="{D0BDE745-5654-A09A-FAC3-ADE283B795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83256" y="884971"/>
            <a:ext cx="2648093" cy="374757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CE2306C3-2523-70D4-C8C3-91139C66B10B}"/>
              </a:ext>
            </a:extLst>
          </p:cNvPr>
          <p:cNvSpPr txBox="1"/>
          <p:nvPr/>
        </p:nvSpPr>
        <p:spPr>
          <a:xfrm>
            <a:off x="312056" y="4199458"/>
            <a:ext cx="4585996" cy="400110"/>
          </a:xfrm>
          <a:prstGeom prst="rect">
            <a:avLst/>
          </a:prstGeom>
          <a:noFill/>
        </p:spPr>
        <p:txBody>
          <a:bodyPr wrap="square">
            <a:spAutoFit/>
          </a:bodyPr>
          <a:lstStyle/>
          <a:p>
            <a:r>
              <a:rPr lang="en-AU" sz="1000" dirty="0">
                <a:hlinkClick r:id="rId4"/>
              </a:rPr>
              <a:t>www.qcaa.qld.edu.au/downloads/aciqv9/humanities-and-social-sciences/curriculum/ac9_civ_cit_yr7_comp.pdf</a:t>
            </a:r>
            <a:r>
              <a:rPr lang="en-AU" sz="1000" dirty="0"/>
              <a:t> </a:t>
            </a:r>
          </a:p>
        </p:txBody>
      </p:sp>
    </p:spTree>
    <p:extLst>
      <p:ext uri="{BB962C8B-B14F-4D97-AF65-F5344CB8AC3E}">
        <p14:creationId xmlns:p14="http://schemas.microsoft.com/office/powerpoint/2010/main" val="40807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a:t>Comparison of AC v8.4 to v9.0 documents</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a:stretch>
            <a:fillRect/>
          </a:stretch>
        </p:blipFill>
        <p:spPr>
          <a:xfrm>
            <a:off x="312056" y="750206"/>
            <a:ext cx="5141372" cy="323081"/>
          </a:xfrm>
          <a:prstGeom prst="rect">
            <a:avLst/>
          </a:prstGeom>
        </p:spPr>
      </p:pic>
      <p:pic>
        <p:nvPicPr>
          <p:cNvPr id="6" name="Picture 5">
            <a:extLst>
              <a:ext uri="{FF2B5EF4-FFF2-40B4-BE49-F238E27FC236}">
                <a16:creationId xmlns:a16="http://schemas.microsoft.com/office/drawing/2014/main" id="{59C5ABCA-938B-2572-FD3D-85F21D78E251}"/>
              </a:ext>
            </a:extLst>
          </p:cNvPr>
          <p:cNvPicPr>
            <a:picLocks noChangeAspect="1"/>
          </p:cNvPicPr>
          <p:nvPr/>
        </p:nvPicPr>
        <p:blipFill>
          <a:blip r:embed="rId4"/>
          <a:stretch>
            <a:fillRect/>
          </a:stretch>
        </p:blipFill>
        <p:spPr>
          <a:xfrm>
            <a:off x="1171218" y="1166327"/>
            <a:ext cx="6779132" cy="3370976"/>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188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438227"/>
          </a:xfrm>
        </p:spPr>
        <p:txBody>
          <a:bodyPr>
            <a:normAutofit/>
          </a:bodyPr>
          <a:lstStyle/>
          <a:p>
            <a:r>
              <a:rPr lang="en-AU" sz="2400" dirty="0"/>
              <a:t>Same/refined content </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a:stretch>
            <a:fillRect/>
          </a:stretch>
        </p:blipFill>
        <p:spPr>
          <a:xfrm>
            <a:off x="312056" y="750206"/>
            <a:ext cx="5141372" cy="323081"/>
          </a:xfrm>
          <a:prstGeom prst="rect">
            <a:avLst/>
          </a:prstGeom>
        </p:spPr>
      </p:pic>
      <p:pic>
        <p:nvPicPr>
          <p:cNvPr id="6" name="Picture 5">
            <a:extLst>
              <a:ext uri="{FF2B5EF4-FFF2-40B4-BE49-F238E27FC236}">
                <a16:creationId xmlns:a16="http://schemas.microsoft.com/office/drawing/2014/main" id="{59C5ABCA-938B-2572-FD3D-85F21D78E251}"/>
              </a:ext>
            </a:extLst>
          </p:cNvPr>
          <p:cNvPicPr>
            <a:picLocks noChangeAspect="1"/>
          </p:cNvPicPr>
          <p:nvPr/>
        </p:nvPicPr>
        <p:blipFill>
          <a:blip r:embed="rId4"/>
          <a:stretch>
            <a:fillRect/>
          </a:stretch>
        </p:blipFill>
        <p:spPr>
          <a:xfrm>
            <a:off x="1171218" y="1166327"/>
            <a:ext cx="6779132" cy="3370976"/>
          </a:xfrm>
          <a:prstGeom prst="rect">
            <a:avLst/>
          </a:prstGeom>
          <a:ln>
            <a:no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F2DC5B4-1E8D-C01E-207B-0759F3BBF3D4}"/>
              </a:ext>
            </a:extLst>
          </p:cNvPr>
          <p:cNvSpPr/>
          <p:nvPr/>
        </p:nvSpPr>
        <p:spPr>
          <a:xfrm>
            <a:off x="1665962" y="1474242"/>
            <a:ext cx="5787024" cy="1002509"/>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CA7D4-EBA9-275F-1CA7-B1553D5CFF2C}"/>
              </a:ext>
            </a:extLst>
          </p:cNvPr>
          <p:cNvSpPr/>
          <p:nvPr/>
        </p:nvSpPr>
        <p:spPr>
          <a:xfrm>
            <a:off x="1665962" y="3251840"/>
            <a:ext cx="5787024" cy="1285770"/>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6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1701D-96B9-CA24-2ACD-974AC2F84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CBB2B-11B7-6F62-E2E8-6DB05E3EFBC0}"/>
              </a:ext>
            </a:extLst>
          </p:cNvPr>
          <p:cNvSpPr>
            <a:spLocks noGrp="1"/>
          </p:cNvSpPr>
          <p:nvPr>
            <p:ph type="title"/>
          </p:nvPr>
        </p:nvSpPr>
        <p:spPr>
          <a:xfrm>
            <a:off x="312056" y="311672"/>
            <a:ext cx="8497457" cy="339648"/>
          </a:xfrm>
        </p:spPr>
        <p:txBody>
          <a:bodyPr>
            <a:normAutofit/>
          </a:bodyPr>
          <a:lstStyle/>
          <a:p>
            <a:r>
              <a:rPr lang="en-AU" sz="2400" dirty="0"/>
              <a:t>Removed content</a:t>
            </a:r>
          </a:p>
        </p:txBody>
      </p:sp>
      <p:pic>
        <p:nvPicPr>
          <p:cNvPr id="5" name="Picture 4">
            <a:extLst>
              <a:ext uri="{FF2B5EF4-FFF2-40B4-BE49-F238E27FC236}">
                <a16:creationId xmlns:a16="http://schemas.microsoft.com/office/drawing/2014/main" id="{65651986-CC49-7E90-96B4-550ACEAA86E6}"/>
              </a:ext>
            </a:extLst>
          </p:cNvPr>
          <p:cNvPicPr>
            <a:picLocks noChangeAspect="1"/>
          </p:cNvPicPr>
          <p:nvPr/>
        </p:nvPicPr>
        <p:blipFill>
          <a:blip r:embed="rId3"/>
          <a:stretch>
            <a:fillRect/>
          </a:stretch>
        </p:blipFill>
        <p:spPr>
          <a:xfrm>
            <a:off x="312056" y="750206"/>
            <a:ext cx="5141372" cy="323081"/>
          </a:xfrm>
          <a:prstGeom prst="rect">
            <a:avLst/>
          </a:prstGeom>
        </p:spPr>
      </p:pic>
      <p:pic>
        <p:nvPicPr>
          <p:cNvPr id="6" name="Picture 5">
            <a:extLst>
              <a:ext uri="{FF2B5EF4-FFF2-40B4-BE49-F238E27FC236}">
                <a16:creationId xmlns:a16="http://schemas.microsoft.com/office/drawing/2014/main" id="{F5E29C3E-0C18-E310-4BAD-6BAD97486B92}"/>
              </a:ext>
            </a:extLst>
          </p:cNvPr>
          <p:cNvPicPr>
            <a:picLocks noChangeAspect="1"/>
          </p:cNvPicPr>
          <p:nvPr/>
        </p:nvPicPr>
        <p:blipFill>
          <a:blip r:embed="rId4"/>
          <a:stretch>
            <a:fillRect/>
          </a:stretch>
        </p:blipFill>
        <p:spPr>
          <a:xfrm>
            <a:off x="1171218" y="1166327"/>
            <a:ext cx="6779132" cy="3370976"/>
          </a:xfrm>
          <a:prstGeom prst="rect">
            <a:avLst/>
          </a:prstGeom>
          <a:ln>
            <a:noFill/>
          </a:ln>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41C3CE13-92C4-6412-9E5F-A427AEC1EB38}"/>
              </a:ext>
            </a:extLst>
          </p:cNvPr>
          <p:cNvGrpSpPr/>
          <p:nvPr/>
        </p:nvGrpSpPr>
        <p:grpSpPr>
          <a:xfrm>
            <a:off x="1603332" y="1442166"/>
            <a:ext cx="5849653" cy="3095137"/>
            <a:chOff x="1603332" y="1442166"/>
            <a:chExt cx="5849653" cy="3095137"/>
          </a:xfrm>
        </p:grpSpPr>
        <p:sp>
          <p:nvSpPr>
            <p:cNvPr id="3" name="Rectangle 2">
              <a:extLst>
                <a:ext uri="{FF2B5EF4-FFF2-40B4-BE49-F238E27FC236}">
                  <a16:creationId xmlns:a16="http://schemas.microsoft.com/office/drawing/2014/main" id="{D191E30B-69B7-3787-1217-CBDB79227ADD}"/>
                </a:ext>
              </a:extLst>
            </p:cNvPr>
            <p:cNvSpPr/>
            <p:nvPr/>
          </p:nvSpPr>
          <p:spPr>
            <a:xfrm>
              <a:off x="4572000" y="1442166"/>
              <a:ext cx="2880985" cy="3095137"/>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E2FC88E-5157-DF03-2F63-4BCDFB776066}"/>
                </a:ext>
              </a:extLst>
            </p:cNvPr>
            <p:cNvGrpSpPr/>
            <p:nvPr/>
          </p:nvGrpSpPr>
          <p:grpSpPr>
            <a:xfrm>
              <a:off x="1603332" y="1485832"/>
              <a:ext cx="2983283" cy="3051471"/>
              <a:chOff x="1603332" y="1485832"/>
              <a:chExt cx="2983283" cy="3051471"/>
            </a:xfrm>
          </p:grpSpPr>
          <p:sp>
            <p:nvSpPr>
              <p:cNvPr id="4" name="Rectangle 3">
                <a:extLst>
                  <a:ext uri="{FF2B5EF4-FFF2-40B4-BE49-F238E27FC236}">
                    <a16:creationId xmlns:a16="http://schemas.microsoft.com/office/drawing/2014/main" id="{61DE5CBE-8314-E19C-0B8B-EC325515331B}"/>
                  </a:ext>
                </a:extLst>
              </p:cNvPr>
              <p:cNvSpPr/>
              <p:nvPr/>
            </p:nvSpPr>
            <p:spPr>
              <a:xfrm>
                <a:off x="2272345" y="1931856"/>
                <a:ext cx="2299656" cy="1324911"/>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55F811-73FA-7066-20CF-3FD20EDCF7C2}"/>
                  </a:ext>
                </a:extLst>
              </p:cNvPr>
              <p:cNvSpPr/>
              <p:nvPr/>
            </p:nvSpPr>
            <p:spPr>
              <a:xfrm>
                <a:off x="2286959" y="3900526"/>
                <a:ext cx="2299656" cy="636777"/>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D23D69-F97E-80F5-E17E-A8E584F4E1E6}"/>
                  </a:ext>
                </a:extLst>
              </p:cNvPr>
              <p:cNvSpPr/>
              <p:nvPr/>
            </p:nvSpPr>
            <p:spPr>
              <a:xfrm>
                <a:off x="1603332" y="1485832"/>
                <a:ext cx="683627" cy="3051471"/>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8592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39E6-EB47-4BC4-8BE7-092595C14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BA4E8-49FC-AB61-2D06-81B829D671A8}"/>
              </a:ext>
            </a:extLst>
          </p:cNvPr>
          <p:cNvSpPr>
            <a:spLocks noGrp="1"/>
          </p:cNvSpPr>
          <p:nvPr>
            <p:ph type="title"/>
          </p:nvPr>
        </p:nvSpPr>
        <p:spPr>
          <a:xfrm>
            <a:off x="312056" y="311672"/>
            <a:ext cx="8497457" cy="345494"/>
          </a:xfrm>
        </p:spPr>
        <p:txBody>
          <a:bodyPr>
            <a:normAutofit/>
          </a:bodyPr>
          <a:lstStyle/>
          <a:p>
            <a:r>
              <a:rPr lang="en-AU" sz="2400" dirty="0"/>
              <a:t>New content</a:t>
            </a:r>
          </a:p>
        </p:txBody>
      </p:sp>
      <p:pic>
        <p:nvPicPr>
          <p:cNvPr id="5" name="Picture 4">
            <a:extLst>
              <a:ext uri="{FF2B5EF4-FFF2-40B4-BE49-F238E27FC236}">
                <a16:creationId xmlns:a16="http://schemas.microsoft.com/office/drawing/2014/main" id="{46307D9F-3790-7BA3-4510-AE5285107753}"/>
              </a:ext>
            </a:extLst>
          </p:cNvPr>
          <p:cNvPicPr>
            <a:picLocks noChangeAspect="1"/>
          </p:cNvPicPr>
          <p:nvPr/>
        </p:nvPicPr>
        <p:blipFill>
          <a:blip r:embed="rId3"/>
          <a:stretch>
            <a:fillRect/>
          </a:stretch>
        </p:blipFill>
        <p:spPr>
          <a:xfrm>
            <a:off x="312056" y="750206"/>
            <a:ext cx="5141372" cy="323081"/>
          </a:xfrm>
          <a:prstGeom prst="rect">
            <a:avLst/>
          </a:prstGeom>
        </p:spPr>
      </p:pic>
      <p:pic>
        <p:nvPicPr>
          <p:cNvPr id="6" name="Picture 5">
            <a:extLst>
              <a:ext uri="{FF2B5EF4-FFF2-40B4-BE49-F238E27FC236}">
                <a16:creationId xmlns:a16="http://schemas.microsoft.com/office/drawing/2014/main" id="{19E041E8-AF8A-65F0-224D-7C12552FBD12}"/>
              </a:ext>
            </a:extLst>
          </p:cNvPr>
          <p:cNvPicPr>
            <a:picLocks noChangeAspect="1"/>
          </p:cNvPicPr>
          <p:nvPr/>
        </p:nvPicPr>
        <p:blipFill>
          <a:blip r:embed="rId4"/>
          <a:stretch>
            <a:fillRect/>
          </a:stretch>
        </p:blipFill>
        <p:spPr>
          <a:xfrm>
            <a:off x="1171218" y="1166327"/>
            <a:ext cx="6779132" cy="3370976"/>
          </a:xfrm>
          <a:prstGeom prst="rect">
            <a:avLst/>
          </a:prstGeom>
          <a:ln>
            <a:noFill/>
          </a:ln>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902C66DC-2467-DB90-E55C-18963B70AFDD}"/>
              </a:ext>
            </a:extLst>
          </p:cNvPr>
          <p:cNvGrpSpPr/>
          <p:nvPr/>
        </p:nvGrpSpPr>
        <p:grpSpPr>
          <a:xfrm>
            <a:off x="1665961" y="1474243"/>
            <a:ext cx="5787024" cy="3063060"/>
            <a:chOff x="1665961" y="1474243"/>
            <a:chExt cx="5787024" cy="3063060"/>
          </a:xfrm>
        </p:grpSpPr>
        <p:sp>
          <p:nvSpPr>
            <p:cNvPr id="3" name="Rectangle 2">
              <a:extLst>
                <a:ext uri="{FF2B5EF4-FFF2-40B4-BE49-F238E27FC236}">
                  <a16:creationId xmlns:a16="http://schemas.microsoft.com/office/drawing/2014/main" id="{BA373CE8-C871-0A68-199E-2A1DD3EB95D8}"/>
                </a:ext>
              </a:extLst>
            </p:cNvPr>
            <p:cNvSpPr/>
            <p:nvPr/>
          </p:nvSpPr>
          <p:spPr>
            <a:xfrm>
              <a:off x="1665962" y="1474243"/>
              <a:ext cx="5787023" cy="1744946"/>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C8BF35C-A247-36AA-864C-6395832C29D6}"/>
                </a:ext>
              </a:extLst>
            </p:cNvPr>
            <p:cNvSpPr/>
            <p:nvPr/>
          </p:nvSpPr>
          <p:spPr>
            <a:xfrm>
              <a:off x="1665961" y="3219189"/>
              <a:ext cx="2906039" cy="1318114"/>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12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B180A-E020-8875-FB5E-2AF8326C34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C9BA1-6AAC-67B9-B2B3-232783B6E5D2}"/>
              </a:ext>
            </a:extLst>
          </p:cNvPr>
          <p:cNvSpPr>
            <a:spLocks noGrp="1"/>
          </p:cNvSpPr>
          <p:nvPr>
            <p:ph type="title"/>
          </p:nvPr>
        </p:nvSpPr>
        <p:spPr>
          <a:xfrm>
            <a:off x="312056" y="311672"/>
            <a:ext cx="8497457" cy="438534"/>
          </a:xfrm>
        </p:spPr>
        <p:txBody>
          <a:bodyPr>
            <a:normAutofit/>
          </a:bodyPr>
          <a:lstStyle/>
          <a:p>
            <a:r>
              <a:rPr lang="en-AU" sz="2400" dirty="0"/>
              <a:t>Moved content</a:t>
            </a:r>
          </a:p>
        </p:txBody>
      </p:sp>
      <p:pic>
        <p:nvPicPr>
          <p:cNvPr id="5" name="Picture 4">
            <a:extLst>
              <a:ext uri="{FF2B5EF4-FFF2-40B4-BE49-F238E27FC236}">
                <a16:creationId xmlns:a16="http://schemas.microsoft.com/office/drawing/2014/main" id="{7FBFFF66-4E9E-ACAB-66B0-81B317C75A87}"/>
              </a:ext>
            </a:extLst>
          </p:cNvPr>
          <p:cNvPicPr>
            <a:picLocks noChangeAspect="1"/>
          </p:cNvPicPr>
          <p:nvPr/>
        </p:nvPicPr>
        <p:blipFill>
          <a:blip r:embed="rId3"/>
          <a:stretch>
            <a:fillRect/>
          </a:stretch>
        </p:blipFill>
        <p:spPr>
          <a:xfrm>
            <a:off x="312056" y="750206"/>
            <a:ext cx="5141372" cy="323081"/>
          </a:xfrm>
          <a:prstGeom prst="rect">
            <a:avLst/>
          </a:prstGeom>
        </p:spPr>
      </p:pic>
      <p:pic>
        <p:nvPicPr>
          <p:cNvPr id="6" name="Picture 5">
            <a:extLst>
              <a:ext uri="{FF2B5EF4-FFF2-40B4-BE49-F238E27FC236}">
                <a16:creationId xmlns:a16="http://schemas.microsoft.com/office/drawing/2014/main" id="{BBC1DF9B-921B-9F63-E845-47E2E814D527}"/>
              </a:ext>
            </a:extLst>
          </p:cNvPr>
          <p:cNvPicPr>
            <a:picLocks noChangeAspect="1"/>
          </p:cNvPicPr>
          <p:nvPr/>
        </p:nvPicPr>
        <p:blipFill>
          <a:blip r:embed="rId4"/>
          <a:stretch>
            <a:fillRect/>
          </a:stretch>
        </p:blipFill>
        <p:spPr>
          <a:xfrm>
            <a:off x="1171218" y="1166327"/>
            <a:ext cx="6779132" cy="3370976"/>
          </a:xfrm>
          <a:prstGeom prst="rect">
            <a:avLst/>
          </a:prstGeom>
          <a:ln>
            <a:no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E51B9659-7EAB-F78A-1C56-0FE5B2BEC5CD}"/>
              </a:ext>
            </a:extLst>
          </p:cNvPr>
          <p:cNvSpPr/>
          <p:nvPr/>
        </p:nvSpPr>
        <p:spPr>
          <a:xfrm>
            <a:off x="1665962" y="1474243"/>
            <a:ext cx="5787023" cy="517395"/>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31939B-326F-E742-7308-2EB82BCE133B}"/>
              </a:ext>
            </a:extLst>
          </p:cNvPr>
          <p:cNvSpPr/>
          <p:nvPr/>
        </p:nvSpPr>
        <p:spPr>
          <a:xfrm>
            <a:off x="1665962" y="2457863"/>
            <a:ext cx="5787023" cy="2079440"/>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63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83EC-3130-F01E-8567-2A8720FDE26B}"/>
              </a:ext>
            </a:extLst>
          </p:cNvPr>
          <p:cNvSpPr>
            <a:spLocks noGrp="1"/>
          </p:cNvSpPr>
          <p:nvPr>
            <p:ph type="title"/>
          </p:nvPr>
        </p:nvSpPr>
        <p:spPr/>
        <p:txBody>
          <a:bodyPr/>
          <a:lstStyle/>
          <a:p>
            <a:r>
              <a:rPr lang="en-AU"/>
              <a:t>Moved content descriptions: Civics and Citizenship</a:t>
            </a:r>
          </a:p>
        </p:txBody>
      </p:sp>
      <p:graphicFrame>
        <p:nvGraphicFramePr>
          <p:cNvPr id="6" name="Content Placeholder 5">
            <a:extLst>
              <a:ext uri="{FF2B5EF4-FFF2-40B4-BE49-F238E27FC236}">
                <a16:creationId xmlns:a16="http://schemas.microsoft.com/office/drawing/2014/main" id="{A6A124F7-1C55-8879-36C0-38075D61504A}"/>
              </a:ext>
            </a:extLst>
          </p:cNvPr>
          <p:cNvGraphicFramePr>
            <a:graphicFrameLocks noGrp="1"/>
          </p:cNvGraphicFramePr>
          <p:nvPr>
            <p:ph idx="1"/>
            <p:extLst>
              <p:ext uri="{D42A27DB-BD31-4B8C-83A1-F6EECF244321}">
                <p14:modId xmlns:p14="http://schemas.microsoft.com/office/powerpoint/2010/main" val="4051642360"/>
              </p:ext>
            </p:extLst>
          </p:nvPr>
        </p:nvGraphicFramePr>
        <p:xfrm>
          <a:off x="327025" y="1187196"/>
          <a:ext cx="8485188" cy="2769108"/>
        </p:xfrm>
        <a:graphic>
          <a:graphicData uri="http://schemas.openxmlformats.org/drawingml/2006/table">
            <a:tbl>
              <a:tblPr firstRow="1" firstCol="1">
                <a:tableStyleId>{69CF1AB2-1976-4502-BF36-3FF5EA218861}</a:tableStyleId>
              </a:tblPr>
              <a:tblGrid>
                <a:gridCol w="2049892">
                  <a:extLst>
                    <a:ext uri="{9D8B030D-6E8A-4147-A177-3AD203B41FA5}">
                      <a16:colId xmlns:a16="http://schemas.microsoft.com/office/drawing/2014/main" val="74290051"/>
                    </a:ext>
                  </a:extLst>
                </a:gridCol>
                <a:gridCol w="6435296">
                  <a:extLst>
                    <a:ext uri="{9D8B030D-6E8A-4147-A177-3AD203B41FA5}">
                      <a16:colId xmlns:a16="http://schemas.microsoft.com/office/drawing/2014/main" val="1769882013"/>
                    </a:ext>
                  </a:extLst>
                </a:gridCol>
              </a:tblGrid>
              <a:tr h="923036">
                <a:tc>
                  <a:txBody>
                    <a:bodyPr/>
                    <a:lstStyle/>
                    <a:p>
                      <a:pPr lvl="0" algn="ctr"/>
                      <a:r>
                        <a:rPr lang="en-AU" sz="1800" b="1" dirty="0">
                          <a:latin typeface="Arial" panose="020B0604020202020204" pitchFamily="34" charset="0"/>
                          <a:cs typeface="Arial" panose="020B0604020202020204" pitchFamily="34" charset="0"/>
                        </a:rPr>
                        <a:t>Year 8 to Year 7</a:t>
                      </a:r>
                    </a:p>
                  </a:txBody>
                  <a:tcPr marL="68580" marR="68580" marT="36195" marB="36195" anchor="ctr"/>
                </a:tc>
                <a:tc>
                  <a:txBody>
                    <a:bodyPr/>
                    <a:lstStyle/>
                    <a:p>
                      <a:pPr lvl="0"/>
                      <a:r>
                        <a:rPr lang="en-US" sz="1800" b="0" dirty="0">
                          <a:latin typeface="Arial" panose="020B0604020202020204" pitchFamily="34" charset="0"/>
                          <a:cs typeface="Arial" panose="020B0604020202020204" pitchFamily="34" charset="0"/>
                        </a:rPr>
                        <a:t>The characteristics of Australian democracy, including freedom of speech, association, assembly, religion and movement</a:t>
                      </a:r>
                      <a:endParaRPr lang="en-AU" sz="1800" b="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197971984"/>
                  </a:ext>
                </a:extLst>
              </a:tr>
              <a:tr h="923036">
                <a:tc>
                  <a:txBody>
                    <a:bodyPr/>
                    <a:lstStyle/>
                    <a:p>
                      <a:pPr lvl="0" algn="ctr"/>
                      <a:r>
                        <a:rPr lang="en-AU" sz="1800" b="1" dirty="0">
                          <a:latin typeface="Arial" panose="020B0604020202020204" pitchFamily="34" charset="0"/>
                          <a:cs typeface="Arial" panose="020B0604020202020204" pitchFamily="34" charset="0"/>
                        </a:rPr>
                        <a:t>Year 9 to Year 8</a:t>
                      </a:r>
                    </a:p>
                  </a:txBody>
                  <a:tcPr marL="68580" marR="68580" marT="36195" marB="36195" anchor="ctr"/>
                </a:tc>
                <a:tc>
                  <a:txBody>
                    <a:bodyPr/>
                    <a:lstStyle/>
                    <a:p>
                      <a:pPr lvl="0"/>
                      <a:r>
                        <a:rPr lang="en-US" sz="1800" dirty="0">
                          <a:latin typeface="Arial" panose="020B0604020202020204" pitchFamily="34" charset="0"/>
                          <a:cs typeface="Arial" panose="020B0604020202020204" pitchFamily="34" charset="0"/>
                        </a:rPr>
                        <a:t>The role of political parties and independent representatives in Australia’s system of government, including the formation of governments </a:t>
                      </a:r>
                      <a:endParaRPr lang="en-AU" sz="160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2155026236"/>
                  </a:ext>
                </a:extLst>
              </a:tr>
              <a:tr h="92303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Year 7 to Year 9</a:t>
                      </a:r>
                    </a:p>
                  </a:txBody>
                  <a:tcPr marL="68580" marR="68580" marT="36195" marB="36195" anchor="ctr"/>
                </a:tc>
                <a:tc>
                  <a:txBody>
                    <a:bodyPr/>
                    <a:lstStyle/>
                    <a:p>
                      <a:pPr lvl="0"/>
                      <a:r>
                        <a:rPr lang="en-US" sz="1800" dirty="0">
                          <a:latin typeface="Arial" panose="020B0604020202020204" pitchFamily="34" charset="0"/>
                          <a:cs typeface="Arial" panose="020B0604020202020204" pitchFamily="34" charset="0"/>
                        </a:rPr>
                        <a:t>The process for constitutional change through a referendum</a:t>
                      </a:r>
                      <a:endParaRPr lang="en-AU" sz="180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4098397078"/>
                  </a:ext>
                </a:extLst>
              </a:tr>
            </a:tbl>
          </a:graphicData>
        </a:graphic>
      </p:graphicFrame>
    </p:spTree>
    <p:extLst>
      <p:ext uri="{BB962C8B-B14F-4D97-AF65-F5344CB8AC3E}">
        <p14:creationId xmlns:p14="http://schemas.microsoft.com/office/powerpoint/2010/main" val="172274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400929265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D7C-4926-49FE-ADEF-E989BFE3D7BD}"/>
              </a:ext>
            </a:extLst>
          </p:cNvPr>
          <p:cNvSpPr>
            <a:spLocks noGrp="1"/>
          </p:cNvSpPr>
          <p:nvPr>
            <p:ph type="title"/>
          </p:nvPr>
        </p:nvSpPr>
        <p:spPr>
          <a:xfrm>
            <a:off x="327025" y="274639"/>
            <a:ext cx="8496000" cy="354012"/>
          </a:xfrm>
        </p:spPr>
        <p:txBody>
          <a:bodyPr>
            <a:normAutofit fontScale="90000"/>
          </a:bodyPr>
          <a:lstStyle/>
          <a:p>
            <a:r>
              <a:rPr lang="en-US" b="1"/>
              <a:t>Australian Curriculum in Queensland (</a:t>
            </a:r>
            <a:r>
              <a:rPr lang="en-US" b="1" err="1"/>
              <a:t>ACiQ</a:t>
            </a:r>
            <a:r>
              <a:rPr lang="en-US" b="1"/>
              <a:t>)</a:t>
            </a:r>
            <a:br>
              <a:rPr lang="en-US" b="1"/>
            </a:br>
            <a:r>
              <a:rPr lang="en-US" b="1"/>
              <a:t>v9.0 webpages</a:t>
            </a:r>
            <a:endParaRPr lang="en-AU" b="0"/>
          </a:p>
        </p:txBody>
      </p:sp>
      <p:sp>
        <p:nvSpPr>
          <p:cNvPr id="5" name="Content Placeholder 2">
            <a:extLst>
              <a:ext uri="{FF2B5EF4-FFF2-40B4-BE49-F238E27FC236}">
                <a16:creationId xmlns:a16="http://schemas.microsoft.com/office/drawing/2014/main" id="{C046D8BA-61D4-4937-B314-86EC1F248308}"/>
              </a:ext>
            </a:extLst>
          </p:cNvPr>
          <p:cNvSpPr txBox="1">
            <a:spLocks/>
          </p:cNvSpPr>
          <p:nvPr/>
        </p:nvSpPr>
        <p:spPr>
          <a:xfrm>
            <a:off x="327027" y="1131591"/>
            <a:ext cx="3164855" cy="150952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355" rtl="0" eaLnBrk="1" fontAlgn="auto" latinLnBrk="0" hangingPunct="1">
              <a:lnSpc>
                <a:spcPct val="100000"/>
              </a:lnSpc>
              <a:spcBef>
                <a:spcPts val="60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53A5640-BFA4-4BFF-85BA-93E066DDAD2E}"/>
              </a:ext>
            </a:extLst>
          </p:cNvPr>
          <p:cNvPicPr>
            <a:picLocks noChangeAspect="1"/>
          </p:cNvPicPr>
          <p:nvPr/>
        </p:nvPicPr>
        <p:blipFill rotWithShape="1">
          <a:blip r:embed="rId3"/>
          <a:srcRect r="50000"/>
          <a:stretch/>
        </p:blipFill>
        <p:spPr>
          <a:xfrm>
            <a:off x="1329258" y="890491"/>
            <a:ext cx="6485484" cy="3501240"/>
          </a:xfrm>
          <a:prstGeom prst="rect">
            <a:avLst/>
          </a:prstGeom>
        </p:spPr>
      </p:pic>
      <p:sp>
        <p:nvSpPr>
          <p:cNvPr id="6" name="TextBox 5">
            <a:extLst>
              <a:ext uri="{FF2B5EF4-FFF2-40B4-BE49-F238E27FC236}">
                <a16:creationId xmlns:a16="http://schemas.microsoft.com/office/drawing/2014/main" id="{699A6B4E-0A3A-8640-8DA7-DC19FDFCFE47}"/>
              </a:ext>
            </a:extLst>
          </p:cNvPr>
          <p:cNvSpPr txBox="1"/>
          <p:nvPr/>
        </p:nvSpPr>
        <p:spPr>
          <a:xfrm>
            <a:off x="240262" y="4341977"/>
            <a:ext cx="8119965"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QCAA website </a:t>
            </a:r>
            <a:r>
              <a:rPr lang="en-US" sz="1000" dirty="0">
                <a:effectLst/>
                <a:latin typeface="Arial" panose="020B0604020202020204" pitchFamily="34" charset="0"/>
                <a:cs typeface="Arial" panose="020B0604020202020204" pitchFamily="34" charset="0"/>
                <a:hlinkClick r:id="rId4"/>
              </a:rPr>
              <a:t>www.qcaa.qld.edu.au/p-10/aciq</a:t>
            </a:r>
            <a:r>
              <a:rPr lang="en-US" sz="1000" dirty="0">
                <a:effectLst/>
                <a:latin typeface="Arial" panose="020B0604020202020204" pitchFamily="34" charset="0"/>
                <a:cs typeface="Arial" panose="020B0604020202020204" pitchFamily="34" charset="0"/>
              </a:rPr>
              <a:t> </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2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AD-D800-44EE-BCAC-AE6CA9F695D3}"/>
              </a:ext>
            </a:extLst>
          </p:cNvPr>
          <p:cNvSpPr>
            <a:spLocks noGrp="1"/>
          </p:cNvSpPr>
          <p:nvPr>
            <p:ph type="title"/>
          </p:nvPr>
        </p:nvSpPr>
        <p:spPr/>
        <p:txBody>
          <a:bodyPr/>
          <a:lstStyle/>
          <a:p>
            <a:r>
              <a:rPr lang="en-AU" dirty="0"/>
              <a:t>The </a:t>
            </a:r>
            <a:r>
              <a:rPr lang="en-AU" dirty="0" err="1"/>
              <a:t>ACiQ</a:t>
            </a:r>
            <a:r>
              <a:rPr lang="en-AU" dirty="0"/>
              <a:t> v9.0 webpages</a:t>
            </a:r>
          </a:p>
        </p:txBody>
      </p:sp>
      <p:sp>
        <p:nvSpPr>
          <p:cNvPr id="3" name="Content Placeholder 2">
            <a:extLst>
              <a:ext uri="{FF2B5EF4-FFF2-40B4-BE49-F238E27FC236}">
                <a16:creationId xmlns:a16="http://schemas.microsoft.com/office/drawing/2014/main" id="{8AE2ADA3-9764-4BEC-84E8-30C29395A0DC}"/>
              </a:ext>
            </a:extLst>
          </p:cNvPr>
          <p:cNvSpPr>
            <a:spLocks noGrp="1"/>
          </p:cNvSpPr>
          <p:nvPr>
            <p:ph idx="1"/>
          </p:nvPr>
        </p:nvSpPr>
        <p:spPr>
          <a:xfrm>
            <a:off x="327027" y="771550"/>
            <a:ext cx="3236863" cy="3708000"/>
          </a:xfrm>
        </p:spPr>
        <p:txBody>
          <a:bodyPr/>
          <a:lstStyle/>
          <a:p>
            <a:r>
              <a:rPr lang="en-AU"/>
              <a:t>These webpages house advice and resources to support the three dimensions of the Australian Curriculum:</a:t>
            </a:r>
          </a:p>
          <a:p>
            <a:pPr marL="342884" indent="-342884">
              <a:buFont typeface="Arial" panose="020B0604020202020204" pitchFamily="34" charset="0"/>
              <a:buChar char="•"/>
            </a:pPr>
            <a:r>
              <a:rPr lang="en-AU"/>
              <a:t>Learning areas</a:t>
            </a:r>
          </a:p>
          <a:p>
            <a:pPr marL="342884" indent="-342884">
              <a:buFont typeface="Arial" panose="020B0604020202020204" pitchFamily="34" charset="0"/>
              <a:buChar char="•"/>
            </a:pPr>
            <a:r>
              <a:rPr lang="en-AU"/>
              <a:t>General capabilities</a:t>
            </a:r>
          </a:p>
          <a:p>
            <a:pPr marL="342884" indent="-342884">
              <a:buFont typeface="Arial" panose="020B0604020202020204" pitchFamily="34" charset="0"/>
              <a:buChar char="•"/>
            </a:pPr>
            <a:r>
              <a:rPr lang="en-AU"/>
              <a:t>Cross-curriculum priorities.</a:t>
            </a:r>
          </a:p>
          <a:p>
            <a:pPr marL="342884" indent="-342884">
              <a:buFont typeface="Arial" panose="020B0604020202020204" pitchFamily="34" charset="0"/>
              <a:buChar char="•"/>
            </a:pPr>
            <a:endParaRPr lang="en-AU"/>
          </a:p>
        </p:txBody>
      </p:sp>
      <p:pic>
        <p:nvPicPr>
          <p:cNvPr id="5" name="Picture 4">
            <a:extLst>
              <a:ext uri="{FF2B5EF4-FFF2-40B4-BE49-F238E27FC236}">
                <a16:creationId xmlns:a16="http://schemas.microsoft.com/office/drawing/2014/main" id="{6827F3EC-1706-B940-24E6-05AC9A2DBF84}"/>
              </a:ext>
            </a:extLst>
          </p:cNvPr>
          <p:cNvPicPr>
            <a:picLocks noChangeAspect="1"/>
          </p:cNvPicPr>
          <p:nvPr/>
        </p:nvPicPr>
        <p:blipFill>
          <a:blip r:embed="rId3"/>
          <a:stretch>
            <a:fillRect/>
          </a:stretch>
        </p:blipFill>
        <p:spPr>
          <a:xfrm>
            <a:off x="3825923" y="904900"/>
            <a:ext cx="4991050" cy="2495525"/>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428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207869395"/>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3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lstStyle/>
          <a:p>
            <a:r>
              <a:rPr lang="en-AU" dirty="0">
                <a:latin typeface="Arial"/>
                <a:cs typeface="Arial"/>
              </a:rPr>
              <a:t>Examples of QCAA resources for Civics and Citizenship</a:t>
            </a:r>
            <a:endParaRPr lang="en-US" dirty="0">
              <a:latin typeface="Arial"/>
              <a:cs typeface="Arial"/>
            </a:endParaRPr>
          </a:p>
        </p:txBody>
      </p:sp>
      <p:sp>
        <p:nvSpPr>
          <p:cNvPr id="5" name="Content Placeholder 2">
            <a:extLst>
              <a:ext uri="{FF2B5EF4-FFF2-40B4-BE49-F238E27FC236}">
                <a16:creationId xmlns:a16="http://schemas.microsoft.com/office/drawing/2014/main" id="{4B4A4D21-10FA-D5E4-C047-8D6C11A17E2D}"/>
              </a:ext>
            </a:extLst>
          </p:cNvPr>
          <p:cNvSpPr txBox="1">
            <a:spLocks/>
          </p:cNvSpPr>
          <p:nvPr/>
        </p:nvSpPr>
        <p:spPr>
          <a:xfrm>
            <a:off x="327025" y="980863"/>
            <a:ext cx="6432073" cy="3708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Comparison of AC v8.4 to v9.0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achievement standards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content descriptions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Achievement standard aligned to content descriptions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4"/>
              </a:rPr>
              <a:t>Prepopulated curriculum and assessment plans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Assessment techniques and conditions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Standards elaborations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700" dirty="0">
                <a:solidFill>
                  <a:srgbClr val="000000"/>
                </a:solidFill>
                <a:latin typeface="Arial"/>
                <a:cs typeface="Arial"/>
                <a:hlinkClick r:id="rId6"/>
              </a:rPr>
              <a:t>QCAA P–10 Planning app</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R="0" lvl="0" algn="l" defTabSz="914400" rtl="0" eaLnBrk="1" fontAlgn="auto" latinLnBrk="0" hangingPunct="1">
              <a:lnSpc>
                <a:spcPct val="100000"/>
              </a:lnSpc>
              <a:spcBef>
                <a:spcPts val="600"/>
              </a:spcBef>
              <a:spcAft>
                <a:spcPts val="0"/>
              </a:spcAft>
              <a:buClrTx/>
              <a:buSzTx/>
              <a:tabLst/>
              <a:defRPr/>
            </a:pPr>
            <a:endParaRPr kumimoji="0" lang="en-AU" sz="1900" b="1" i="0" u="none" strike="noStrike" kern="1200" cap="none" spc="0" normalizeH="0" baseline="0" noProof="0" dirty="0">
              <a:ln>
                <a:noFill/>
              </a:ln>
              <a:solidFill>
                <a:srgbClr val="000000"/>
              </a:solidFill>
              <a:effectLst/>
              <a:highlight>
                <a:srgbClr val="FFFF00"/>
              </a:highlight>
              <a:uLnTx/>
              <a:uFillTx/>
              <a:latin typeface="Arial"/>
              <a:ea typeface="+mn-ea"/>
              <a:cs typeface="Arial"/>
            </a:endParaRPr>
          </a:p>
        </p:txBody>
      </p:sp>
    </p:spTree>
    <p:extLst>
      <p:ext uri="{BB962C8B-B14F-4D97-AF65-F5344CB8AC3E}">
        <p14:creationId xmlns:p14="http://schemas.microsoft.com/office/powerpoint/2010/main" val="120268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27025" y="771551"/>
            <a:ext cx="3354021" cy="3708000"/>
          </a:xfrm>
        </p:spPr>
        <p:txBody>
          <a:bodyPr/>
          <a:lstStyle/>
          <a:p>
            <a:r>
              <a:rPr lang="en-AU" b="1" dirty="0"/>
              <a:t>Learning goal</a:t>
            </a:r>
          </a:p>
          <a:p>
            <a:r>
              <a:rPr lang="en-AU" dirty="0"/>
              <a:t>Understand the implications of changes in the Years 7–10 Australian Curriculum from v8.4 to v9.0: Civics and Citizenship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402017" y="771551"/>
            <a:ext cx="4507519" cy="3708000"/>
          </a:xfrm>
        </p:spPr>
        <p:txBody>
          <a:bodyPr>
            <a:normAutofit/>
          </a:bodyPr>
          <a:lstStyle/>
          <a:p>
            <a:r>
              <a:rPr lang="en-AU" b="1" dirty="0"/>
              <a:t>Success criteria</a:t>
            </a:r>
          </a:p>
          <a:p>
            <a:r>
              <a:rPr lang="en-AU" dirty="0"/>
              <a:t>You will know you are successful if you:</a:t>
            </a:r>
          </a:p>
          <a:p>
            <a:pPr marL="342900" indent="-3429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Civics and Citizenship </a:t>
            </a:r>
            <a:endParaRPr lang="en-AU" dirty="0">
              <a:effectLst/>
              <a:ea typeface="Calibri" panose="020F0502020204030204" pitchFamily="34" charset="0"/>
            </a:endParaRPr>
          </a:p>
          <a:p>
            <a:pPr marL="342900" indent="-3429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69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sz="half" idx="2"/>
          </p:nvPr>
        </p:nvSpPr>
        <p:spPr>
          <a:xfrm>
            <a:off x="289272" y="771551"/>
            <a:ext cx="8099816" cy="3708000"/>
          </a:xfrm>
        </p:spPr>
        <p:txBody>
          <a:bodyPr>
            <a:normAutofit/>
          </a:bodyPr>
          <a:lstStyle/>
          <a:p>
            <a:pPr algn="l" rtl="0" fontAlgn="base"/>
            <a:r>
              <a:rPr lang="en-AU" b="0" i="0" u="none" strike="noStrike">
                <a:solidFill>
                  <a:srgbClr val="000000"/>
                </a:solidFill>
                <a:effectLst/>
                <a:latin typeface="Arial" panose="020B0604020202020204" pitchFamily="34" charset="0"/>
              </a:rPr>
              <a:t>K–10 Curriculum and Assessment Branch</a:t>
            </a:r>
            <a:r>
              <a:rPr lang="en-US" b="0" i="0">
                <a:solidFill>
                  <a:srgbClr val="000000"/>
                </a:solidFill>
                <a:effectLst/>
                <a:latin typeface="Arial" panose="020B0604020202020204" pitchFamily="34" charset="0"/>
              </a:rPr>
              <a:t>​</a:t>
            </a:r>
            <a:br>
              <a:rPr lang="en-US" b="0" i="0">
                <a:solidFill>
                  <a:srgbClr val="000000"/>
                </a:solidFill>
                <a:effectLst/>
                <a:latin typeface="Arial" panose="020B0604020202020204" pitchFamily="34" charset="0"/>
              </a:rPr>
            </a:b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1" i="0" u="none" strike="noStrike">
                <a:solidFill>
                  <a:srgbClr val="000000"/>
                </a:solidFill>
                <a:effectLst/>
                <a:latin typeface="Arial" panose="020B0604020202020204" pitchFamily="34" charset="0"/>
              </a:rPr>
              <a:t>T  </a:t>
            </a:r>
            <a:r>
              <a:rPr lang="en-AU" b="0" i="0" u="none" strike="noStrike">
                <a:solidFill>
                  <a:srgbClr val="000000"/>
                </a:solidFill>
                <a:effectLst/>
                <a:latin typeface="Arial" panose="020B0604020202020204" pitchFamily="34" charset="0"/>
              </a:rPr>
              <a:t>+61 7</a:t>
            </a:r>
            <a:r>
              <a:rPr lang="en-US" b="0" i="0" u="none" strike="noStrike">
                <a:solidFill>
                  <a:srgbClr val="000000"/>
                </a:solidFill>
                <a:effectLst/>
                <a:latin typeface="Arial" panose="020B0604020202020204" pitchFamily="34" charset="0"/>
              </a:rPr>
              <a:t> </a:t>
            </a:r>
            <a:r>
              <a:rPr lang="en-AU">
                <a:solidFill>
                  <a:srgbClr val="000000"/>
                </a:solidFill>
              </a:rPr>
              <a:t>3120 6102</a:t>
            </a:r>
          </a:p>
          <a:p>
            <a:pPr algn="l" rtl="0" fontAlgn="base"/>
            <a:r>
              <a:rPr lang="en-US" b="1" i="0" u="none" strike="noStrike">
                <a:solidFill>
                  <a:srgbClr val="000000"/>
                </a:solidFill>
                <a:effectLst/>
                <a:latin typeface="Arial" panose="020B0604020202020204" pitchFamily="34" charset="0"/>
              </a:rPr>
              <a:t>E  </a:t>
            </a:r>
            <a:r>
              <a:rPr lang="en-AU">
                <a:hlinkClick r:id="rId3"/>
              </a:rPr>
              <a:t>australiancurriculum@qcaa.qld.edu.au</a:t>
            </a:r>
            <a:r>
              <a:rPr lang="en-AU"/>
              <a:t> </a:t>
            </a:r>
          </a:p>
          <a:p>
            <a:pPr algn="l" rtl="0" fontAlgn="base"/>
            <a:r>
              <a:rPr lang="en-US" b="1" i="0" u="none" strike="noStrike">
                <a:solidFill>
                  <a:srgbClr val="000000"/>
                </a:solidFill>
                <a:effectLst/>
                <a:latin typeface="Arial" panose="020B0604020202020204" pitchFamily="34" charset="0"/>
              </a:rPr>
              <a:t>W </a:t>
            </a:r>
            <a:r>
              <a:rPr lang="en-US" b="0" i="0" u="sng" strike="noStrike">
                <a:solidFill>
                  <a:srgbClr val="0000FF"/>
                </a:solidFill>
                <a:effectLst/>
                <a:latin typeface="Arial" panose="020B0604020202020204" pitchFamily="34" charset="0"/>
                <a:hlinkClick r:id="rId4"/>
              </a:rPr>
              <a:t>www.qcaa.qld.edu.au</a:t>
            </a:r>
            <a:endParaRPr lang="en-US" b="0" i="0" u="sng" strike="noStrike">
              <a:solidFill>
                <a:srgbClr val="0000FF"/>
              </a:solidFill>
              <a:effectLst/>
              <a:latin typeface="Arial" panose="020B0604020202020204" pitchFamily="34" charset="0"/>
            </a:endParaRPr>
          </a:p>
          <a:p>
            <a:pPr algn="l" rtl="0" fontAlgn="base"/>
            <a:endParaRPr lang="en-US" u="sng">
              <a:solidFill>
                <a:srgbClr val="0000FF"/>
              </a:solidFill>
            </a:endParaRPr>
          </a:p>
          <a:p>
            <a:pPr algn="l" rtl="0" fontAlgn="base"/>
            <a:endParaRPr lang="en-AU" b="0" i="0">
              <a:solidFill>
                <a:srgbClr val="000000"/>
              </a:solidFill>
              <a:effectLst/>
              <a:latin typeface="Segoe UI" panose="020B0502040204020203" pitchFamily="34" charset="0"/>
            </a:endParaRPr>
          </a:p>
          <a:p>
            <a:endParaRPr lang="en-AU"/>
          </a:p>
        </p:txBody>
      </p:sp>
    </p:spTree>
    <p:extLst>
      <p:ext uri="{BB962C8B-B14F-4D97-AF65-F5344CB8AC3E}">
        <p14:creationId xmlns:p14="http://schemas.microsoft.com/office/powerpoint/2010/main" val="28337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a:xfrm>
            <a:off x="327025" y="274637"/>
            <a:ext cx="8496000" cy="360000"/>
          </a:xfrm>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a:xfrm>
            <a:off x="327025" y="771550"/>
            <a:ext cx="8496000" cy="2988000"/>
          </a:xfrm>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 Version 4.0</a:t>
            </a:r>
            <a:r>
              <a:rPr lang="en-US" sz="1200" dirty="0"/>
              <a:t>, </a:t>
            </a:r>
            <a:r>
              <a:rPr lang="en-US" sz="1200" dirty="0">
                <a:hlinkClick r:id="rId3"/>
              </a:rPr>
              <a:t>https://docs.acara.edu.au/resources/The_Shape_of_the_Australian_Curriculum_v4.pdf</a:t>
            </a:r>
            <a:r>
              <a:rPr lang="en-US" sz="1200" dirty="0"/>
              <a:t> </a:t>
            </a:r>
          </a:p>
          <a:p>
            <a:pPr>
              <a:lnSpc>
                <a:spcPct val="90000"/>
              </a:lnSpc>
            </a:pPr>
            <a:endParaRPr lang="en-AU" sz="1100" dirty="0"/>
          </a:p>
          <a:p>
            <a:pPr>
              <a:lnSpc>
                <a:spcPct val="90000"/>
              </a:lnSpc>
            </a:pPr>
            <a:endParaRPr lang="en-US" sz="1200" dirty="0"/>
          </a:p>
          <a:p>
            <a:pPr>
              <a:lnSpc>
                <a:spcPct val="90000"/>
              </a:lnSpc>
            </a:pPr>
            <a:endParaRPr lang="en-US" sz="1200" dirty="0"/>
          </a:p>
        </p:txBody>
      </p:sp>
    </p:spTree>
    <p:extLst>
      <p:ext uri="{BB962C8B-B14F-4D97-AF65-F5344CB8AC3E}">
        <p14:creationId xmlns:p14="http://schemas.microsoft.com/office/powerpoint/2010/main" val="16689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3"/>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4"/>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5"/>
              </a:rPr>
              <a:t>copyright notice</a:t>
            </a:r>
            <a:r>
              <a:rPr lang="en-US" sz="1200" dirty="0"/>
              <a:t>.</a:t>
            </a:r>
          </a:p>
          <a:p>
            <a:pPr marL="288000" indent="-288000" fontAlgn="auto">
              <a:spcAft>
                <a:spcPts val="0"/>
              </a:spcAft>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6"/>
              </a:rPr>
              <a:t>www.cherneesutton.com.au</a:t>
            </a:r>
            <a:r>
              <a:rPr lang="en-US" sz="1200" dirty="0"/>
              <a:t> </a:t>
            </a:r>
          </a:p>
          <a:p>
            <a:pPr marL="288000" indent="-288000" fontAlgn="auto">
              <a:spcAft>
                <a:spcPts val="0"/>
              </a:spcAft>
              <a:buFont typeface="+mj-lt"/>
              <a:buAutoNum type="arabicPeriod"/>
            </a:pPr>
            <a:r>
              <a:rPr lang="en-US" sz="1200" dirty="0"/>
              <a:t>Student and staff images have been used with permission.</a:t>
            </a:r>
          </a:p>
          <a:p>
            <a:pPr marL="288000" indent="-288000" fontAlgn="auto">
              <a:spcAft>
                <a:spcPts val="0"/>
              </a:spcAft>
              <a:buFont typeface="+mj-lt"/>
              <a:buAutoNum type="arabicPeriod"/>
            </a:pPr>
            <a:r>
              <a:rPr lang="en-US" sz="1200" dirty="0">
                <a:effectLst/>
              </a:rPr>
              <a:t>The three-dimensional curriculum diagram </a:t>
            </a:r>
            <a:r>
              <a:rPr lang="en-US" sz="1200" dirty="0"/>
              <a:t>is</a:t>
            </a:r>
            <a:r>
              <a:rPr lang="en-US" sz="1200" dirty="0">
                <a:effectLst/>
              </a:rPr>
              <a:t>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Apart from any uses permitted under the </a:t>
            </a:r>
            <a:r>
              <a:rPr lang="en-US" sz="1200" i="1" dirty="0">
                <a:effectLst/>
              </a:rPr>
              <a:t>Copyright Act 1968 </a:t>
            </a:r>
            <a:r>
              <a:rPr lang="en-US" sz="1200" dirty="0">
                <a:effectLst/>
              </a:rPr>
              <a:t>(</a:t>
            </a:r>
            <a:r>
              <a:rPr lang="en-US" sz="1200" dirty="0" err="1">
                <a:effectLst/>
              </a:rPr>
              <a:t>Cth</a:t>
            </a:r>
            <a:r>
              <a:rPr lang="en-US" sz="1200" dirty="0">
                <a:effectLst/>
              </a:rPr>
              <a:t>), and those explicitly granted above, all other rights are reserved by ACARA.</a:t>
            </a:r>
            <a:endParaRPr lang="en-US" sz="1200" dirty="0"/>
          </a:p>
        </p:txBody>
      </p:sp>
    </p:spTree>
    <p:extLst>
      <p:ext uri="{BB962C8B-B14F-4D97-AF65-F5344CB8AC3E}">
        <p14:creationId xmlns:p14="http://schemas.microsoft.com/office/powerpoint/2010/main" val="39587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a:t>
            </a:r>
            <a:r>
              <a:rPr lang="en-US"/>
              <a:t>: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41548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3" name="Rectangle 2">
            <a:extLst>
              <a:ext uri="{FF2B5EF4-FFF2-40B4-BE49-F238E27FC236}">
                <a16:creationId xmlns:a16="http://schemas.microsoft.com/office/drawing/2014/main" id="{E813D788-BD0B-9E31-6AA0-F544D49A1CC2}"/>
              </a:ext>
            </a:extLst>
          </p:cNvPr>
          <p:cNvSpPr/>
          <p:nvPr/>
        </p:nvSpPr>
        <p:spPr>
          <a:xfrm rot="21244044">
            <a:off x="2209299" y="196001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47489" y="3457655"/>
            <a:ext cx="2120602" cy="944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E5D66F-3967-56F8-5728-6A94BD8EC531}"/>
              </a:ext>
            </a:extLst>
          </p:cNvPr>
          <p:cNvSpPr/>
          <p:nvPr/>
        </p:nvSpPr>
        <p:spPr>
          <a:xfrm>
            <a:off x="1527248" y="199902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DA40FCE-C9B5-897B-B894-4DDBB2214FE7}"/>
              </a:ext>
            </a:extLst>
          </p:cNvPr>
          <p:cNvSpPr/>
          <p:nvPr/>
        </p:nvSpPr>
        <p:spPr>
          <a:xfrm rot="19400662">
            <a:off x="5240519" y="33595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88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18306" y="3538467"/>
            <a:ext cx="2198443" cy="863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ED0BC71-AC4E-C9C6-C076-D3250C707A98}"/>
              </a:ext>
            </a:extLst>
          </p:cNvPr>
          <p:cNvSpPr/>
          <p:nvPr/>
        </p:nvSpPr>
        <p:spPr>
          <a:xfrm rot="19400662">
            <a:off x="5240519" y="33595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59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9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Tree>
    <p:extLst>
      <p:ext uri="{BB962C8B-B14F-4D97-AF65-F5344CB8AC3E}">
        <p14:creationId xmlns:p14="http://schemas.microsoft.com/office/powerpoint/2010/main" val="5269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7D32B66A-ED13-464C-B695-51607D533E66}"/>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EBFFB04B-ED4A-4214-BB65-E3CAC2443536}"/>
    </a:ext>
  </a:extLst>
</a:theme>
</file>

<file path=ppt/theme/theme3.xml><?xml version="1.0" encoding="utf-8"?>
<a:theme xmlns:a="http://schemas.openxmlformats.org/drawingml/2006/main" name="3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7B0AAC2-9F9E-41BA-95B9-1C6B9321096A}" vid="{3198966D-D251-4B79-BF5B-B5F5A0336ADF}"/>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Virginia Ayliffe</DisplayName>
        <AccountId>26</AccountId>
        <AccountType/>
      </UserInfo>
      <UserInfo>
        <DisplayName>Kathryn Tully</DisplayName>
        <AccountId>20</AccountId>
        <AccountType/>
      </UserInfo>
      <UserInfo>
        <DisplayName>Amandine Coquiere</DisplayName>
        <AccountId>12</AccountId>
        <AccountType/>
      </UserInfo>
      <UserInfo>
        <DisplayName>Lucy Flook</DisplayName>
        <AccountId>14</AccountId>
        <AccountType/>
      </UserInfo>
    </SharedWithUsers>
  </documentManagement>
</p:properties>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CD8A7CB8-9B1D-493F-B40A-427C8C56B18C}">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A5DEBD03-5E9C-40A0-804B-944DDB9E62A1}">
  <ds:schemaRefs>
    <ds:schemaRef ds:uri="70d7b946-3027-4b33-9e00-b894cda58cf9"/>
    <ds:schemaRef ds:uri="http://www.w3.org/XML/1998/namespace"/>
    <ds:schemaRef ds:uri="1aeb0db8-a023-4f83-a675-fc900e5c4eb0"/>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4975</TotalTime>
  <Words>6378</Words>
  <Application>Microsoft Office PowerPoint</Application>
  <PresentationFormat>On-screen Show (16:9)</PresentationFormat>
  <Paragraphs>808</Paragraphs>
  <Slides>56</Slides>
  <Notes>56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56</vt:i4>
      </vt:variant>
    </vt:vector>
  </HeadingPairs>
  <TitlesOfParts>
    <vt:vector size="66" baseType="lpstr">
      <vt:lpstr>Arial</vt:lpstr>
      <vt:lpstr>Calibri</vt:lpstr>
      <vt:lpstr>Roboto</vt:lpstr>
      <vt:lpstr>Segoe UI</vt:lpstr>
      <vt:lpstr>Symbol</vt:lpstr>
      <vt:lpstr>Times New Roman</vt:lpstr>
      <vt:lpstr>Wingdings</vt:lpstr>
      <vt:lpstr>QCAA title slides</vt:lpstr>
      <vt:lpstr>QCAA content</vt:lpstr>
      <vt:lpstr>3_QCAA content</vt:lpstr>
      <vt:lpstr>Familiarisation and planning</vt:lpstr>
      <vt:lpstr>Acknowledgment of Country</vt:lpstr>
      <vt:lpstr>PowerPoint Presentation</vt:lpstr>
      <vt:lpstr>Outline</vt:lpstr>
      <vt:lpstr>Outline</vt:lpstr>
      <vt:lpstr>HASS in the three-dimensional Australian Curriculum</vt:lpstr>
      <vt:lpstr>HASS in the three-dimensional Australian Curriculum</vt:lpstr>
      <vt:lpstr>HASS in the three-dimensional Australian Curriculum</vt:lpstr>
      <vt:lpstr>HASS in the three-dimensional Australian Curriculum</vt:lpstr>
      <vt:lpstr>PowerPoint Presentation</vt:lpstr>
      <vt:lpstr>PowerPoint Presentation</vt:lpstr>
      <vt:lpstr>PowerPoint Presentation</vt:lpstr>
      <vt:lpstr>PowerPoint Presentation</vt:lpstr>
      <vt:lpstr>Outline</vt:lpstr>
      <vt:lpstr>PowerPoint Presentation</vt:lpstr>
      <vt:lpstr>Organisation of HASS learning area</vt:lpstr>
      <vt:lpstr>PowerPoint Presentation</vt:lpstr>
      <vt:lpstr>Structure of HASS learning area: strands</vt:lpstr>
      <vt:lpstr>Structure of Knowledge and understanding strand across the HASS learning area</vt:lpstr>
      <vt:lpstr>Structure of Skills strand across the HASS learning area</vt:lpstr>
      <vt:lpstr>PowerPoint Presentation</vt:lpstr>
      <vt:lpstr>Key considerations for the HASS learning area</vt:lpstr>
      <vt:lpstr>Key connections</vt:lpstr>
      <vt:lpstr>General capabilities advice and resources</vt:lpstr>
      <vt:lpstr>Cross-curriculum priorities advice and resources</vt:lpstr>
      <vt:lpstr>PowerPoint Presentation</vt:lpstr>
      <vt:lpstr>PowerPoint Presentation</vt:lpstr>
      <vt:lpstr>Civics and Citizenship: Knowledge and understanding sub-strands</vt:lpstr>
      <vt:lpstr>Structure of Skills strand: v8.4 to v9.0</vt:lpstr>
      <vt:lpstr>PowerPoint Presentation</vt:lpstr>
      <vt:lpstr>Key considerations for Civics and Citizenship</vt:lpstr>
      <vt:lpstr>Outline</vt:lpstr>
      <vt:lpstr>PowerPoint Presentation</vt:lpstr>
      <vt:lpstr>Achievement standard structure</vt:lpstr>
      <vt:lpstr>Achievement standard structure: Skills </vt:lpstr>
      <vt:lpstr>Achievement standard structure: Language</vt:lpstr>
      <vt:lpstr>Achievement standard: changes</vt:lpstr>
      <vt:lpstr>HASS: Achievement standard structure</vt:lpstr>
      <vt:lpstr>PowerPoint Presentation</vt:lpstr>
      <vt:lpstr>Comparison of AC v8.4 with v9.0 documents</vt:lpstr>
      <vt:lpstr>Comparison of AC v8.4 to v9.0 documents</vt:lpstr>
      <vt:lpstr>Same/refined content </vt:lpstr>
      <vt:lpstr>Removed content</vt:lpstr>
      <vt:lpstr>New content</vt:lpstr>
      <vt:lpstr>Moved content</vt:lpstr>
      <vt:lpstr>Moved content descriptions: Civics and Citizenship</vt:lpstr>
      <vt:lpstr>Outline</vt:lpstr>
      <vt:lpstr>Australian Curriculum in Queensland (ACiQ) v9.0 webpages</vt:lpstr>
      <vt:lpstr>The ACiQ v9.0 webpages</vt:lpstr>
      <vt:lpstr>Examples of QCAA resources for Civics and Citizenship</vt:lpstr>
      <vt:lpstr>PowerPoint Presentation</vt:lpstr>
      <vt:lpstr>Contact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background slide colours</dc:title>
  <dc:creator>CMED</dc:creator>
  <cp:lastModifiedBy>John Gray</cp:lastModifiedBy>
  <cp:revision>38</cp:revision>
  <cp:lastPrinted>2024-08-11T21:53:24Z</cp:lastPrinted>
  <dcterms:created xsi:type="dcterms:W3CDTF">2023-01-02T22:35:45Z</dcterms:created>
  <dcterms:modified xsi:type="dcterms:W3CDTF">2024-09-26T00:07:00Z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