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21" r:id="rId5"/>
    <p:sldMasterId id="2147484245" r:id="rId6"/>
  </p:sldMasterIdLst>
  <p:notesMasterIdLst>
    <p:notesMasterId r:id="rId51"/>
  </p:notesMasterIdLst>
  <p:handoutMasterIdLst>
    <p:handoutMasterId r:id="rId52"/>
  </p:handoutMasterIdLst>
  <p:sldIdLst>
    <p:sldId id="288" r:id="rId7"/>
    <p:sldId id="4604" r:id="rId8"/>
    <p:sldId id="322" r:id="rId9"/>
    <p:sldId id="2692" r:id="rId10"/>
    <p:sldId id="2682" r:id="rId11"/>
    <p:sldId id="2683" r:id="rId12"/>
    <p:sldId id="2668" r:id="rId13"/>
    <p:sldId id="2669" r:id="rId14"/>
    <p:sldId id="359" r:id="rId15"/>
    <p:sldId id="2694" r:id="rId16"/>
    <p:sldId id="329" r:id="rId17"/>
    <p:sldId id="2684" r:id="rId18"/>
    <p:sldId id="2686" r:id="rId19"/>
    <p:sldId id="4641" r:id="rId20"/>
    <p:sldId id="358" r:id="rId21"/>
    <p:sldId id="342" r:id="rId22"/>
    <p:sldId id="343" r:id="rId23"/>
    <p:sldId id="339" r:id="rId24"/>
    <p:sldId id="340" r:id="rId25"/>
    <p:sldId id="351" r:id="rId26"/>
    <p:sldId id="352" r:id="rId27"/>
    <p:sldId id="348" r:id="rId28"/>
    <p:sldId id="349" r:id="rId29"/>
    <p:sldId id="345" r:id="rId30"/>
    <p:sldId id="346" r:id="rId31"/>
    <p:sldId id="2693" r:id="rId32"/>
    <p:sldId id="335" r:id="rId33"/>
    <p:sldId id="336" r:id="rId34"/>
    <p:sldId id="337" r:id="rId35"/>
    <p:sldId id="2697" r:id="rId36"/>
    <p:sldId id="2687" r:id="rId37"/>
    <p:sldId id="2696" r:id="rId38"/>
    <p:sldId id="4642" r:id="rId39"/>
    <p:sldId id="2005" r:id="rId40"/>
    <p:sldId id="2007" r:id="rId41"/>
    <p:sldId id="1051" r:id="rId42"/>
    <p:sldId id="4640" r:id="rId43"/>
    <p:sldId id="3606" r:id="rId44"/>
    <p:sldId id="354" r:id="rId45"/>
    <p:sldId id="355" r:id="rId46"/>
    <p:sldId id="360" r:id="rId47"/>
    <p:sldId id="4639" r:id="rId48"/>
    <p:sldId id="4638" r:id="rId49"/>
    <p:sldId id="4634" r:id="rId50"/>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EF4A442F-5CE6-4EB1-3200-F51E13A08EB4}" name="Sharon Ponting" initials="SP" userId="S::Sharon.Ponting@qcaa.qld.edu.au::23d499be-2eba-4ac1-bb19-bddb77f5dc58" providerId="AD"/>
  <p188:author id="{A6D39356-AF3C-D5CA-81DF-B79229A08906}" name="Joanne Gordon" initials="JG" userId="S::Joanne.Gordon@qcaa.qld.edu.au::6afa9311-7999-4e60-9be7-dc8a6a2fec73"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38D8D2A9-C863-F5BC-BF95-E4D0F0FA8698}" name="Deanne" initials="D" userId="S::n0916951@qut.edu.au::ebd4834b-f1d4-4c79-8d22-559430a970f6" providerId="AD"/>
  <p188:author id="{64247EC1-E6EF-D4DD-262D-64A6FCB02AE3}" name="Taylor Donnelly" initials="TD" userId="S::Taylor.Donnelly@qcaa.qld.edu.au::2f172d5a-e8b1-4be1-90d7-be2a1d9f93f6" providerId="AD"/>
  <p188:author id="{9E92F8D1-5E96-F716-22A2-9EDD5EB87855}" name="Deanne Johnston" initials="DJ" userId="S::deanne.johnston@qcaa.qld.edu.au::2887a3d6-fa86-47b9-9c51-a4898d891af6" providerId="AD"/>
  <p188:author id="{85FA1ED9-08E7-BB19-58E5-80DAA4D3D1DE}" name="Lyn Sherington" initials="LS" userId="S::Lyn.Sherington@qcaa.qld.edu.au::29ed855b-79e5-42c3-beb6-6123ab6e8032" providerId="AD"/>
  <p188:author id="{3C092CED-6BD5-D2D6-C5F0-CAE6036CB81C}" name="Phoebe McDonald" initials="PM" userId="S::Phoebe.McDonald@qcaa.qld.edu.au::cb88d1b1-b471-4348-91c2-b3843b6d923d" providerId="AD"/>
  <p188:author id="{6A9A00F5-C49A-7E6B-A24A-0C850FF796A5}" name="CMED" initials="CM" userId="CME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bby Foley" initials="LF" lastIdx="2" clrIdx="6">
    <p:extLst>
      <p:ext uri="{19B8F6BF-5375-455C-9EA6-DF929625EA0E}">
        <p15:presenceInfo xmlns:p15="http://schemas.microsoft.com/office/powerpoint/2012/main" userId="S::Libby.Foley@qcaa.qld.edu.au::f12997a7-0d3c-4ec7-905b-3fdc1d6f0c64" providerId="AD"/>
      </p:ext>
    </p:extLst>
  </p:cmAuthor>
  <p:cmAuthor id="1" name="Helena Bond" initials="HB" lastIdx="1" clrIdx="0">
    <p:extLst>
      <p:ext uri="{19B8F6BF-5375-455C-9EA6-DF929625EA0E}">
        <p15:presenceInfo xmlns:p15="http://schemas.microsoft.com/office/powerpoint/2012/main" userId="S-1-5-21-2406935999-1983212525-3895035740-3768" providerId="AD"/>
      </p:ext>
    </p:extLst>
  </p:cmAuthor>
  <p:cmAuthor id="8" name="Lindsay Williams" initials="LW" lastIdx="3" clrIdx="7">
    <p:extLst>
      <p:ext uri="{19B8F6BF-5375-455C-9EA6-DF929625EA0E}">
        <p15:presenceInfo xmlns:p15="http://schemas.microsoft.com/office/powerpoint/2012/main" userId="S::lindsay.williams@qcaa.qld.edu.au::cace4d2d-ab4f-420c-9cf9-a49a1b5bb980" providerId="AD"/>
      </p:ext>
    </p:extLst>
  </p:cmAuthor>
  <p:cmAuthor id="2" name="Taylor Donnelly" initials="TD" lastIdx="18" clrIdx="1">
    <p:extLst>
      <p:ext uri="{19B8F6BF-5375-455C-9EA6-DF929625EA0E}">
        <p15:presenceInfo xmlns:p15="http://schemas.microsoft.com/office/powerpoint/2012/main" userId="Taylor Donnelly" providerId="None"/>
      </p:ext>
    </p:extLst>
  </p:cmAuthor>
  <p:cmAuthor id="9" name="Justin Coughlan" initials="JC" lastIdx="1" clrIdx="8">
    <p:extLst>
      <p:ext uri="{19B8F6BF-5375-455C-9EA6-DF929625EA0E}">
        <p15:presenceInfo xmlns:p15="http://schemas.microsoft.com/office/powerpoint/2012/main" userId="Justin Coughlan" providerId="None"/>
      </p:ext>
    </p:extLst>
  </p:cmAuthor>
  <p:cmAuthor id="3" name="Sharon" initials="S" lastIdx="5" clrIdx="2">
    <p:extLst>
      <p:ext uri="{19B8F6BF-5375-455C-9EA6-DF929625EA0E}">
        <p15:presenceInfo xmlns:p15="http://schemas.microsoft.com/office/powerpoint/2012/main" userId="S::Sharon.Ponting@qcaa.qld.edu.au::23d499be-2eba-4ac1-bb19-bddb77f5dc58" providerId="AD"/>
      </p:ext>
    </p:extLst>
  </p:cmAuthor>
  <p:cmAuthor id="4" name="Taylor Donnelly" initials="TD [2]" lastIdx="24" clrIdx="3">
    <p:extLst>
      <p:ext uri="{19B8F6BF-5375-455C-9EA6-DF929625EA0E}">
        <p15:presenceInfo xmlns:p15="http://schemas.microsoft.com/office/powerpoint/2012/main" userId="S::Taylor.Donnelly@qcaa.qld.edu.au::2f172d5a-e8b1-4be1-90d7-be2a1d9f93f6" providerId="AD"/>
      </p:ext>
    </p:extLst>
  </p:cmAuthor>
  <p:cmAuthor id="5" name="Clare Murphy" initials="CM" lastIdx="22" clrIdx="4">
    <p:extLst>
      <p:ext uri="{19B8F6BF-5375-455C-9EA6-DF929625EA0E}">
        <p15:presenceInfo xmlns:p15="http://schemas.microsoft.com/office/powerpoint/2012/main" userId="Clare Murphy" providerId="None"/>
      </p:ext>
    </p:extLst>
  </p:cmAuthor>
  <p:cmAuthor id="6" name="Luna Pendragon" initials="LP" lastIdx="5" clrIdx="5">
    <p:extLst>
      <p:ext uri="{19B8F6BF-5375-455C-9EA6-DF929625EA0E}">
        <p15:presenceInfo xmlns:p15="http://schemas.microsoft.com/office/powerpoint/2012/main" userId="S::Luna.Pendragon@qcaa.qld.edu.au::805c6c5e-2b13-45db-a6a4-e4f1326843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3"/>
    <a:srgbClr val="C8DEF2"/>
    <a:srgbClr val="21578A"/>
    <a:srgbClr val="CBDDF0"/>
    <a:srgbClr val="FBE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915" autoAdjust="0"/>
  </p:normalViewPr>
  <p:slideViewPr>
    <p:cSldViewPr snapToGrid="0">
      <p:cViewPr varScale="1">
        <p:scale>
          <a:sx n="148" d="100"/>
          <a:sy n="148" d="100"/>
        </p:scale>
        <p:origin x="516" y="126"/>
      </p:cViewPr>
      <p:guideLst>
        <p:guide orient="horz" pos="378"/>
        <p:guide orient="horz" pos="531"/>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hueOff val="0"/>
            <a:satOff val="0"/>
            <a:lumOff val="0"/>
          </a:schemeClr>
        </a:solidFill>
      </dgm:spPr>
      <dgm:t>
        <a:bodyPr/>
        <a:lstStyle/>
        <a:p>
          <a:pPr marL="252000" indent="-252000"/>
          <a:r>
            <a:rPr lang="en-AU" sz="1600" dirty="0">
              <a:latin typeface="Arial" panose="020B0604020202020204" pitchFamily="34" charset="0"/>
              <a:cs typeface="Arial" panose="020B0604020202020204" pitchFamily="34" charset="0"/>
            </a:rPr>
            <a:t>1. What was the review process for the Australian Curriculum general capabilities?</a:t>
          </a:r>
          <a:endParaRPr lang="en-US" sz="1600"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95AD4B78-C319-4D76-A6B7-47234DC8DBD3}" type="sib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A43C272E-32E2-4B89-B12A-89F273D66908}">
      <dgm:prSet custT="1"/>
      <dgm:spPr>
        <a:solidFill>
          <a:srgbClr val="21578A"/>
        </a:solidFill>
        <a:ln w="19050" cap="flat" cmpd="sng" algn="ctr">
          <a:solidFill>
            <a:srgbClr val="FFFFFF">
              <a:hueOff val="0"/>
              <a:satOff val="0"/>
              <a:lumOff val="0"/>
              <a:alphaOff val="0"/>
            </a:srgbClr>
          </a:solidFill>
          <a:prstDash val="solid"/>
          <a:miter lim="800000"/>
        </a:ln>
        <a:effectLst/>
      </dgm:spPr>
      <dgm:t>
        <a:bodyPr spcFirstLastPara="0" vert="horz" wrap="square" lIns="54000" tIns="54000" rIns="54000" bIns="0" numCol="1" spcCol="1270" anchor="ctr" anchorCtr="0"/>
        <a:lstStyle/>
        <a:p>
          <a:pPr marL="252000" lvl="0" indent="-252000" algn="l" defTabSz="711200">
            <a:lnSpc>
              <a:spcPct val="90000"/>
            </a:lnSpc>
            <a:spcBef>
              <a:spcPct val="0"/>
            </a:spcBef>
            <a:spcAft>
              <a:spcPct val="35000"/>
            </a:spcAft>
            <a:buNone/>
          </a:pPr>
          <a:r>
            <a:rPr lang="en-AU" sz="1600" kern="1200" dirty="0">
              <a:solidFill>
                <a:srgbClr val="FFFFFF"/>
              </a:solidFill>
              <a:latin typeface="Arial" panose="020B0604020202020204" pitchFamily="34" charset="0"/>
              <a:ea typeface="+mn-ea"/>
              <a:cs typeface="Arial" panose="020B0604020202020204" pitchFamily="34" charset="0"/>
            </a:rPr>
            <a:t>3. What support is offered by the QCAA?</a:t>
          </a:r>
          <a:endParaRPr lang="en-US" sz="1600" kern="1200" dirty="0">
            <a:solidFill>
              <a:srgbClr val="FFFFFF"/>
            </a:solidFill>
            <a:latin typeface="Arial" panose="020B0604020202020204" pitchFamily="34" charset="0"/>
            <a:ea typeface="+mn-ea"/>
            <a:cs typeface="Arial" panose="020B0604020202020204" pitchFamily="34" charset="0"/>
          </a:endParaRPr>
        </a:p>
      </dgm:t>
    </dgm:pt>
    <dgm:pt modelId="{0C47B0AC-F176-4A18-8571-A7ADD9ECF253}" type="par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CD4E7586-D402-4969-8643-5F46B39E2A23}" type="sib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5449A3CB-7278-4984-9627-E3BB1901435B}">
      <dgm:prSet custT="1"/>
      <dgm:spPr>
        <a:solidFill>
          <a:srgbClr val="21578A"/>
        </a:solidFill>
      </dgm:spPr>
      <dgm:t>
        <a:bodyPr lIns="54000" tIns="54000" rIns="54000"/>
        <a:lstStyle/>
        <a:p>
          <a:pPr marL="252000" indent="-252000"/>
          <a:r>
            <a:rPr lang="en-US" sz="1600" dirty="0">
              <a:latin typeface="Arial" panose="020B0604020202020204" pitchFamily="34" charset="0"/>
              <a:cs typeface="Arial" panose="020B0604020202020204" pitchFamily="34" charset="0"/>
            </a:rPr>
            <a:t>2. What are the changes in Version 9.0 general capabilities?</a:t>
          </a:r>
        </a:p>
      </dgm:t>
    </dgm:pt>
    <dgm:pt modelId="{82EA19FA-75DB-4F81-98BC-D61E83EDE0A4}" type="par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E9396045-5E46-4DED-BD93-EFAFF36EE9A5}" type="sib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3"/>
      <dgm:spPr/>
    </dgm:pt>
    <dgm:pt modelId="{1C423075-E389-45D8-915F-163BA03086B3}" type="pres">
      <dgm:prSet presAssocID="{69F1708D-A9C3-4E50-A05E-3BD478AA0DCD}" presName="parentText" presStyleLbl="node1" presStyleIdx="0" presStyleCnt="3">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3">
        <dgm:presLayoutVars>
          <dgm:bulletEnabled val="1"/>
        </dgm:presLayoutVars>
      </dgm:prSet>
      <dgm:spPr>
        <a:ln w="25400">
          <a:solidFill>
            <a:schemeClr val="accent2">
              <a:hueOff val="0"/>
              <a:satOff val="0"/>
              <a:lumOff val="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3"/>
      <dgm:spPr/>
    </dgm:pt>
    <dgm:pt modelId="{2F848E94-6F24-4147-B638-4E9277C4D7DE}" type="pres">
      <dgm:prSet presAssocID="{5449A3CB-7278-4984-9627-E3BB1901435B}" presName="parentText" presStyleLbl="node1" presStyleIdx="1" presStyleCnt="3">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3">
        <dgm:presLayoutVars>
          <dgm:bulletEnabled val="1"/>
        </dgm:presLayoutVars>
      </dgm:prSet>
      <dgm:spPr>
        <a:ln w="25400">
          <a:solidFill>
            <a:srgbClr val="21578A"/>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3"/>
      <dgm:spPr/>
    </dgm:pt>
    <dgm:pt modelId="{27BFC27F-0C20-4645-B558-31DED36DBCBE}" type="pres">
      <dgm:prSet presAssocID="{A43C272E-32E2-4B89-B12A-89F273D66908}" presName="parentText" presStyleLbl="node1" presStyleIdx="2" presStyleCnt="3">
        <dgm:presLayoutVars>
          <dgm:chMax val="0"/>
          <dgm:bulletEnabled val="1"/>
        </dgm:presLayoutVars>
      </dgm:prSet>
      <dgm:spPr>
        <a:xfrm>
          <a:off x="424800" y="2737708"/>
          <a:ext cx="5947200" cy="885600"/>
        </a:xfrm>
        <a:prstGeom prst="roundRect">
          <a:avLst/>
        </a:prstGeom>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3">
        <dgm:presLayoutVars>
          <dgm:bulletEnabled val="1"/>
        </dgm:presLayoutVars>
      </dgm:prSet>
      <dgm:spPr>
        <a:ln w="25400">
          <a:solidFill>
            <a:schemeClr val="accent2">
              <a:hueOff val="0"/>
              <a:satOff val="0"/>
              <a:lumOff val="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hueOff val="0"/>
            <a:satOff val="0"/>
            <a:lumOff val="0"/>
          </a:schemeClr>
        </a:solidFill>
      </dgm:spPr>
      <dgm:t>
        <a:bodyPr/>
        <a:lstStyle/>
        <a:p>
          <a:pPr marL="252000" indent="-252000"/>
          <a:r>
            <a:rPr lang="en-AU" sz="1600" dirty="0">
              <a:latin typeface="Arial" panose="020B0604020202020204" pitchFamily="34" charset="0"/>
              <a:cs typeface="Arial" panose="020B0604020202020204" pitchFamily="34" charset="0"/>
            </a:rPr>
            <a:t>1. What was the review process for the Australian Curriculum general capabilities?</a:t>
          </a:r>
          <a:endParaRPr lang="en-US" sz="1600" dirty="0">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95AD4B78-C319-4D76-A6B7-47234DC8DBD3}" type="sib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A43C272E-32E2-4B89-B12A-89F273D66908}">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CBDDF0"/>
        </a:solidFill>
        <a:ln>
          <a:solidFill>
            <a:schemeClr val="bg1"/>
          </a:solidFill>
        </a:ln>
      </dgm:spPr>
      <dgm:t>
        <a:bodyPr rtlCol="0" anchor="ctr"/>
        <a:lstStyle/>
        <a:p>
          <a:pPr marL="252000" indent="-252000" algn="l" rtl="0" fontAlgn="base">
            <a:spcBef>
              <a:spcPct val="50000"/>
            </a:spcBef>
            <a:spcAft>
              <a:spcPct val="0"/>
            </a:spcAft>
          </a:pPr>
          <a:r>
            <a:rPr lang="en-AU" sz="1600" kern="1200" dirty="0">
              <a:solidFill>
                <a:schemeClr val="bg1"/>
              </a:solidFill>
              <a:latin typeface="Arial" panose="020B0604020202020204" pitchFamily="34" charset="0"/>
              <a:ea typeface="+mn-ea"/>
              <a:cs typeface="Arial" panose="020B0604020202020204" pitchFamily="34" charset="0"/>
            </a:rPr>
            <a:t>3. What support is offered by the QCAA?</a:t>
          </a:r>
          <a:endParaRPr lang="en-US" sz="1600" kern="1200" dirty="0">
            <a:solidFill>
              <a:schemeClr val="bg1"/>
            </a:solidFill>
            <a:latin typeface="Arial" panose="020B0604020202020204" pitchFamily="34" charset="0"/>
            <a:ea typeface="+mn-ea"/>
            <a:cs typeface="Arial" panose="020B0604020202020204" pitchFamily="34" charset="0"/>
          </a:endParaRPr>
        </a:p>
      </dgm:t>
    </dgm:pt>
    <dgm:pt modelId="{0C47B0AC-F176-4A18-8571-A7ADD9ECF253}" type="par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CD4E7586-D402-4969-8643-5F46B39E2A23}" type="sib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5449A3CB-7278-4984-9627-E3BB1901435B}">
      <dgm:prSet custT="1">
        <dgm:style>
          <a:lnRef idx="2">
            <a:schemeClr val="accent1">
              <a:shade val="50000"/>
            </a:schemeClr>
          </a:lnRef>
          <a:fillRef idx="1">
            <a:schemeClr val="accent1"/>
          </a:fillRef>
          <a:effectRef idx="0">
            <a:schemeClr val="accent1"/>
          </a:effectRef>
          <a:fontRef idx="minor">
            <a:schemeClr val="lt1"/>
          </a:fontRef>
        </dgm:style>
      </dgm:prSet>
      <dgm:spPr>
        <a:solidFill>
          <a:srgbClr val="CBDDF0"/>
        </a:solidFill>
        <a:ln>
          <a:solidFill>
            <a:schemeClr val="bg1"/>
          </a:solidFill>
        </a:ln>
      </dgm:spPr>
      <dgm:t>
        <a:bodyPr lIns="54000" tIns="54000" rIns="54000" bIns="54000" rtlCol="0" anchor="ctr"/>
        <a:lstStyle/>
        <a:p>
          <a:pPr marL="252000" indent="-252000" algn="l" rtl="0" fontAlgn="base">
            <a:spcBef>
              <a:spcPct val="50000"/>
            </a:spcBef>
            <a:spcAft>
              <a:spcPct val="0"/>
            </a:spcAft>
          </a:pPr>
          <a:r>
            <a:rPr lang="en-US" sz="1600" kern="1200" dirty="0">
              <a:solidFill>
                <a:schemeClr val="bg1"/>
              </a:solidFill>
              <a:latin typeface="Arial" panose="020B0604020202020204" pitchFamily="34" charset="0"/>
              <a:cs typeface="Arial" panose="020B0604020202020204" pitchFamily="34" charset="0"/>
            </a:rPr>
            <a:t>2. What are the changes in Version 9.0 general capabilities?</a:t>
          </a:r>
          <a:endParaRPr lang="en-US" sz="1600" kern="1200" dirty="0">
            <a:solidFill>
              <a:schemeClr val="bg1"/>
            </a:solidFill>
            <a:latin typeface="Arial" panose="020B0604020202020204" pitchFamily="34" charset="0"/>
            <a:ea typeface="+mn-ea"/>
            <a:cs typeface="Arial" panose="020B0604020202020204" pitchFamily="34" charset="0"/>
          </a:endParaRPr>
        </a:p>
      </dgm:t>
    </dgm:pt>
    <dgm:pt modelId="{82EA19FA-75DB-4F81-98BC-D61E83EDE0A4}" type="par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E9396045-5E46-4DED-BD93-EFAFF36EE9A5}" type="sib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3"/>
      <dgm:spPr/>
    </dgm:pt>
    <dgm:pt modelId="{1C423075-E389-45D8-915F-163BA03086B3}" type="pres">
      <dgm:prSet presAssocID="{69F1708D-A9C3-4E50-A05E-3BD478AA0DCD}" presName="parentText" presStyleLbl="node1" presStyleIdx="0" presStyleCnt="3">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3">
        <dgm:presLayoutVars>
          <dgm:bulletEnabled val="1"/>
        </dgm:presLayoutVars>
      </dgm:prSet>
      <dgm:spPr>
        <a:ln w="25400">
          <a:solidFill>
            <a:schemeClr val="accent2">
              <a:hueOff val="0"/>
              <a:satOff val="0"/>
              <a:lumOff val="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3"/>
      <dgm:spPr/>
    </dgm:pt>
    <dgm:pt modelId="{2F848E94-6F24-4147-B638-4E9277C4D7DE}" type="pres">
      <dgm:prSet presAssocID="{5449A3CB-7278-4984-9627-E3BB1901435B}" presName="parentText" presStyleLbl="node1" presStyleIdx="1" presStyleCnt="3">
        <dgm:presLayoutVars>
          <dgm:chMax val="0"/>
          <dgm:bulletEnabled val="1"/>
        </dgm:presLayoutVars>
      </dgm:prSet>
      <dgm:spPr>
        <a:xfrm>
          <a:off x="424800" y="1376908"/>
          <a:ext cx="5947200" cy="885600"/>
        </a:xfrm>
        <a:prstGeom prst="roundRect">
          <a:avLst/>
        </a:prstGeom>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3">
        <dgm:presLayoutVars>
          <dgm:bulletEnabled val="1"/>
        </dgm:presLayoutVars>
      </dgm:prSet>
      <dgm:spPr>
        <a:ln w="25400">
          <a:solidFill>
            <a:srgbClr val="21578A"/>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3"/>
      <dgm:spPr/>
    </dgm:pt>
    <dgm:pt modelId="{27BFC27F-0C20-4645-B558-31DED36DBCBE}" type="pres">
      <dgm:prSet presAssocID="{A43C272E-32E2-4B89-B12A-89F273D66908}" presName="parentText" presStyleLbl="node1" presStyleIdx="2" presStyleCnt="3">
        <dgm:presLayoutVars>
          <dgm:chMax val="0"/>
          <dgm:bulletEnabled val="1"/>
        </dgm:presLayoutVars>
      </dgm:prSet>
      <dgm:spPr>
        <a:xfrm>
          <a:off x="424800" y="2737708"/>
          <a:ext cx="5947200" cy="885600"/>
        </a:xfrm>
        <a:prstGeom prst="roundRect">
          <a:avLst/>
        </a:prstGeom>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3">
        <dgm:presLayoutVars>
          <dgm:bulletEnabled val="1"/>
        </dgm:presLayoutVars>
      </dgm:prSet>
      <dgm:spPr>
        <a:ln w="25400">
          <a:solidFill>
            <a:schemeClr val="accent2">
              <a:hueOff val="0"/>
              <a:satOff val="0"/>
              <a:lumOff val="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rgbClr val="20578A"/>
        </a:solidFill>
      </dgm:spPr>
      <dgm:t>
        <a:bodyPr tIns="288000" anchor="t" anchorCtr="0"/>
        <a:lstStyle/>
        <a:p>
          <a:r>
            <a:rPr lang="en-AU" sz="1800" b="1" dirty="0">
              <a:latin typeface="Arial" panose="020B0604020202020204" pitchFamily="34" charset="0"/>
              <a:cs typeface="Arial" panose="020B0604020202020204" pitchFamily="34" charset="0"/>
            </a:rPr>
            <a:t>Goal 1: </a:t>
          </a:r>
        </a:p>
        <a:p>
          <a:r>
            <a:rPr lang="en-AU" sz="1800" dirty="0">
              <a:latin typeface="Arial" panose="020B0604020202020204" pitchFamily="34" charset="0"/>
              <a:cs typeface="Arial" panose="020B0604020202020204" pitchFamily="34" charset="0"/>
            </a:rPr>
            <a:t>The Australian education system promotes </a:t>
          </a:r>
          <a:r>
            <a:rPr lang="en-AU" sz="1800" b="1" dirty="0">
              <a:latin typeface="Arial" panose="020B0604020202020204" pitchFamily="34" charset="0"/>
              <a:cs typeface="Arial" panose="020B0604020202020204" pitchFamily="34" charset="0"/>
            </a:rPr>
            <a:t>excellence</a:t>
          </a:r>
          <a:r>
            <a:rPr lang="en-AU" sz="1800" dirty="0">
              <a:latin typeface="Arial" panose="020B0604020202020204" pitchFamily="34" charset="0"/>
              <a:cs typeface="Arial" panose="020B0604020202020204" pitchFamily="34" charset="0"/>
            </a:rPr>
            <a:t> and </a:t>
          </a:r>
          <a:r>
            <a:rPr lang="en-AU" sz="1800" b="1" dirty="0">
              <a:latin typeface="Arial" panose="020B0604020202020204" pitchFamily="34" charset="0"/>
              <a:cs typeface="Arial" panose="020B0604020202020204" pitchFamily="34" charset="0"/>
            </a:rPr>
            <a:t>equity</a:t>
          </a:r>
          <a:r>
            <a:rPr lang="en-AU" sz="1800" dirty="0">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sz="1400">
            <a:latin typeface="Arial" panose="020B0604020202020204" pitchFamily="34" charset="0"/>
            <a:cs typeface="Arial" panose="020B0604020202020204" pitchFamily="34" charset="0"/>
          </a:endParaRPr>
        </a:p>
      </dgm:t>
    </dgm:pt>
    <dgm:pt modelId="{149E3583-C61C-44C6-987C-32E0E57FD3D6}" type="sibTrans" cxnId="{9B92B9AB-2553-4DDC-8E1B-B084AE2FBDF4}">
      <dgm:prSet/>
      <dgm:spPr/>
      <dgm:t>
        <a:bodyPr/>
        <a:lstStyle/>
        <a:p>
          <a:endParaRPr lang="en-AU" sz="1400">
            <a:latin typeface="Arial" panose="020B0604020202020204" pitchFamily="34" charset="0"/>
            <a:cs typeface="Arial" panose="020B0604020202020204" pitchFamily="34" charset="0"/>
          </a:endParaRPr>
        </a:p>
      </dgm:t>
    </dgm:pt>
    <dgm:pt modelId="{348BA006-878E-4664-AB53-F5559C35DDBF}">
      <dgm:prSet phldrT="[Text]" custT="1"/>
      <dgm:spPr>
        <a:solidFill>
          <a:srgbClr val="20578A"/>
        </a:solidFill>
      </dgm:spPr>
      <dgm:t>
        <a:bodyPr tIns="288000" anchor="t" anchorCtr="0"/>
        <a:lstStyle/>
        <a:p>
          <a:pPr algn="ctr">
            <a:buFont typeface="Arial" panose="020B0604020202020204" pitchFamily="34" charset="0"/>
            <a:buChar char="•"/>
          </a:pPr>
          <a:r>
            <a:rPr lang="en-AU" sz="1800" b="1" dirty="0">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1800" dirty="0">
              <a:latin typeface="Arial" panose="020B0604020202020204" pitchFamily="34" charset="0"/>
              <a:cs typeface="Arial" panose="020B0604020202020204" pitchFamily="34" charset="0"/>
            </a:rPr>
            <a:t>All young Australians become </a:t>
          </a:r>
          <a:r>
            <a:rPr lang="en-AU" sz="1800" b="1" dirty="0">
              <a:latin typeface="Arial" panose="020B0604020202020204" pitchFamily="34" charset="0"/>
              <a:cs typeface="Arial" panose="020B0604020202020204" pitchFamily="34" charset="0"/>
            </a:rPr>
            <a:t>confident</a:t>
          </a:r>
          <a:r>
            <a:rPr lang="en-AU" sz="1800" dirty="0">
              <a:latin typeface="Arial" panose="020B0604020202020204" pitchFamily="34" charset="0"/>
              <a:cs typeface="Arial" panose="020B0604020202020204" pitchFamily="34" charset="0"/>
            </a:rPr>
            <a:t> and </a:t>
          </a:r>
          <a:r>
            <a:rPr lang="en-AU" sz="1800" b="1" dirty="0">
              <a:latin typeface="Arial" panose="020B0604020202020204" pitchFamily="34" charset="0"/>
              <a:cs typeface="Arial" panose="020B0604020202020204" pitchFamily="34" charset="0"/>
            </a:rPr>
            <a:t>creative</a:t>
          </a:r>
          <a:r>
            <a:rPr lang="en-AU" sz="1800" dirty="0">
              <a:latin typeface="Arial" panose="020B0604020202020204" pitchFamily="34" charset="0"/>
              <a:cs typeface="Arial" panose="020B0604020202020204" pitchFamily="34" charset="0"/>
            </a:rPr>
            <a:t> individuals, </a:t>
          </a:r>
          <a:r>
            <a:rPr lang="en-AU" sz="1800" b="1" dirty="0">
              <a:latin typeface="Arial" panose="020B0604020202020204" pitchFamily="34" charset="0"/>
              <a:cs typeface="Arial" panose="020B0604020202020204" pitchFamily="34" charset="0"/>
            </a:rPr>
            <a:t>successful</a:t>
          </a:r>
          <a:r>
            <a:rPr lang="en-AU" sz="1800" dirty="0">
              <a:latin typeface="Arial" panose="020B0604020202020204" pitchFamily="34" charset="0"/>
              <a:cs typeface="Arial" panose="020B0604020202020204" pitchFamily="34" charset="0"/>
            </a:rPr>
            <a:t> lifelong learners and </a:t>
          </a:r>
          <a:r>
            <a:rPr lang="en-AU" sz="1800" b="1" dirty="0">
              <a:latin typeface="Arial" panose="020B0604020202020204" pitchFamily="34" charset="0"/>
              <a:cs typeface="Arial" panose="020B0604020202020204" pitchFamily="34" charset="0"/>
            </a:rPr>
            <a:t>active</a:t>
          </a:r>
          <a:r>
            <a:rPr lang="en-AU" sz="1800" dirty="0">
              <a:latin typeface="Arial" panose="020B0604020202020204" pitchFamily="34" charset="0"/>
              <a:cs typeface="Arial" panose="020B0604020202020204" pitchFamily="34" charset="0"/>
            </a:rPr>
            <a:t> and </a:t>
          </a:r>
          <a:r>
            <a:rPr lang="en-AU" sz="1800" b="1" dirty="0">
              <a:latin typeface="Arial" panose="020B0604020202020204" pitchFamily="34" charset="0"/>
              <a:cs typeface="Arial" panose="020B0604020202020204" pitchFamily="34" charset="0"/>
            </a:rPr>
            <a:t>informed</a:t>
          </a:r>
          <a:r>
            <a:rPr lang="en-AU" sz="1800" dirty="0">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sz="1400">
            <a:latin typeface="Arial" panose="020B0604020202020204" pitchFamily="34" charset="0"/>
            <a:cs typeface="Arial" panose="020B0604020202020204" pitchFamily="34" charset="0"/>
          </a:endParaRPr>
        </a:p>
      </dgm:t>
    </dgm:pt>
    <dgm:pt modelId="{F9C69C94-8261-4970-9AE8-EEB73236FD75}" type="sibTrans" cxnId="{E1D92866-0F23-40B4-B7A4-8615B5BEED95}">
      <dgm:prSet/>
      <dgm:spPr/>
      <dgm:t>
        <a:bodyPr/>
        <a:lstStyle/>
        <a:p>
          <a:endParaRPr lang="en-AU" sz="1400">
            <a:latin typeface="Arial" panose="020B0604020202020204" pitchFamily="34" charset="0"/>
            <a:cs typeface="Arial" panose="020B0604020202020204" pitchFamily="34" charset="0"/>
          </a:endParaRPr>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20000"/>
            <a:lumOff val="80000"/>
          </a:schemeClr>
        </a:solidFill>
      </dgm:spPr>
      <dgm:t>
        <a:bodyPr tIns="288000" anchor="t" anchorCtr="0"/>
        <a:lstStyle/>
        <a:p>
          <a:r>
            <a:rPr lang="en-AU" sz="1800" b="1" dirty="0">
              <a:solidFill>
                <a:schemeClr val="tx1"/>
              </a:solidFill>
              <a:latin typeface="Arial" panose="020B0604020202020204" pitchFamily="34" charset="0"/>
              <a:cs typeface="Arial" panose="020B0604020202020204" pitchFamily="34" charset="0"/>
            </a:rPr>
            <a:t>Goal 1: </a:t>
          </a:r>
        </a:p>
        <a:p>
          <a:r>
            <a:rPr lang="en-AU" sz="1800" dirty="0">
              <a:solidFill>
                <a:schemeClr val="tx1"/>
              </a:solidFill>
              <a:latin typeface="Arial" panose="020B0604020202020204" pitchFamily="34" charset="0"/>
              <a:cs typeface="Arial" panose="020B0604020202020204" pitchFamily="34" charset="0"/>
            </a:rPr>
            <a:t>The Australian education system promotes </a:t>
          </a:r>
          <a:r>
            <a:rPr lang="en-AU" sz="1800" b="1" dirty="0">
              <a:solidFill>
                <a:schemeClr val="tx1"/>
              </a:solidFill>
              <a:latin typeface="Arial" panose="020B0604020202020204" pitchFamily="34" charset="0"/>
              <a:cs typeface="Arial" panose="020B0604020202020204" pitchFamily="34" charset="0"/>
            </a:rPr>
            <a:t>excellence</a:t>
          </a:r>
          <a:r>
            <a:rPr lang="en-AU" sz="1800" dirty="0">
              <a:solidFill>
                <a:schemeClr val="tx1"/>
              </a:solidFill>
              <a:latin typeface="Arial" panose="020B0604020202020204" pitchFamily="34" charset="0"/>
              <a:cs typeface="Arial" panose="020B0604020202020204" pitchFamily="34" charset="0"/>
            </a:rPr>
            <a:t> and </a:t>
          </a:r>
          <a:r>
            <a:rPr lang="en-AU" sz="1800" b="1" dirty="0">
              <a:solidFill>
                <a:schemeClr val="tx1"/>
              </a:solidFill>
              <a:latin typeface="Arial" panose="020B0604020202020204" pitchFamily="34" charset="0"/>
              <a:cs typeface="Arial" panose="020B0604020202020204" pitchFamily="34" charset="0"/>
            </a:rPr>
            <a:t>equity</a:t>
          </a:r>
          <a:r>
            <a:rPr lang="en-AU" sz="1800" dirty="0">
              <a:solidFill>
                <a:schemeClr val="tx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sz="1400">
            <a:latin typeface="Arial" panose="020B0604020202020204" pitchFamily="34" charset="0"/>
            <a:cs typeface="Arial" panose="020B0604020202020204" pitchFamily="34" charset="0"/>
          </a:endParaRPr>
        </a:p>
      </dgm:t>
    </dgm:pt>
    <dgm:pt modelId="{149E3583-C61C-44C6-987C-32E0E57FD3D6}" type="sibTrans" cxnId="{9B92B9AB-2553-4DDC-8E1B-B084AE2FBDF4}">
      <dgm:prSet/>
      <dgm:spPr/>
      <dgm:t>
        <a:bodyPr/>
        <a:lstStyle/>
        <a:p>
          <a:endParaRPr lang="en-AU" sz="1400">
            <a:latin typeface="Arial" panose="020B0604020202020204" pitchFamily="34" charset="0"/>
            <a:cs typeface="Arial" panose="020B0604020202020204" pitchFamily="34" charset="0"/>
          </a:endParaRPr>
        </a:p>
      </dgm:t>
    </dgm:pt>
    <dgm:pt modelId="{348BA006-878E-4664-AB53-F5559C35DDBF}">
      <dgm:prSet phldrT="[Text]" custT="1"/>
      <dgm:spPr>
        <a:solidFill>
          <a:srgbClr val="20578A"/>
        </a:solidFill>
      </dgm:spPr>
      <dgm:t>
        <a:bodyPr tIns="288000" anchor="t" anchorCtr="0"/>
        <a:lstStyle/>
        <a:p>
          <a:pPr algn="ctr">
            <a:buFont typeface="Arial" panose="020B0604020202020204" pitchFamily="34" charset="0"/>
            <a:buChar char="•"/>
          </a:pPr>
          <a:r>
            <a:rPr lang="en-AU" sz="1800" b="1">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1800">
              <a:latin typeface="Arial" panose="020B0604020202020204" pitchFamily="34" charset="0"/>
              <a:cs typeface="Arial" panose="020B0604020202020204" pitchFamily="34" charset="0"/>
            </a:rPr>
            <a:t>All young Australians become </a:t>
          </a:r>
          <a:r>
            <a:rPr lang="en-AU" sz="1800" b="1">
              <a:latin typeface="Arial" panose="020B0604020202020204" pitchFamily="34" charset="0"/>
              <a:cs typeface="Arial" panose="020B0604020202020204" pitchFamily="34" charset="0"/>
            </a:rPr>
            <a:t>confident</a:t>
          </a:r>
          <a:r>
            <a:rPr lang="en-AU" sz="1800">
              <a:latin typeface="Arial" panose="020B0604020202020204" pitchFamily="34" charset="0"/>
              <a:cs typeface="Arial" panose="020B0604020202020204" pitchFamily="34" charset="0"/>
            </a:rPr>
            <a:t> and </a:t>
          </a:r>
          <a:r>
            <a:rPr lang="en-AU" sz="1800" b="1">
              <a:latin typeface="Arial" panose="020B0604020202020204" pitchFamily="34" charset="0"/>
              <a:cs typeface="Arial" panose="020B0604020202020204" pitchFamily="34" charset="0"/>
            </a:rPr>
            <a:t>creative</a:t>
          </a:r>
          <a:r>
            <a:rPr lang="en-AU" sz="1800">
              <a:latin typeface="Arial" panose="020B0604020202020204" pitchFamily="34" charset="0"/>
              <a:cs typeface="Arial" panose="020B0604020202020204" pitchFamily="34" charset="0"/>
            </a:rPr>
            <a:t> individuals, </a:t>
          </a:r>
          <a:r>
            <a:rPr lang="en-AU" sz="1800" b="1">
              <a:latin typeface="Arial" panose="020B0604020202020204" pitchFamily="34" charset="0"/>
              <a:cs typeface="Arial" panose="020B0604020202020204" pitchFamily="34" charset="0"/>
            </a:rPr>
            <a:t>successful</a:t>
          </a:r>
          <a:r>
            <a:rPr lang="en-AU" sz="1800">
              <a:latin typeface="Arial" panose="020B0604020202020204" pitchFamily="34" charset="0"/>
              <a:cs typeface="Arial" panose="020B0604020202020204" pitchFamily="34" charset="0"/>
            </a:rPr>
            <a:t> lifelong learners and </a:t>
          </a:r>
          <a:r>
            <a:rPr lang="en-AU" sz="1800" b="1">
              <a:latin typeface="Arial" panose="020B0604020202020204" pitchFamily="34" charset="0"/>
              <a:cs typeface="Arial" panose="020B0604020202020204" pitchFamily="34" charset="0"/>
            </a:rPr>
            <a:t>active</a:t>
          </a:r>
          <a:r>
            <a:rPr lang="en-AU" sz="1800">
              <a:latin typeface="Arial" panose="020B0604020202020204" pitchFamily="34" charset="0"/>
              <a:cs typeface="Arial" panose="020B0604020202020204" pitchFamily="34" charset="0"/>
            </a:rPr>
            <a:t> and </a:t>
          </a:r>
          <a:r>
            <a:rPr lang="en-AU" sz="1800" b="1">
              <a:latin typeface="Arial" panose="020B0604020202020204" pitchFamily="34" charset="0"/>
              <a:cs typeface="Arial" panose="020B0604020202020204" pitchFamily="34" charset="0"/>
            </a:rPr>
            <a:t>informed</a:t>
          </a:r>
          <a:r>
            <a:rPr lang="en-AU" sz="1800">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sz="1400">
            <a:latin typeface="Arial" panose="020B0604020202020204" pitchFamily="34" charset="0"/>
            <a:cs typeface="Arial" panose="020B0604020202020204" pitchFamily="34" charset="0"/>
          </a:endParaRPr>
        </a:p>
      </dgm:t>
    </dgm:pt>
    <dgm:pt modelId="{F9C69C94-8261-4970-9AE8-EEB73236FD75}" type="sibTrans" cxnId="{E1D92866-0F23-40B4-B7A4-8615B5BEED95}">
      <dgm:prSet/>
      <dgm:spPr/>
      <dgm:t>
        <a:bodyPr/>
        <a:lstStyle/>
        <a:p>
          <a:endParaRPr lang="en-AU" sz="1400">
            <a:latin typeface="Arial" panose="020B0604020202020204" pitchFamily="34" charset="0"/>
            <a:cs typeface="Arial" panose="020B0604020202020204" pitchFamily="34" charset="0"/>
          </a:endParaRPr>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EA1406-A6FF-45A4-861C-B43450259744}" type="doc">
      <dgm:prSet loTypeId="urn:microsoft.com/office/officeart/2005/8/layout/process4" loCatId="process" qsTypeId="urn:microsoft.com/office/officeart/2005/8/quickstyle/simple1" qsCatId="simple" csTypeId="urn:microsoft.com/office/officeart/2005/8/colors/accent2_3" csCatId="accent2" phldr="1"/>
      <dgm:spPr/>
      <dgm:t>
        <a:bodyPr/>
        <a:lstStyle/>
        <a:p>
          <a:endParaRPr lang="en-US"/>
        </a:p>
      </dgm:t>
    </dgm:pt>
    <dgm:pt modelId="{9FA670D8-7514-48C9-9E1C-76DACDDD0D38}">
      <dgm:prSet phldrT="[Text]" custT="1"/>
      <dgm:spPr>
        <a:solidFill>
          <a:srgbClr val="99C0E7"/>
        </a:solidFill>
      </dgm:spPr>
      <dgm:t>
        <a:bodyPr/>
        <a:lstStyle/>
        <a:p>
          <a:r>
            <a:rPr lang="en-US" sz="1200" b="1" dirty="0">
              <a:solidFill>
                <a:schemeClr val="tx1"/>
              </a:solidFill>
              <a:latin typeface="Arial" panose="020B0604020202020204" pitchFamily="34" charset="0"/>
              <a:cs typeface="Arial" panose="020B0604020202020204" pitchFamily="34" charset="0"/>
            </a:rPr>
            <a:t>Queensland kindergarten learning guideline</a:t>
          </a:r>
        </a:p>
      </dgm:t>
    </dgm:pt>
    <dgm:pt modelId="{341E763B-0F82-4E3F-8588-CF4808BB3A11}" type="parTrans" cxnId="{D86FDC4B-7ED0-4980-9C28-C193A88BBA91}">
      <dgm:prSet/>
      <dgm:spPr/>
      <dgm:t>
        <a:bodyPr/>
        <a:lstStyle/>
        <a:p>
          <a:endParaRPr lang="en-US"/>
        </a:p>
      </dgm:t>
    </dgm:pt>
    <dgm:pt modelId="{E38F7D97-7F24-4A66-834B-4CE62B69EEA5}" type="sibTrans" cxnId="{D86FDC4B-7ED0-4980-9C28-C193A88BBA91}">
      <dgm:prSet/>
      <dgm:spPr/>
      <dgm:t>
        <a:bodyPr/>
        <a:lstStyle/>
        <a:p>
          <a:endParaRPr lang="en-US"/>
        </a:p>
      </dgm:t>
    </dgm:pt>
    <dgm:pt modelId="{4F1BE512-D9EE-460B-839F-5E3F9323C5EA}">
      <dgm:prSet phldrT="[Text]" custT="1"/>
      <dgm:spPr>
        <a:solidFill>
          <a:schemeClr val="bg1">
            <a:alpha val="90000"/>
          </a:schemeClr>
        </a:solidFill>
      </dgm:spPr>
      <dgm:t>
        <a:bodyPr/>
        <a:lstStyle/>
        <a:p>
          <a:r>
            <a:rPr lang="en-US" sz="1100" dirty="0">
              <a:latin typeface="Arial" panose="020B0604020202020204" pitchFamily="34" charset="0"/>
              <a:cs typeface="Arial" panose="020B0604020202020204" pitchFamily="34" charset="0"/>
            </a:rPr>
            <a:t>Significant learnings — knowledge, skills and dispositions</a:t>
          </a:r>
        </a:p>
      </dgm:t>
    </dgm:pt>
    <dgm:pt modelId="{69A479BE-F362-4C63-8C2B-00B451DDE006}" type="parTrans" cxnId="{31564DBC-E90C-4267-9207-D411512D893B}">
      <dgm:prSet/>
      <dgm:spPr/>
      <dgm:t>
        <a:bodyPr/>
        <a:lstStyle/>
        <a:p>
          <a:endParaRPr lang="en-US"/>
        </a:p>
      </dgm:t>
    </dgm:pt>
    <dgm:pt modelId="{D488487C-D9C9-4825-9BED-5C5F460EB599}" type="sibTrans" cxnId="{31564DBC-E90C-4267-9207-D411512D893B}">
      <dgm:prSet/>
      <dgm:spPr/>
      <dgm:t>
        <a:bodyPr/>
        <a:lstStyle/>
        <a:p>
          <a:endParaRPr lang="en-US"/>
        </a:p>
      </dgm:t>
    </dgm:pt>
    <dgm:pt modelId="{5A70976F-5731-48F3-95F7-BDDE0952E9AB}">
      <dgm:prSet phldrT="[Text]" custT="1"/>
      <dgm:spPr>
        <a:solidFill>
          <a:srgbClr val="428DD2"/>
        </a:solidFill>
      </dgm:spPr>
      <dgm:t>
        <a:bodyPr/>
        <a:lstStyle/>
        <a:p>
          <a:r>
            <a:rPr lang="en-US" sz="1200" b="1" dirty="0">
              <a:latin typeface="Arial" panose="020B0604020202020204" pitchFamily="34" charset="0"/>
              <a:cs typeface="Arial" panose="020B0604020202020204" pitchFamily="34" charset="0"/>
            </a:rPr>
            <a:t>Australian Curriculum </a:t>
          </a:r>
        </a:p>
        <a:p>
          <a:r>
            <a:rPr lang="en-US" sz="1200" b="1" dirty="0">
              <a:latin typeface="Arial" panose="020B0604020202020204" pitchFamily="34" charset="0"/>
              <a:cs typeface="Arial" panose="020B0604020202020204" pitchFamily="34" charset="0"/>
            </a:rPr>
            <a:t>Prep–Year 10</a:t>
          </a:r>
        </a:p>
      </dgm:t>
    </dgm:pt>
    <dgm:pt modelId="{6CCFFE33-FDBA-4D20-A31B-1F08CFE338FB}" type="parTrans" cxnId="{0CE8B8AF-A0A6-44AE-ACA8-008BB02A4E3D}">
      <dgm:prSet/>
      <dgm:spPr/>
      <dgm:t>
        <a:bodyPr/>
        <a:lstStyle/>
        <a:p>
          <a:endParaRPr lang="en-US"/>
        </a:p>
      </dgm:t>
    </dgm:pt>
    <dgm:pt modelId="{6234EE76-7059-40BA-A160-181CD32F7138}" type="sibTrans" cxnId="{0CE8B8AF-A0A6-44AE-ACA8-008BB02A4E3D}">
      <dgm:prSet/>
      <dgm:spPr/>
      <dgm:t>
        <a:bodyPr/>
        <a:lstStyle/>
        <a:p>
          <a:endParaRPr lang="en-US"/>
        </a:p>
      </dgm:t>
    </dgm:pt>
    <dgm:pt modelId="{881A55CE-D88C-4A98-87EC-A30ECB098050}">
      <dgm:prSet phldrT="[Text]" custT="1"/>
      <dgm:spPr>
        <a:solidFill>
          <a:schemeClr val="bg1">
            <a:alpha val="90000"/>
          </a:schemeClr>
        </a:solidFill>
      </dgm:spPr>
      <dgm:t>
        <a:bodyPr/>
        <a:lstStyle/>
        <a:p>
          <a:r>
            <a:rPr lang="en-US" sz="1100" dirty="0">
              <a:latin typeface="Arial" panose="020B0604020202020204" pitchFamily="34" charset="0"/>
              <a:cs typeface="Arial" panose="020B0604020202020204" pitchFamily="34" charset="0"/>
            </a:rPr>
            <a:t>General capabilities</a:t>
          </a:r>
        </a:p>
      </dgm:t>
    </dgm:pt>
    <dgm:pt modelId="{A5E5D7D0-A6D2-4C6F-B1C4-BADF1D35E6E3}" type="parTrans" cxnId="{F7FE1AE3-6DB9-4B4F-A1F5-167203171B0D}">
      <dgm:prSet/>
      <dgm:spPr/>
      <dgm:t>
        <a:bodyPr/>
        <a:lstStyle/>
        <a:p>
          <a:endParaRPr lang="en-US"/>
        </a:p>
      </dgm:t>
    </dgm:pt>
    <dgm:pt modelId="{A7A3DAC9-1BFA-48ED-9C39-BC3E9E209B81}" type="sibTrans" cxnId="{F7FE1AE3-6DB9-4B4F-A1F5-167203171B0D}">
      <dgm:prSet/>
      <dgm:spPr/>
      <dgm:t>
        <a:bodyPr/>
        <a:lstStyle/>
        <a:p>
          <a:endParaRPr lang="en-US"/>
        </a:p>
      </dgm:t>
    </dgm:pt>
    <dgm:pt modelId="{25F2FECE-B1A1-4664-B3A5-CFCB94107ADD}">
      <dgm:prSet phldrT="[Text]" custT="1"/>
      <dgm:spPr>
        <a:solidFill>
          <a:srgbClr val="1F5383"/>
        </a:solidFill>
      </dgm:spPr>
      <dgm:t>
        <a:bodyPr/>
        <a:lstStyle/>
        <a:p>
          <a:r>
            <a:rPr lang="en-US" sz="1200" b="1" dirty="0">
              <a:latin typeface="Arial" panose="020B0604020202020204" pitchFamily="34" charset="0"/>
              <a:cs typeface="Arial" panose="020B0604020202020204" pitchFamily="34" charset="0"/>
            </a:rPr>
            <a:t>Queensland Certificate of Education </a:t>
          </a:r>
        </a:p>
        <a:p>
          <a:r>
            <a:rPr lang="en-US" sz="1200" b="1" dirty="0">
              <a:latin typeface="Arial" panose="020B0604020202020204" pitchFamily="34" charset="0"/>
              <a:cs typeface="Arial" panose="020B0604020202020204" pitchFamily="34" charset="0"/>
            </a:rPr>
            <a:t>Years 11 and 12</a:t>
          </a:r>
        </a:p>
      </dgm:t>
    </dgm:pt>
    <dgm:pt modelId="{5C5E97E3-BE18-4E31-9E8C-A27AD689A3E6}" type="parTrans" cxnId="{2290F5E7-4E19-4468-BBAD-074ACFF5F267}">
      <dgm:prSet/>
      <dgm:spPr/>
      <dgm:t>
        <a:bodyPr/>
        <a:lstStyle/>
        <a:p>
          <a:endParaRPr lang="en-US"/>
        </a:p>
      </dgm:t>
    </dgm:pt>
    <dgm:pt modelId="{0E8B786E-79CC-4C34-9C42-99DD2D8AD49D}" type="sibTrans" cxnId="{2290F5E7-4E19-4468-BBAD-074ACFF5F267}">
      <dgm:prSet/>
      <dgm:spPr/>
      <dgm:t>
        <a:bodyPr/>
        <a:lstStyle/>
        <a:p>
          <a:endParaRPr lang="en-US"/>
        </a:p>
      </dgm:t>
    </dgm:pt>
    <dgm:pt modelId="{79862F33-0A56-4D07-AA14-FF9F37A8EDD6}">
      <dgm:prSet phldrT="[Text]" custT="1"/>
      <dgm:spPr>
        <a:solidFill>
          <a:schemeClr val="bg1">
            <a:alpha val="90000"/>
          </a:schemeClr>
        </a:solidFill>
        <a:ln>
          <a:noFill/>
        </a:ln>
      </dgm:spPr>
      <dgm:t>
        <a:bodyPr/>
        <a:lstStyle/>
        <a:p>
          <a:r>
            <a:rPr lang="en-US" sz="1100">
              <a:latin typeface="Arial" panose="020B0604020202020204" pitchFamily="34" charset="0"/>
              <a:cs typeface="Arial" panose="020B0604020202020204" pitchFamily="34" charset="0"/>
            </a:rPr>
            <a:t>21</a:t>
          </a:r>
          <a:r>
            <a:rPr lang="en-US" sz="1100" baseline="0">
              <a:latin typeface="Arial" panose="020B0604020202020204" pitchFamily="34" charset="0"/>
              <a:cs typeface="Arial" panose="020B0604020202020204" pitchFamily="34" charset="0"/>
            </a:rPr>
            <a:t>st</a:t>
          </a:r>
          <a:r>
            <a:rPr lang="en-US" sz="1100">
              <a:latin typeface="Arial" panose="020B0604020202020204" pitchFamily="34" charset="0"/>
              <a:cs typeface="Arial" panose="020B0604020202020204" pitchFamily="34" charset="0"/>
            </a:rPr>
            <a:t> century skills</a:t>
          </a:r>
        </a:p>
      </dgm:t>
    </dgm:pt>
    <dgm:pt modelId="{2F88B24C-30C3-448F-996D-8E3FB49F0451}" type="parTrans" cxnId="{E4A53BB2-DD04-46D8-AA7D-EC7C163B615E}">
      <dgm:prSet/>
      <dgm:spPr/>
      <dgm:t>
        <a:bodyPr/>
        <a:lstStyle/>
        <a:p>
          <a:endParaRPr lang="en-US"/>
        </a:p>
      </dgm:t>
    </dgm:pt>
    <dgm:pt modelId="{DEC1DE44-FC97-4380-85FD-EF1B31623D94}" type="sibTrans" cxnId="{E4A53BB2-DD04-46D8-AA7D-EC7C163B615E}">
      <dgm:prSet/>
      <dgm:spPr/>
      <dgm:t>
        <a:bodyPr/>
        <a:lstStyle/>
        <a:p>
          <a:endParaRPr lang="en-US"/>
        </a:p>
      </dgm:t>
    </dgm:pt>
    <dgm:pt modelId="{EB49F45B-B13B-4BBE-A23C-498FA07CC1CE}" type="pres">
      <dgm:prSet presAssocID="{A7EA1406-A6FF-45A4-861C-B43450259744}" presName="Name0" presStyleCnt="0">
        <dgm:presLayoutVars>
          <dgm:dir/>
          <dgm:animLvl val="lvl"/>
          <dgm:resizeHandles val="exact"/>
        </dgm:presLayoutVars>
      </dgm:prSet>
      <dgm:spPr/>
    </dgm:pt>
    <dgm:pt modelId="{697D9A7A-C0C1-41A6-91B7-A1E00003798D}" type="pres">
      <dgm:prSet presAssocID="{25F2FECE-B1A1-4664-B3A5-CFCB94107ADD}" presName="boxAndChildren" presStyleCnt="0"/>
      <dgm:spPr/>
    </dgm:pt>
    <dgm:pt modelId="{D848FD70-FA32-49D9-8560-3E3F8196A47E}" type="pres">
      <dgm:prSet presAssocID="{25F2FECE-B1A1-4664-B3A5-CFCB94107ADD}" presName="parentTextBox" presStyleLbl="node1" presStyleIdx="0" presStyleCnt="3"/>
      <dgm:spPr/>
    </dgm:pt>
    <dgm:pt modelId="{4CFD1556-3347-4D0C-9042-7A93BE60FBBC}" type="pres">
      <dgm:prSet presAssocID="{25F2FECE-B1A1-4664-B3A5-CFCB94107ADD}" presName="entireBox" presStyleLbl="node1" presStyleIdx="0" presStyleCnt="3"/>
      <dgm:spPr/>
    </dgm:pt>
    <dgm:pt modelId="{EE8699BD-3871-4396-803A-78467692836A}" type="pres">
      <dgm:prSet presAssocID="{25F2FECE-B1A1-4664-B3A5-CFCB94107ADD}" presName="descendantBox" presStyleCnt="0"/>
      <dgm:spPr/>
    </dgm:pt>
    <dgm:pt modelId="{85A5C45E-37A1-4C52-A3B5-9C9966010F66}" type="pres">
      <dgm:prSet presAssocID="{79862F33-0A56-4D07-AA14-FF9F37A8EDD6}" presName="childTextBox" presStyleLbl="fgAccFollowNode1" presStyleIdx="0" presStyleCnt="3">
        <dgm:presLayoutVars>
          <dgm:bulletEnabled val="1"/>
        </dgm:presLayoutVars>
      </dgm:prSet>
      <dgm:spPr/>
    </dgm:pt>
    <dgm:pt modelId="{A53B4A14-192F-47E0-ABE4-428A34720728}" type="pres">
      <dgm:prSet presAssocID="{6234EE76-7059-40BA-A160-181CD32F7138}" presName="sp" presStyleCnt="0"/>
      <dgm:spPr/>
    </dgm:pt>
    <dgm:pt modelId="{2E708C18-B5DD-44ED-91C7-B4F97E0BCAE2}" type="pres">
      <dgm:prSet presAssocID="{5A70976F-5731-48F3-95F7-BDDE0952E9AB}" presName="arrowAndChildren" presStyleCnt="0"/>
      <dgm:spPr/>
    </dgm:pt>
    <dgm:pt modelId="{6E8BCC4B-5AF3-4A02-9A53-60613071C5D3}" type="pres">
      <dgm:prSet presAssocID="{5A70976F-5731-48F3-95F7-BDDE0952E9AB}" presName="parentTextArrow" presStyleLbl="node1" presStyleIdx="0" presStyleCnt="3"/>
      <dgm:spPr/>
    </dgm:pt>
    <dgm:pt modelId="{C12624A4-276E-4EA1-B316-440675F37F32}" type="pres">
      <dgm:prSet presAssocID="{5A70976F-5731-48F3-95F7-BDDE0952E9AB}" presName="arrow" presStyleLbl="node1" presStyleIdx="1" presStyleCnt="3"/>
      <dgm:spPr/>
    </dgm:pt>
    <dgm:pt modelId="{D29424BA-3F12-4306-891E-F93CEA115F62}" type="pres">
      <dgm:prSet presAssocID="{5A70976F-5731-48F3-95F7-BDDE0952E9AB}" presName="descendantArrow" presStyleCnt="0"/>
      <dgm:spPr/>
    </dgm:pt>
    <dgm:pt modelId="{D28D2033-847A-46E8-9EEB-4C9C2F439051}" type="pres">
      <dgm:prSet presAssocID="{881A55CE-D88C-4A98-87EC-A30ECB098050}" presName="childTextArrow" presStyleLbl="fgAccFollowNode1" presStyleIdx="1" presStyleCnt="3">
        <dgm:presLayoutVars>
          <dgm:bulletEnabled val="1"/>
        </dgm:presLayoutVars>
      </dgm:prSet>
      <dgm:spPr/>
    </dgm:pt>
    <dgm:pt modelId="{CA806B1D-F435-4B61-948B-67F2BF23697F}" type="pres">
      <dgm:prSet presAssocID="{E38F7D97-7F24-4A66-834B-4CE62B69EEA5}" presName="sp" presStyleCnt="0"/>
      <dgm:spPr/>
    </dgm:pt>
    <dgm:pt modelId="{5746358A-548A-4934-8286-78339FAFE876}" type="pres">
      <dgm:prSet presAssocID="{9FA670D8-7514-48C9-9E1C-76DACDDD0D38}" presName="arrowAndChildren" presStyleCnt="0"/>
      <dgm:spPr/>
    </dgm:pt>
    <dgm:pt modelId="{BD91B558-9E2E-4E49-B814-1BBA01FF691A}" type="pres">
      <dgm:prSet presAssocID="{9FA670D8-7514-48C9-9E1C-76DACDDD0D38}" presName="parentTextArrow" presStyleLbl="node1" presStyleIdx="1" presStyleCnt="3"/>
      <dgm:spPr/>
    </dgm:pt>
    <dgm:pt modelId="{392FFEAA-E617-4DCF-B1A5-D517265E70D6}" type="pres">
      <dgm:prSet presAssocID="{9FA670D8-7514-48C9-9E1C-76DACDDD0D38}" presName="arrow" presStyleLbl="node1" presStyleIdx="2" presStyleCnt="3"/>
      <dgm:spPr/>
    </dgm:pt>
    <dgm:pt modelId="{06693A8D-98A9-4176-BDDF-3444C6DEB018}" type="pres">
      <dgm:prSet presAssocID="{9FA670D8-7514-48C9-9E1C-76DACDDD0D38}" presName="descendantArrow" presStyleCnt="0"/>
      <dgm:spPr/>
    </dgm:pt>
    <dgm:pt modelId="{CE549220-DF24-446D-B5CA-D6D4037AF724}" type="pres">
      <dgm:prSet presAssocID="{4F1BE512-D9EE-460B-839F-5E3F9323C5EA}" presName="childTextArrow" presStyleLbl="fgAccFollowNode1" presStyleIdx="2" presStyleCnt="3">
        <dgm:presLayoutVars>
          <dgm:bulletEnabled val="1"/>
        </dgm:presLayoutVars>
      </dgm:prSet>
      <dgm:spPr/>
    </dgm:pt>
  </dgm:ptLst>
  <dgm:cxnLst>
    <dgm:cxn modelId="{F8259A20-7EC8-4993-B89F-F7EDDA7EFA47}" type="presOf" srcId="{25F2FECE-B1A1-4664-B3A5-CFCB94107ADD}" destId="{D848FD70-FA32-49D9-8560-3E3F8196A47E}" srcOrd="0" destOrd="0" presId="urn:microsoft.com/office/officeart/2005/8/layout/process4"/>
    <dgm:cxn modelId="{A7E0D123-F066-4C5D-B184-2D6F485848F4}" type="presOf" srcId="{881A55CE-D88C-4A98-87EC-A30ECB098050}" destId="{D28D2033-847A-46E8-9EEB-4C9C2F439051}" srcOrd="0" destOrd="0" presId="urn:microsoft.com/office/officeart/2005/8/layout/process4"/>
    <dgm:cxn modelId="{797E8C29-70A1-4248-899D-D4581223772E}" type="presOf" srcId="{9FA670D8-7514-48C9-9E1C-76DACDDD0D38}" destId="{392FFEAA-E617-4DCF-B1A5-D517265E70D6}" srcOrd="1" destOrd="0" presId="urn:microsoft.com/office/officeart/2005/8/layout/process4"/>
    <dgm:cxn modelId="{07771230-F3E4-434F-8C8C-4C579EF1A0D8}" type="presOf" srcId="{4F1BE512-D9EE-460B-839F-5E3F9323C5EA}" destId="{CE549220-DF24-446D-B5CA-D6D4037AF724}" srcOrd="0" destOrd="0" presId="urn:microsoft.com/office/officeart/2005/8/layout/process4"/>
    <dgm:cxn modelId="{4BC26464-EBC8-4569-8F61-6E150B3A0270}" type="presOf" srcId="{9FA670D8-7514-48C9-9E1C-76DACDDD0D38}" destId="{BD91B558-9E2E-4E49-B814-1BBA01FF691A}" srcOrd="0" destOrd="0" presId="urn:microsoft.com/office/officeart/2005/8/layout/process4"/>
    <dgm:cxn modelId="{D86FDC4B-7ED0-4980-9C28-C193A88BBA91}" srcId="{A7EA1406-A6FF-45A4-861C-B43450259744}" destId="{9FA670D8-7514-48C9-9E1C-76DACDDD0D38}" srcOrd="0" destOrd="0" parTransId="{341E763B-0F82-4E3F-8588-CF4808BB3A11}" sibTransId="{E38F7D97-7F24-4A66-834B-4CE62B69EEA5}"/>
    <dgm:cxn modelId="{94764083-72C5-4A1F-9D9F-B095B15F4DC6}" type="presOf" srcId="{5A70976F-5731-48F3-95F7-BDDE0952E9AB}" destId="{6E8BCC4B-5AF3-4A02-9A53-60613071C5D3}" srcOrd="0" destOrd="0" presId="urn:microsoft.com/office/officeart/2005/8/layout/process4"/>
    <dgm:cxn modelId="{599BD18F-307F-4095-9298-4EBD8017D363}" type="presOf" srcId="{A7EA1406-A6FF-45A4-861C-B43450259744}" destId="{EB49F45B-B13B-4BBE-A23C-498FA07CC1CE}" srcOrd="0" destOrd="0" presId="urn:microsoft.com/office/officeart/2005/8/layout/process4"/>
    <dgm:cxn modelId="{77971895-22F5-42EC-A904-48E053E1DE55}" type="presOf" srcId="{5A70976F-5731-48F3-95F7-BDDE0952E9AB}" destId="{C12624A4-276E-4EA1-B316-440675F37F32}" srcOrd="1" destOrd="0" presId="urn:microsoft.com/office/officeart/2005/8/layout/process4"/>
    <dgm:cxn modelId="{65C5EB99-6DC0-46F9-897B-DFFAC61F323B}" type="presOf" srcId="{79862F33-0A56-4D07-AA14-FF9F37A8EDD6}" destId="{85A5C45E-37A1-4C52-A3B5-9C9966010F66}" srcOrd="0" destOrd="0" presId="urn:microsoft.com/office/officeart/2005/8/layout/process4"/>
    <dgm:cxn modelId="{0CE8B8AF-A0A6-44AE-ACA8-008BB02A4E3D}" srcId="{A7EA1406-A6FF-45A4-861C-B43450259744}" destId="{5A70976F-5731-48F3-95F7-BDDE0952E9AB}" srcOrd="1" destOrd="0" parTransId="{6CCFFE33-FDBA-4D20-A31B-1F08CFE338FB}" sibTransId="{6234EE76-7059-40BA-A160-181CD32F7138}"/>
    <dgm:cxn modelId="{E4A53BB2-DD04-46D8-AA7D-EC7C163B615E}" srcId="{25F2FECE-B1A1-4664-B3A5-CFCB94107ADD}" destId="{79862F33-0A56-4D07-AA14-FF9F37A8EDD6}" srcOrd="0" destOrd="0" parTransId="{2F88B24C-30C3-448F-996D-8E3FB49F0451}" sibTransId="{DEC1DE44-FC97-4380-85FD-EF1B31623D94}"/>
    <dgm:cxn modelId="{31564DBC-E90C-4267-9207-D411512D893B}" srcId="{9FA670D8-7514-48C9-9E1C-76DACDDD0D38}" destId="{4F1BE512-D9EE-460B-839F-5E3F9323C5EA}" srcOrd="0" destOrd="0" parTransId="{69A479BE-F362-4C63-8C2B-00B451DDE006}" sibTransId="{D488487C-D9C9-4825-9BED-5C5F460EB599}"/>
    <dgm:cxn modelId="{F7FE1AE3-6DB9-4B4F-A1F5-167203171B0D}" srcId="{5A70976F-5731-48F3-95F7-BDDE0952E9AB}" destId="{881A55CE-D88C-4A98-87EC-A30ECB098050}" srcOrd="0" destOrd="0" parTransId="{A5E5D7D0-A6D2-4C6F-B1C4-BADF1D35E6E3}" sibTransId="{A7A3DAC9-1BFA-48ED-9C39-BC3E9E209B81}"/>
    <dgm:cxn modelId="{2290F5E7-4E19-4468-BBAD-074ACFF5F267}" srcId="{A7EA1406-A6FF-45A4-861C-B43450259744}" destId="{25F2FECE-B1A1-4664-B3A5-CFCB94107ADD}" srcOrd="2" destOrd="0" parTransId="{5C5E97E3-BE18-4E31-9E8C-A27AD689A3E6}" sibTransId="{0E8B786E-79CC-4C34-9C42-99DD2D8AD49D}"/>
    <dgm:cxn modelId="{0D5ED8EB-83BB-4FAB-B2A6-0FBB9D00756C}" type="presOf" srcId="{25F2FECE-B1A1-4664-B3A5-CFCB94107ADD}" destId="{4CFD1556-3347-4D0C-9042-7A93BE60FBBC}" srcOrd="1" destOrd="0" presId="urn:microsoft.com/office/officeart/2005/8/layout/process4"/>
    <dgm:cxn modelId="{3E3138AA-5564-459F-9FE8-CBFE32A03D2B}" type="presParOf" srcId="{EB49F45B-B13B-4BBE-A23C-498FA07CC1CE}" destId="{697D9A7A-C0C1-41A6-91B7-A1E00003798D}" srcOrd="0" destOrd="0" presId="urn:microsoft.com/office/officeart/2005/8/layout/process4"/>
    <dgm:cxn modelId="{94F527EF-5A98-4197-B3AD-02886616CD29}" type="presParOf" srcId="{697D9A7A-C0C1-41A6-91B7-A1E00003798D}" destId="{D848FD70-FA32-49D9-8560-3E3F8196A47E}" srcOrd="0" destOrd="0" presId="urn:microsoft.com/office/officeart/2005/8/layout/process4"/>
    <dgm:cxn modelId="{552CFDFA-14C1-4621-890D-74E30959811F}" type="presParOf" srcId="{697D9A7A-C0C1-41A6-91B7-A1E00003798D}" destId="{4CFD1556-3347-4D0C-9042-7A93BE60FBBC}" srcOrd="1" destOrd="0" presId="urn:microsoft.com/office/officeart/2005/8/layout/process4"/>
    <dgm:cxn modelId="{E84428FA-0107-4244-9E6A-F6CD5D50D98E}" type="presParOf" srcId="{697D9A7A-C0C1-41A6-91B7-A1E00003798D}" destId="{EE8699BD-3871-4396-803A-78467692836A}" srcOrd="2" destOrd="0" presId="urn:microsoft.com/office/officeart/2005/8/layout/process4"/>
    <dgm:cxn modelId="{C1CCA220-B38B-476C-A938-DA9ABB5AA6AA}" type="presParOf" srcId="{EE8699BD-3871-4396-803A-78467692836A}" destId="{85A5C45E-37A1-4C52-A3B5-9C9966010F66}" srcOrd="0" destOrd="0" presId="urn:microsoft.com/office/officeart/2005/8/layout/process4"/>
    <dgm:cxn modelId="{75E2EB7B-E16E-4804-8B4C-BFD110BD7E2E}" type="presParOf" srcId="{EB49F45B-B13B-4BBE-A23C-498FA07CC1CE}" destId="{A53B4A14-192F-47E0-ABE4-428A34720728}" srcOrd="1" destOrd="0" presId="urn:microsoft.com/office/officeart/2005/8/layout/process4"/>
    <dgm:cxn modelId="{35B28EDF-4D6B-4E2D-BB57-17BABF4D0279}" type="presParOf" srcId="{EB49F45B-B13B-4BBE-A23C-498FA07CC1CE}" destId="{2E708C18-B5DD-44ED-91C7-B4F97E0BCAE2}" srcOrd="2" destOrd="0" presId="urn:microsoft.com/office/officeart/2005/8/layout/process4"/>
    <dgm:cxn modelId="{5CD8561C-4ED1-4DA8-9BC4-C5450C019290}" type="presParOf" srcId="{2E708C18-B5DD-44ED-91C7-B4F97E0BCAE2}" destId="{6E8BCC4B-5AF3-4A02-9A53-60613071C5D3}" srcOrd="0" destOrd="0" presId="urn:microsoft.com/office/officeart/2005/8/layout/process4"/>
    <dgm:cxn modelId="{974EBF27-152D-44DE-857F-CAC0299E796C}" type="presParOf" srcId="{2E708C18-B5DD-44ED-91C7-B4F97E0BCAE2}" destId="{C12624A4-276E-4EA1-B316-440675F37F32}" srcOrd="1" destOrd="0" presId="urn:microsoft.com/office/officeart/2005/8/layout/process4"/>
    <dgm:cxn modelId="{2678CF34-28D3-47DE-B33E-4C1F29DD2EC4}" type="presParOf" srcId="{2E708C18-B5DD-44ED-91C7-B4F97E0BCAE2}" destId="{D29424BA-3F12-4306-891E-F93CEA115F62}" srcOrd="2" destOrd="0" presId="urn:microsoft.com/office/officeart/2005/8/layout/process4"/>
    <dgm:cxn modelId="{1D23BCA3-C662-4CA8-9C4B-6702F909D442}" type="presParOf" srcId="{D29424BA-3F12-4306-891E-F93CEA115F62}" destId="{D28D2033-847A-46E8-9EEB-4C9C2F439051}" srcOrd="0" destOrd="0" presId="urn:microsoft.com/office/officeart/2005/8/layout/process4"/>
    <dgm:cxn modelId="{CE6CCE5F-9B4C-4DCC-978B-9D447E2A6DB6}" type="presParOf" srcId="{EB49F45B-B13B-4BBE-A23C-498FA07CC1CE}" destId="{CA806B1D-F435-4B61-948B-67F2BF23697F}" srcOrd="3" destOrd="0" presId="urn:microsoft.com/office/officeart/2005/8/layout/process4"/>
    <dgm:cxn modelId="{4C7C1148-6689-4DDA-9F7C-2A8675DEC557}" type="presParOf" srcId="{EB49F45B-B13B-4BBE-A23C-498FA07CC1CE}" destId="{5746358A-548A-4934-8286-78339FAFE876}" srcOrd="4" destOrd="0" presId="urn:microsoft.com/office/officeart/2005/8/layout/process4"/>
    <dgm:cxn modelId="{5F639BBD-12E1-4673-8D54-A0DE2FD4C5D2}" type="presParOf" srcId="{5746358A-548A-4934-8286-78339FAFE876}" destId="{BD91B558-9E2E-4E49-B814-1BBA01FF691A}" srcOrd="0" destOrd="0" presId="urn:microsoft.com/office/officeart/2005/8/layout/process4"/>
    <dgm:cxn modelId="{04D517FC-ADB0-415D-BB3B-06A8721CA033}" type="presParOf" srcId="{5746358A-548A-4934-8286-78339FAFE876}" destId="{392FFEAA-E617-4DCF-B1A5-D517265E70D6}" srcOrd="1" destOrd="0" presId="urn:microsoft.com/office/officeart/2005/8/layout/process4"/>
    <dgm:cxn modelId="{A36A239D-B1A5-4734-8961-280587C6C0F0}" type="presParOf" srcId="{5746358A-548A-4934-8286-78339FAFE876}" destId="{06693A8D-98A9-4176-BDDF-3444C6DEB018}" srcOrd="2" destOrd="0" presId="urn:microsoft.com/office/officeart/2005/8/layout/process4"/>
    <dgm:cxn modelId="{98BC95D0-5EB9-4133-91B5-14CEC07203AD}" type="presParOf" srcId="{06693A8D-98A9-4176-BDDF-3444C6DEB018}" destId="{CE549220-DF24-446D-B5CA-D6D4037AF72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6EDF56-1C7C-4267-B47C-F9E6DB112529}"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407192D3-DE89-4D6B-ACC5-0F403414C91A}">
      <dgm:prSet phldrT="[Text]"/>
      <dgm:spPr>
        <a:solidFill>
          <a:schemeClr val="accent2">
            <a:lumMod val="40000"/>
            <a:lumOff val="60000"/>
            <a:alpha val="50000"/>
          </a:schemeClr>
        </a:solidFill>
      </dgm:spPr>
      <dgm:t>
        <a:bodyPr/>
        <a:lstStyle/>
        <a:p>
          <a:r>
            <a:rPr lang="en-AU" b="1" dirty="0">
              <a:latin typeface="Arial" panose="020B0604020202020204" pitchFamily="34" charset="0"/>
              <a:cs typeface="Arial" panose="020B0604020202020204" pitchFamily="34" charset="0"/>
            </a:rPr>
            <a:t>remove repetition of content </a:t>
          </a:r>
          <a:r>
            <a:rPr lang="en-AU" dirty="0">
              <a:latin typeface="Arial" panose="020B0604020202020204" pitchFamily="34" charset="0"/>
              <a:cs typeface="Arial" panose="020B0604020202020204" pitchFamily="34" charset="0"/>
            </a:rPr>
            <a:t>between the general capabilities and the learning areas</a:t>
          </a:r>
        </a:p>
      </dgm:t>
    </dgm:pt>
    <dgm:pt modelId="{BD3AAAF8-090F-461C-96E0-C2D267952FEB}" type="parTrans" cxnId="{6DA97048-EB1E-40C4-A4C2-4A5EA351F246}">
      <dgm:prSet/>
      <dgm:spPr/>
      <dgm:t>
        <a:bodyPr/>
        <a:lstStyle/>
        <a:p>
          <a:endParaRPr lang="en-AU"/>
        </a:p>
      </dgm:t>
    </dgm:pt>
    <dgm:pt modelId="{8DF4FF19-2D6E-494C-9D44-A94C9D2B0BCC}" type="sibTrans" cxnId="{6DA97048-EB1E-40C4-A4C2-4A5EA351F246}">
      <dgm:prSet/>
      <dgm:spPr/>
      <dgm:t>
        <a:bodyPr/>
        <a:lstStyle/>
        <a:p>
          <a:endParaRPr lang="en-AU"/>
        </a:p>
      </dgm:t>
    </dgm:pt>
    <dgm:pt modelId="{B5B9C0DA-7158-4ABE-B79F-6FF7D7F33561}">
      <dgm:prSet phldrT="[Text]"/>
      <dgm:spPr/>
      <dgm:t>
        <a:bodyPr/>
        <a:lstStyle/>
        <a:p>
          <a:pPr>
            <a:buFont typeface="Arial" panose="020B0604020202020204" pitchFamily="34" charset="0"/>
            <a:buChar char="•"/>
          </a:pPr>
          <a:r>
            <a:rPr lang="en-AU" b="1" dirty="0">
              <a:latin typeface="Arial" panose="020B0604020202020204" pitchFamily="34" charset="0"/>
              <a:cs typeface="Arial" panose="020B0604020202020204" pitchFamily="34" charset="0"/>
            </a:rPr>
            <a:t>improve the relationship </a:t>
          </a:r>
          <a:r>
            <a:rPr lang="en-AU" dirty="0">
              <a:latin typeface="Arial" panose="020B0604020202020204" pitchFamily="34" charset="0"/>
              <a:cs typeface="Arial" panose="020B0604020202020204" pitchFamily="34" charset="0"/>
            </a:rPr>
            <a:t>between general capabilities and learning area content</a:t>
          </a:r>
        </a:p>
      </dgm:t>
    </dgm:pt>
    <dgm:pt modelId="{7D525E5F-087A-4341-AE33-A23BB9210BA2}" type="parTrans" cxnId="{69F47F06-5961-4333-9877-B13C11C69C2F}">
      <dgm:prSet/>
      <dgm:spPr/>
      <dgm:t>
        <a:bodyPr/>
        <a:lstStyle/>
        <a:p>
          <a:endParaRPr lang="en-AU"/>
        </a:p>
      </dgm:t>
    </dgm:pt>
    <dgm:pt modelId="{1B7BE6AD-9211-4308-9401-849080870BCD}" type="sibTrans" cxnId="{69F47F06-5961-4333-9877-B13C11C69C2F}">
      <dgm:prSet/>
      <dgm:spPr/>
      <dgm:t>
        <a:bodyPr/>
        <a:lstStyle/>
        <a:p>
          <a:endParaRPr lang="en-AU"/>
        </a:p>
      </dgm:t>
    </dgm:pt>
    <dgm:pt modelId="{016A2479-F6CE-4961-9039-1EA7CE57D1B4}">
      <dgm:prSet phldrT="[Text]"/>
      <dgm:spPr/>
      <dgm:t>
        <a:bodyPr/>
        <a:lstStyle/>
        <a:p>
          <a:pPr>
            <a:buFont typeface="Arial" panose="020B0604020202020204" pitchFamily="34" charset="0"/>
            <a:buChar char="•"/>
          </a:pPr>
          <a:r>
            <a:rPr lang="en-AU" b="1" dirty="0">
              <a:latin typeface="Arial" panose="020B0604020202020204" pitchFamily="34" charset="0"/>
              <a:cs typeface="Arial" panose="020B0604020202020204" pitchFamily="34" charset="0"/>
            </a:rPr>
            <a:t>improve the quality of content descriptions </a:t>
          </a:r>
          <a:r>
            <a:rPr lang="en-AU" dirty="0">
              <a:latin typeface="Arial" panose="020B0604020202020204" pitchFamily="34" charset="0"/>
              <a:cs typeface="Arial" panose="020B0604020202020204" pitchFamily="34" charset="0"/>
            </a:rPr>
            <a:t>and achievement standards</a:t>
          </a:r>
        </a:p>
      </dgm:t>
    </dgm:pt>
    <dgm:pt modelId="{D47C1AF2-AA46-43BB-8D50-008DBB2C2745}" type="parTrans" cxnId="{16250D90-58D2-4DD5-88E5-4737F323912A}">
      <dgm:prSet/>
      <dgm:spPr/>
      <dgm:t>
        <a:bodyPr/>
        <a:lstStyle/>
        <a:p>
          <a:endParaRPr lang="en-AU"/>
        </a:p>
      </dgm:t>
    </dgm:pt>
    <dgm:pt modelId="{F1263A4C-E1A6-47EA-AA59-411DD9C8F183}" type="sibTrans" cxnId="{16250D90-58D2-4DD5-88E5-4737F323912A}">
      <dgm:prSet/>
      <dgm:spPr/>
      <dgm:t>
        <a:bodyPr/>
        <a:lstStyle/>
        <a:p>
          <a:endParaRPr lang="en-AU"/>
        </a:p>
      </dgm:t>
    </dgm:pt>
    <dgm:pt modelId="{CFC2D39B-618B-4E3E-A90D-9C41101245EB}">
      <dgm:prSet phldrT="[Text]"/>
      <dgm:spPr/>
      <dgm:t>
        <a:bodyPr/>
        <a:lstStyle/>
        <a:p>
          <a:pPr>
            <a:buFont typeface="Arial" panose="020B0604020202020204" pitchFamily="34" charset="0"/>
            <a:buChar char="•"/>
          </a:pPr>
          <a:r>
            <a:rPr lang="en-AU" dirty="0">
              <a:latin typeface="Arial" panose="020B0604020202020204" pitchFamily="34" charset="0"/>
              <a:cs typeface="Arial" panose="020B0604020202020204" pitchFamily="34" charset="0"/>
            </a:rPr>
            <a:t>suggest to teachers </a:t>
          </a:r>
          <a:r>
            <a:rPr lang="en-AU" b="1" dirty="0">
              <a:latin typeface="Arial" panose="020B0604020202020204" pitchFamily="34" charset="0"/>
              <a:cs typeface="Arial" panose="020B0604020202020204" pitchFamily="34" charset="0"/>
            </a:rPr>
            <a:t>the most authentic ways to treat general capabilities </a:t>
          </a:r>
          <a:r>
            <a:rPr lang="en-AU" dirty="0">
              <a:latin typeface="Arial" panose="020B0604020202020204" pitchFamily="34" charset="0"/>
              <a:cs typeface="Arial" panose="020B0604020202020204" pitchFamily="34" charset="0"/>
            </a:rPr>
            <a:t>and cross-curriculum priorities</a:t>
          </a:r>
        </a:p>
      </dgm:t>
    </dgm:pt>
    <dgm:pt modelId="{66DFC3C7-EF9F-4EAA-BAAF-2FF87D803A68}" type="parTrans" cxnId="{003F125F-64E3-4B18-86D3-27B8A05004B7}">
      <dgm:prSet/>
      <dgm:spPr/>
      <dgm:t>
        <a:bodyPr/>
        <a:lstStyle/>
        <a:p>
          <a:endParaRPr lang="en-AU"/>
        </a:p>
      </dgm:t>
    </dgm:pt>
    <dgm:pt modelId="{EF6774AA-63FB-4895-9835-1840BD31BF7E}" type="sibTrans" cxnId="{003F125F-64E3-4B18-86D3-27B8A05004B7}">
      <dgm:prSet/>
      <dgm:spPr/>
      <dgm:t>
        <a:bodyPr/>
        <a:lstStyle/>
        <a:p>
          <a:endParaRPr lang="en-AU"/>
        </a:p>
      </dgm:t>
    </dgm:pt>
    <dgm:pt modelId="{2BB53851-94A3-44B3-BAE7-71CEBC4B88BA}" type="pres">
      <dgm:prSet presAssocID="{556EDF56-1C7C-4267-B47C-F9E6DB112529}" presName="Name0" presStyleCnt="0">
        <dgm:presLayoutVars>
          <dgm:chMax val="7"/>
          <dgm:dir/>
          <dgm:resizeHandles val="exact"/>
        </dgm:presLayoutVars>
      </dgm:prSet>
      <dgm:spPr/>
    </dgm:pt>
    <dgm:pt modelId="{2A0C586F-6953-4CC1-B6D8-CB6D2A6CAA8A}" type="pres">
      <dgm:prSet presAssocID="{556EDF56-1C7C-4267-B47C-F9E6DB112529}" presName="ellipse1" presStyleLbl="vennNode1" presStyleIdx="0" presStyleCnt="4" custLinFactNeighborX="-51303" custLinFactNeighborY="12691">
        <dgm:presLayoutVars>
          <dgm:bulletEnabled val="1"/>
        </dgm:presLayoutVars>
      </dgm:prSet>
      <dgm:spPr/>
    </dgm:pt>
    <dgm:pt modelId="{82DEFE85-5DA0-4DF3-892F-5A123298870B}" type="pres">
      <dgm:prSet presAssocID="{556EDF56-1C7C-4267-B47C-F9E6DB112529}" presName="ellipse2" presStyleLbl="vennNode1" presStyleIdx="1" presStyleCnt="4" custLinFactNeighborX="-25963" custLinFactNeighborY="-4038">
        <dgm:presLayoutVars>
          <dgm:bulletEnabled val="1"/>
        </dgm:presLayoutVars>
      </dgm:prSet>
      <dgm:spPr/>
    </dgm:pt>
    <dgm:pt modelId="{53DE3079-8807-4C36-8013-BF395FDCF721}" type="pres">
      <dgm:prSet presAssocID="{556EDF56-1C7C-4267-B47C-F9E6DB112529}" presName="ellipse3" presStyleLbl="vennNode1" presStyleIdx="2" presStyleCnt="4" custLinFactNeighborX="-12116" custLinFactNeighborY="4669">
        <dgm:presLayoutVars>
          <dgm:bulletEnabled val="1"/>
        </dgm:presLayoutVars>
      </dgm:prSet>
      <dgm:spPr/>
    </dgm:pt>
    <dgm:pt modelId="{E86FFFC4-F19D-45E0-A5D5-59B1A479EACF}" type="pres">
      <dgm:prSet presAssocID="{556EDF56-1C7C-4267-B47C-F9E6DB112529}" presName="ellipse4" presStyleLbl="vennNode1" presStyleIdx="3" presStyleCnt="4" custLinFactNeighborX="4616" custLinFactNeighborY="-5769">
        <dgm:presLayoutVars>
          <dgm:bulletEnabled val="1"/>
        </dgm:presLayoutVars>
      </dgm:prSet>
      <dgm:spPr/>
    </dgm:pt>
  </dgm:ptLst>
  <dgm:cxnLst>
    <dgm:cxn modelId="{098D8B05-49BF-4C88-BB21-66A684C8FE8B}" type="presOf" srcId="{016A2479-F6CE-4961-9039-1EA7CE57D1B4}" destId="{53DE3079-8807-4C36-8013-BF395FDCF721}" srcOrd="0" destOrd="0" presId="urn:microsoft.com/office/officeart/2005/8/layout/rings+Icon"/>
    <dgm:cxn modelId="{69F47F06-5961-4333-9877-B13C11C69C2F}" srcId="{556EDF56-1C7C-4267-B47C-F9E6DB112529}" destId="{B5B9C0DA-7158-4ABE-B79F-6FF7D7F33561}" srcOrd="1" destOrd="0" parTransId="{7D525E5F-087A-4341-AE33-A23BB9210BA2}" sibTransId="{1B7BE6AD-9211-4308-9401-849080870BCD}"/>
    <dgm:cxn modelId="{B7904F33-8B26-420D-AB21-F0065E777413}" type="presOf" srcId="{407192D3-DE89-4D6B-ACC5-0F403414C91A}" destId="{2A0C586F-6953-4CC1-B6D8-CB6D2A6CAA8A}" srcOrd="0" destOrd="0" presId="urn:microsoft.com/office/officeart/2005/8/layout/rings+Icon"/>
    <dgm:cxn modelId="{003F125F-64E3-4B18-86D3-27B8A05004B7}" srcId="{556EDF56-1C7C-4267-B47C-F9E6DB112529}" destId="{CFC2D39B-618B-4E3E-A90D-9C41101245EB}" srcOrd="3" destOrd="0" parTransId="{66DFC3C7-EF9F-4EAA-BAAF-2FF87D803A68}" sibTransId="{EF6774AA-63FB-4895-9835-1840BD31BF7E}"/>
    <dgm:cxn modelId="{6DA97048-EB1E-40C4-A4C2-4A5EA351F246}" srcId="{556EDF56-1C7C-4267-B47C-F9E6DB112529}" destId="{407192D3-DE89-4D6B-ACC5-0F403414C91A}" srcOrd="0" destOrd="0" parTransId="{BD3AAAF8-090F-461C-96E0-C2D267952FEB}" sibTransId="{8DF4FF19-2D6E-494C-9D44-A94C9D2B0BCC}"/>
    <dgm:cxn modelId="{16250D90-58D2-4DD5-88E5-4737F323912A}" srcId="{556EDF56-1C7C-4267-B47C-F9E6DB112529}" destId="{016A2479-F6CE-4961-9039-1EA7CE57D1B4}" srcOrd="2" destOrd="0" parTransId="{D47C1AF2-AA46-43BB-8D50-008DBB2C2745}" sibTransId="{F1263A4C-E1A6-47EA-AA59-411DD9C8F183}"/>
    <dgm:cxn modelId="{28327B9E-E2E2-4020-A76A-76607AC55E1E}" type="presOf" srcId="{B5B9C0DA-7158-4ABE-B79F-6FF7D7F33561}" destId="{82DEFE85-5DA0-4DF3-892F-5A123298870B}" srcOrd="0" destOrd="0" presId="urn:microsoft.com/office/officeart/2005/8/layout/rings+Icon"/>
    <dgm:cxn modelId="{CAABA8B1-7407-411C-8D54-CA022D74E34E}" type="presOf" srcId="{CFC2D39B-618B-4E3E-A90D-9C41101245EB}" destId="{E86FFFC4-F19D-45E0-A5D5-59B1A479EACF}" srcOrd="0" destOrd="0" presId="urn:microsoft.com/office/officeart/2005/8/layout/rings+Icon"/>
    <dgm:cxn modelId="{065F3BD4-1924-4676-B78D-E59C6D6F1665}" type="presOf" srcId="{556EDF56-1C7C-4267-B47C-F9E6DB112529}" destId="{2BB53851-94A3-44B3-BAE7-71CEBC4B88BA}" srcOrd="0" destOrd="0" presId="urn:microsoft.com/office/officeart/2005/8/layout/rings+Icon"/>
    <dgm:cxn modelId="{C94B279D-7870-4D6C-85DF-28A5D5E4B8F7}" type="presParOf" srcId="{2BB53851-94A3-44B3-BAE7-71CEBC4B88BA}" destId="{2A0C586F-6953-4CC1-B6D8-CB6D2A6CAA8A}" srcOrd="0" destOrd="0" presId="urn:microsoft.com/office/officeart/2005/8/layout/rings+Icon"/>
    <dgm:cxn modelId="{9070CEA4-420C-404C-AFAB-E9ADA3EFD67D}" type="presParOf" srcId="{2BB53851-94A3-44B3-BAE7-71CEBC4B88BA}" destId="{82DEFE85-5DA0-4DF3-892F-5A123298870B}" srcOrd="1" destOrd="0" presId="urn:microsoft.com/office/officeart/2005/8/layout/rings+Icon"/>
    <dgm:cxn modelId="{0EF3BD06-3680-4234-B90B-3C7F7DB696F1}" type="presParOf" srcId="{2BB53851-94A3-44B3-BAE7-71CEBC4B88BA}" destId="{53DE3079-8807-4C36-8013-BF395FDCF721}" srcOrd="2" destOrd="0" presId="urn:microsoft.com/office/officeart/2005/8/layout/rings+Icon"/>
    <dgm:cxn modelId="{5E47BE4D-EB85-4B3F-B359-A25D6B77656F}" type="presParOf" srcId="{2BB53851-94A3-44B3-BAE7-71CEBC4B88BA}" destId="{E86FFFC4-F19D-45E0-A5D5-59B1A479EACF}" srcOrd="3"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rgbClr val="C8DEF2"/>
        </a:solidFill>
      </dgm:spPr>
      <dgm:t>
        <a:bodyPr/>
        <a:lstStyle/>
        <a:p>
          <a:pPr marL="252000" indent="-252000">
            <a:lnSpc>
              <a:spcPct val="100000"/>
            </a:lnSpc>
            <a:spcAft>
              <a:spcPts val="0"/>
            </a:spcAft>
          </a:pPr>
          <a:r>
            <a:rPr lang="en-AU" sz="1600" dirty="0">
              <a:solidFill>
                <a:schemeClr val="bg1"/>
              </a:solidFill>
              <a:latin typeface="Arial" panose="020B0604020202020204" pitchFamily="34" charset="0"/>
              <a:cs typeface="Arial" panose="020B0604020202020204" pitchFamily="34" charset="0"/>
            </a:rPr>
            <a:t>1.	What was the review process for the Australian Curriculum general capabilities?</a:t>
          </a:r>
          <a:endParaRPr lang="en-US" sz="1600" dirty="0">
            <a:solidFill>
              <a:schemeClr val="bg1"/>
            </a:solidFill>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95AD4B78-C319-4D76-A6B7-47234DC8DBD3}" type="sib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A43C272E-32E2-4B89-B12A-89F273D66908}">
      <dgm:prSet custT="1"/>
      <dgm:spPr>
        <a:solidFill>
          <a:schemeClr val="accent2">
            <a:lumMod val="20000"/>
            <a:lumOff val="80000"/>
          </a:schemeClr>
        </a:solidFill>
      </dgm:spPr>
      <dgm:t>
        <a:bodyPr/>
        <a:lstStyle/>
        <a:p>
          <a:pPr marL="252000" indent="-252000"/>
          <a:r>
            <a:rPr lang="en-US" sz="1600" dirty="0">
              <a:solidFill>
                <a:schemeClr val="bg1"/>
              </a:solidFill>
              <a:latin typeface="Arial" panose="020B0604020202020204" pitchFamily="34" charset="0"/>
              <a:cs typeface="Arial" panose="020B0604020202020204" pitchFamily="34" charset="0"/>
            </a:rPr>
            <a:t>3. </a:t>
          </a:r>
          <a:r>
            <a:rPr lang="en-AU" sz="1600" dirty="0">
              <a:solidFill>
                <a:schemeClr val="bg1"/>
              </a:solidFill>
              <a:latin typeface="Arial" panose="020B0604020202020204" pitchFamily="34" charset="0"/>
              <a:cs typeface="Arial" panose="020B0604020202020204" pitchFamily="34" charset="0"/>
            </a:rPr>
            <a:t>What support is offered by the QCAA?</a:t>
          </a:r>
          <a:endParaRPr lang="en-US" sz="1600" dirty="0">
            <a:solidFill>
              <a:schemeClr val="bg1"/>
            </a:solidFill>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CD4E7586-D402-4969-8643-5F46B39E2A23}" type="sib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5449A3CB-7278-4984-9627-E3BB1901435B}">
      <dgm:prSet custT="1"/>
      <dgm:spPr>
        <a:solidFill>
          <a:srgbClr val="21578A"/>
        </a:solidFill>
      </dgm:spPr>
      <dgm:t>
        <a:bodyPr lIns="54000" tIns="54000" rIns="54000" bIns="54000"/>
        <a:lstStyle/>
        <a:p>
          <a:pPr marL="252000" indent="-252000"/>
          <a:r>
            <a:rPr lang="en-US" sz="1600" dirty="0">
              <a:latin typeface="Arial" panose="020B0604020202020204" pitchFamily="34" charset="0"/>
              <a:cs typeface="Arial" panose="020B0604020202020204" pitchFamily="34" charset="0"/>
            </a:rPr>
            <a:t>2. What are the changes in Version 9.0 general capabilities?</a:t>
          </a:r>
        </a:p>
      </dgm:t>
    </dgm:pt>
    <dgm:pt modelId="{82EA19FA-75DB-4F81-98BC-D61E83EDE0A4}" type="par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E9396045-5E46-4DED-BD93-EFAFF36EE9A5}" type="sib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3"/>
      <dgm:spPr/>
    </dgm:pt>
    <dgm:pt modelId="{1C423075-E389-45D8-915F-163BA03086B3}" type="pres">
      <dgm:prSet presAssocID="{69F1708D-A9C3-4E50-A05E-3BD478AA0DCD}" presName="parentText" presStyleLbl="node1" presStyleIdx="0" presStyleCnt="3">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3">
        <dgm:presLayoutVars>
          <dgm:bulletEnabled val="1"/>
        </dgm:presLayoutVars>
      </dgm:prSet>
      <dgm:spPr>
        <a:ln w="25400">
          <a:solidFill>
            <a:schemeClr val="accent2">
              <a:hueOff val="0"/>
              <a:satOff val="0"/>
              <a:lumOff val="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3"/>
      <dgm:spPr/>
    </dgm:pt>
    <dgm:pt modelId="{2F848E94-6F24-4147-B638-4E9277C4D7DE}" type="pres">
      <dgm:prSet presAssocID="{5449A3CB-7278-4984-9627-E3BB1901435B}" presName="parentText" presStyleLbl="node1" presStyleIdx="1" presStyleCnt="3">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3">
        <dgm:presLayoutVars>
          <dgm:bulletEnabled val="1"/>
        </dgm:presLayoutVars>
      </dgm:prSet>
      <dgm:spPr>
        <a:ln w="25400">
          <a:solidFill>
            <a:srgbClr val="21578A"/>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3"/>
      <dgm:spPr/>
    </dgm:pt>
    <dgm:pt modelId="{27BFC27F-0C20-4645-B558-31DED36DBCBE}" type="pres">
      <dgm:prSet presAssocID="{A43C272E-32E2-4B89-B12A-89F273D66908}" presName="parentText" presStyleLbl="node1" presStyleIdx="2" presStyleCnt="3">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3">
        <dgm:presLayoutVars>
          <dgm:bulletEnabled val="1"/>
        </dgm:presLayoutVars>
      </dgm:prSet>
      <dgm:spPr>
        <a:ln w="25400">
          <a:solidFill>
            <a:schemeClr val="accent2">
              <a:hueOff val="0"/>
              <a:satOff val="0"/>
              <a:lumOff val="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rgbClr val="C8DEF2"/>
        </a:solidFill>
      </dgm:spPr>
      <dgm:t>
        <a:bodyPr lIns="54000" tIns="54000" rIns="54000" bIns="54000"/>
        <a:lstStyle/>
        <a:p>
          <a:pPr marL="252000" indent="-252000"/>
          <a:r>
            <a:rPr lang="en-AU" sz="1600" dirty="0">
              <a:solidFill>
                <a:schemeClr val="bg1"/>
              </a:solidFill>
              <a:latin typeface="Arial" panose="020B0604020202020204" pitchFamily="34" charset="0"/>
              <a:cs typeface="Arial" panose="020B0604020202020204" pitchFamily="34" charset="0"/>
            </a:rPr>
            <a:t>1.	What was the review process for the Australian Curriculum general capabilities?</a:t>
          </a:r>
          <a:endParaRPr lang="en-US" sz="1600" dirty="0">
            <a:solidFill>
              <a:schemeClr val="bg1"/>
            </a:solidFill>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95AD4B78-C319-4D76-A6B7-47234DC8DBD3}" type="sibTrans" cxnId="{34D2C269-A811-4506-ACBC-339EDA26B61F}">
      <dgm:prSet/>
      <dgm:spPr/>
      <dgm:t>
        <a:bodyPr/>
        <a:lstStyle/>
        <a:p>
          <a:endParaRPr lang="en-US" sz="1600">
            <a:latin typeface="Arial" panose="020B0604020202020204" pitchFamily="34" charset="0"/>
            <a:cs typeface="Arial" panose="020B0604020202020204" pitchFamily="34" charset="0"/>
          </a:endParaRPr>
        </a:p>
      </dgm:t>
    </dgm:pt>
    <dgm:pt modelId="{A43C272E-32E2-4B89-B12A-89F273D66908}">
      <dgm:prSet custT="1"/>
      <dgm:spPr>
        <a:solidFill>
          <a:schemeClr val="accent2"/>
        </a:solidFill>
      </dgm:spPr>
      <dgm:t>
        <a:bodyPr lIns="54000" tIns="54000" rIns="54000" bIns="54000"/>
        <a:lstStyle/>
        <a:p>
          <a:pPr marL="252000" indent="-252000"/>
          <a:r>
            <a:rPr lang="en-AU" sz="1600" dirty="0">
              <a:latin typeface="Arial" panose="020B0604020202020204" pitchFamily="34" charset="0"/>
              <a:cs typeface="Arial" panose="020B0604020202020204" pitchFamily="34" charset="0"/>
            </a:rPr>
            <a:t>3. What support is offered by the QCAA?</a:t>
          </a:r>
          <a:endParaRPr lang="en-US" sz="1600" dirty="0">
            <a:latin typeface="Arial" panose="020B0604020202020204" pitchFamily="34" charset="0"/>
            <a:cs typeface="Arial" panose="020B0604020202020204" pitchFamily="34" charset="0"/>
          </a:endParaRPr>
        </a:p>
      </dgm:t>
    </dgm:pt>
    <dgm:pt modelId="{CD4E7586-D402-4969-8643-5F46B39E2A23}" type="sib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sz="1600">
            <a:latin typeface="Arial" panose="020B0604020202020204" pitchFamily="34" charset="0"/>
            <a:cs typeface="Arial" panose="020B0604020202020204" pitchFamily="34" charset="0"/>
          </a:endParaRPr>
        </a:p>
      </dgm:t>
    </dgm:pt>
    <dgm:pt modelId="{5449A3CB-7278-4984-9627-E3BB1901435B}">
      <dgm:prSet custT="1"/>
      <dgm:spPr>
        <a:solidFill>
          <a:schemeClr val="accent2">
            <a:lumMod val="20000"/>
            <a:lumOff val="80000"/>
          </a:schemeClr>
        </a:solidFill>
      </dgm:spPr>
      <dgm:t>
        <a:bodyPr lIns="54000" tIns="54000" rIns="54000" bIns="54000"/>
        <a:lstStyle/>
        <a:p>
          <a:pPr marL="252000" indent="-252000"/>
          <a:r>
            <a:rPr lang="en-US" sz="1600" dirty="0">
              <a:solidFill>
                <a:schemeClr val="bg1"/>
              </a:solidFill>
              <a:latin typeface="Arial" panose="020B0604020202020204" pitchFamily="34" charset="0"/>
              <a:cs typeface="Arial" panose="020B0604020202020204" pitchFamily="34" charset="0"/>
            </a:rPr>
            <a:t>2. What are the changes in Version 9.0 general capabilities?</a:t>
          </a:r>
        </a:p>
      </dgm:t>
    </dgm:pt>
    <dgm:pt modelId="{E9396045-5E46-4DED-BD93-EFAFF36EE9A5}" type="sib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82EA19FA-75DB-4F81-98BC-D61E83EDE0A4}" type="parTrans" cxnId="{A2ADC045-1F20-495D-B5C7-E5F6BED1EE71}">
      <dgm:prSet/>
      <dgm:spPr/>
      <dgm:t>
        <a:bodyPr/>
        <a:lstStyle/>
        <a:p>
          <a:endParaRPr lang="en-AU" sz="1600">
            <a:latin typeface="Arial" panose="020B0604020202020204" pitchFamily="34" charset="0"/>
            <a:cs typeface="Arial" panose="020B0604020202020204" pitchFamily="34" charset="0"/>
          </a:endParaRPr>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3"/>
      <dgm:spPr/>
    </dgm:pt>
    <dgm:pt modelId="{1C423075-E389-45D8-915F-163BA03086B3}" type="pres">
      <dgm:prSet presAssocID="{69F1708D-A9C3-4E50-A05E-3BD478AA0DCD}" presName="parentText" presStyleLbl="node1" presStyleIdx="0" presStyleCnt="3">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3">
        <dgm:presLayoutVars>
          <dgm:bulletEnabled val="1"/>
        </dgm:presLayoutVars>
      </dgm:prSet>
      <dgm:spPr>
        <a:ln w="25400">
          <a:solidFill>
            <a:schemeClr val="accent2">
              <a:hueOff val="0"/>
              <a:satOff val="0"/>
              <a:lumOff val="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3"/>
      <dgm:spPr/>
    </dgm:pt>
    <dgm:pt modelId="{2F848E94-6F24-4147-B638-4E9277C4D7DE}" type="pres">
      <dgm:prSet presAssocID="{5449A3CB-7278-4984-9627-E3BB1901435B}" presName="parentText" presStyleLbl="node1" presStyleIdx="1" presStyleCnt="3">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3">
        <dgm:presLayoutVars>
          <dgm:bulletEnabled val="1"/>
        </dgm:presLayoutVars>
      </dgm:prSet>
      <dgm:spPr>
        <a:ln w="25400">
          <a:solidFill>
            <a:srgbClr val="21578A"/>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3"/>
      <dgm:spPr/>
    </dgm:pt>
    <dgm:pt modelId="{27BFC27F-0C20-4645-B558-31DED36DBCBE}" type="pres">
      <dgm:prSet presAssocID="{A43C272E-32E2-4B89-B12A-89F273D66908}" presName="parentText" presStyleLbl="node1" presStyleIdx="2" presStyleCnt="3">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3">
        <dgm:presLayoutVars>
          <dgm:bulletEnabled val="1"/>
        </dgm:presLayoutVars>
      </dgm:prSet>
      <dgm:spPr>
        <a:ln w="25400">
          <a:solidFill>
            <a:schemeClr val="accent2">
              <a:hueOff val="0"/>
              <a:satOff val="0"/>
              <a:lumOff val="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37959"/>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15" y="24679"/>
          <a:ext cx="5947410" cy="826560"/>
        </a:xfrm>
        <a:prstGeom prst="round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8" tIns="0" rIns="224798" bIns="0" numCol="1" spcCol="1270" anchor="ctr" anchorCtr="0">
          <a:noAutofit/>
        </a:bodyPr>
        <a:lstStyle/>
        <a:p>
          <a:pPr marL="252000" lvl="0" indent="-25200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1. What was the review process for the Australian Curriculum general capabilities?</a:t>
          </a:r>
          <a:endParaRPr lang="en-US" sz="1600" kern="1200" dirty="0">
            <a:latin typeface="Arial" panose="020B0604020202020204" pitchFamily="34" charset="0"/>
            <a:cs typeface="Arial" panose="020B0604020202020204" pitchFamily="34" charset="0"/>
          </a:endParaRPr>
        </a:p>
      </dsp:txBody>
      <dsp:txXfrm>
        <a:off x="465164" y="65028"/>
        <a:ext cx="5866712" cy="745862"/>
      </dsp:txXfrm>
    </dsp:sp>
    <dsp:sp modelId="{101EAA56-ECF4-408D-905A-FAFB28CE7C4E}">
      <dsp:nvSpPr>
        <dsp:cNvPr id="0" name=""/>
        <dsp:cNvSpPr/>
      </dsp:nvSpPr>
      <dsp:spPr>
        <a:xfrm>
          <a:off x="0" y="1708040"/>
          <a:ext cx="8496300" cy="705600"/>
        </a:xfrm>
        <a:prstGeom prst="rect">
          <a:avLst/>
        </a:prstGeom>
        <a:solidFill>
          <a:schemeClr val="lt1">
            <a:alpha val="90000"/>
            <a:hueOff val="0"/>
            <a:satOff val="0"/>
            <a:lumOff val="0"/>
            <a:alphaOff val="0"/>
          </a:schemeClr>
        </a:solidFill>
        <a:ln w="25400" cap="flat" cmpd="sng" algn="ctr">
          <a:solidFill>
            <a:srgbClr val="21578A"/>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15" y="1294759"/>
          <a:ext cx="5947410" cy="826560"/>
        </a:xfrm>
        <a:prstGeom prst="roundRect">
          <a:avLst/>
        </a:prstGeom>
        <a:solidFill>
          <a:srgbClr val="21578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0" numCol="1" spcCol="1270" anchor="ctr" anchorCtr="0">
          <a:noAutofit/>
        </a:bodyPr>
        <a:lstStyle/>
        <a:p>
          <a:pPr marL="252000" lvl="0" indent="-25200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 What are the changes in Version 9.0 general capabilities?</a:t>
          </a:r>
        </a:p>
      </dsp:txBody>
      <dsp:txXfrm>
        <a:off x="465164" y="1335108"/>
        <a:ext cx="5866712" cy="745862"/>
      </dsp:txXfrm>
    </dsp:sp>
    <dsp:sp modelId="{12DF766A-8DD6-41B2-AAEE-C32B4C152977}">
      <dsp:nvSpPr>
        <dsp:cNvPr id="0" name=""/>
        <dsp:cNvSpPr/>
      </dsp:nvSpPr>
      <dsp:spPr>
        <a:xfrm>
          <a:off x="0" y="2978120"/>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15" y="2564840"/>
          <a:ext cx="5947410" cy="826560"/>
        </a:xfrm>
        <a:prstGeom prst="roundRect">
          <a:avLst/>
        </a:prstGeom>
        <a:solidFill>
          <a:srgbClr val="21578A"/>
        </a:solidFill>
        <a:ln w="19050" cap="flat" cmpd="sng" algn="ctr">
          <a:solidFill>
            <a:srgbClr val="FFFFFF">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0" numCol="1" spcCol="1270" anchor="ctr" anchorCtr="0">
          <a:noAutofit/>
        </a:bodyPr>
        <a:lstStyle/>
        <a:p>
          <a:pPr marL="252000" lvl="0" indent="-252000" algn="l" defTabSz="711200">
            <a:lnSpc>
              <a:spcPct val="90000"/>
            </a:lnSpc>
            <a:spcBef>
              <a:spcPct val="0"/>
            </a:spcBef>
            <a:spcAft>
              <a:spcPct val="35000"/>
            </a:spcAft>
            <a:buNone/>
          </a:pPr>
          <a:r>
            <a:rPr lang="en-AU" sz="1600" kern="1200" dirty="0">
              <a:solidFill>
                <a:srgbClr val="FFFFFF"/>
              </a:solidFill>
              <a:latin typeface="Arial" panose="020B0604020202020204" pitchFamily="34" charset="0"/>
              <a:ea typeface="+mn-ea"/>
              <a:cs typeface="Arial" panose="020B0604020202020204" pitchFamily="34" charset="0"/>
            </a:rPr>
            <a:t>3. What support is offered by the QCAA?</a:t>
          </a:r>
          <a:endParaRPr lang="en-US" sz="1600" kern="1200" dirty="0">
            <a:solidFill>
              <a:srgbClr val="FFFFFF"/>
            </a:solidFill>
            <a:latin typeface="Arial" panose="020B0604020202020204" pitchFamily="34" charset="0"/>
            <a:ea typeface="+mn-ea"/>
            <a:cs typeface="Arial" panose="020B0604020202020204" pitchFamily="34" charset="0"/>
          </a:endParaRPr>
        </a:p>
      </dsp:txBody>
      <dsp:txXfrm>
        <a:off x="465164" y="2605189"/>
        <a:ext cx="586671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37959"/>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15" y="24679"/>
          <a:ext cx="5947410" cy="826560"/>
        </a:xfrm>
        <a:prstGeom prst="roundRect">
          <a:avLst/>
        </a:prstGeom>
        <a:solidFill>
          <a:schemeClr val="accent2">
            <a:hueOff val="0"/>
            <a:satOff val="0"/>
            <a:lum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8" tIns="0" rIns="224798" bIns="0" numCol="1" spcCol="1270" anchor="ctr" anchorCtr="0">
          <a:noAutofit/>
        </a:bodyPr>
        <a:lstStyle/>
        <a:p>
          <a:pPr marL="252000" lvl="0" indent="-25200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1. What was the review process for the Australian Curriculum general capabilities?</a:t>
          </a:r>
          <a:endParaRPr lang="en-US" sz="1600" kern="1200" dirty="0">
            <a:latin typeface="Arial" panose="020B0604020202020204" pitchFamily="34" charset="0"/>
            <a:cs typeface="Arial" panose="020B0604020202020204" pitchFamily="34" charset="0"/>
          </a:endParaRPr>
        </a:p>
      </dsp:txBody>
      <dsp:txXfrm>
        <a:off x="465164" y="65028"/>
        <a:ext cx="5866712" cy="745862"/>
      </dsp:txXfrm>
    </dsp:sp>
    <dsp:sp modelId="{101EAA56-ECF4-408D-905A-FAFB28CE7C4E}">
      <dsp:nvSpPr>
        <dsp:cNvPr id="0" name=""/>
        <dsp:cNvSpPr/>
      </dsp:nvSpPr>
      <dsp:spPr>
        <a:xfrm>
          <a:off x="0" y="1708040"/>
          <a:ext cx="8496300" cy="705600"/>
        </a:xfrm>
        <a:prstGeom prst="rect">
          <a:avLst/>
        </a:prstGeom>
        <a:solidFill>
          <a:schemeClr val="lt1">
            <a:alpha val="90000"/>
            <a:hueOff val="0"/>
            <a:satOff val="0"/>
            <a:lumOff val="0"/>
            <a:alphaOff val="0"/>
          </a:schemeClr>
        </a:solidFill>
        <a:ln w="25400" cap="flat" cmpd="sng" algn="ctr">
          <a:solidFill>
            <a:srgbClr val="21578A"/>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15" y="1294759"/>
          <a:ext cx="5947410" cy="826560"/>
        </a:xfrm>
        <a:prstGeom prst="roundRect">
          <a:avLst/>
        </a:prstGeom>
        <a:solidFill>
          <a:srgbClr val="CBDDF0"/>
        </a:solidFill>
        <a:ln w="12700" cap="flat" cmpd="sng" algn="ctr">
          <a:solidFill>
            <a:schemeClr val="bg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4000" tIns="54000" rIns="54000" bIns="54000" numCol="1" spcCol="1270" rtlCol="0" anchor="ctr" anchorCtr="0">
          <a:noAutofit/>
        </a:bodyPr>
        <a:lstStyle/>
        <a:p>
          <a:pPr marL="252000" lvl="0" indent="-252000" algn="l" defTabSz="711200" rtl="0" fontAlgn="base">
            <a:lnSpc>
              <a:spcPct val="90000"/>
            </a:lnSpc>
            <a:spcBef>
              <a:spcPct val="0"/>
            </a:spcBef>
            <a:spcAft>
              <a:spcPct val="0"/>
            </a:spcAft>
            <a:buNone/>
          </a:pPr>
          <a:r>
            <a:rPr lang="en-US" sz="1600" kern="1200" dirty="0">
              <a:solidFill>
                <a:schemeClr val="bg1"/>
              </a:solidFill>
              <a:latin typeface="Arial" panose="020B0604020202020204" pitchFamily="34" charset="0"/>
              <a:cs typeface="Arial" panose="020B0604020202020204" pitchFamily="34" charset="0"/>
            </a:rPr>
            <a:t>2. What are the changes in Version 9.0 general capabilities?</a:t>
          </a:r>
          <a:endParaRPr lang="en-US" sz="1600" kern="1200" dirty="0">
            <a:solidFill>
              <a:schemeClr val="bg1"/>
            </a:solidFill>
            <a:latin typeface="Arial" panose="020B0604020202020204" pitchFamily="34" charset="0"/>
            <a:ea typeface="+mn-ea"/>
            <a:cs typeface="Arial" panose="020B0604020202020204" pitchFamily="34" charset="0"/>
          </a:endParaRPr>
        </a:p>
      </dsp:txBody>
      <dsp:txXfrm>
        <a:off x="465164" y="1335108"/>
        <a:ext cx="5866712" cy="745862"/>
      </dsp:txXfrm>
    </dsp:sp>
    <dsp:sp modelId="{12DF766A-8DD6-41B2-AAEE-C32B4C152977}">
      <dsp:nvSpPr>
        <dsp:cNvPr id="0" name=""/>
        <dsp:cNvSpPr/>
      </dsp:nvSpPr>
      <dsp:spPr>
        <a:xfrm>
          <a:off x="0" y="2978120"/>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15" y="2564840"/>
          <a:ext cx="5947410" cy="826560"/>
        </a:xfrm>
        <a:prstGeom prst="roundRect">
          <a:avLst/>
        </a:prstGeom>
        <a:solidFill>
          <a:srgbClr val="CBDDF0"/>
        </a:solidFill>
        <a:ln w="12700" cap="flat" cmpd="sng" algn="ctr">
          <a:solidFill>
            <a:schemeClr val="bg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24798" tIns="0" rIns="224798" bIns="0" numCol="1" spcCol="1270" rtlCol="0" anchor="ctr" anchorCtr="0">
          <a:noAutofit/>
        </a:bodyPr>
        <a:lstStyle/>
        <a:p>
          <a:pPr marL="252000" lvl="0" indent="-252000" algn="l" defTabSz="711200" rtl="0" fontAlgn="base">
            <a:lnSpc>
              <a:spcPct val="90000"/>
            </a:lnSpc>
            <a:spcBef>
              <a:spcPct val="0"/>
            </a:spcBef>
            <a:spcAft>
              <a:spcPct val="0"/>
            </a:spcAft>
            <a:buNone/>
          </a:pPr>
          <a:r>
            <a:rPr lang="en-AU" sz="1600" kern="1200" dirty="0">
              <a:solidFill>
                <a:schemeClr val="bg1"/>
              </a:solidFill>
              <a:latin typeface="Arial" panose="020B0604020202020204" pitchFamily="34" charset="0"/>
              <a:ea typeface="+mn-ea"/>
              <a:cs typeface="Arial" panose="020B0604020202020204" pitchFamily="34" charset="0"/>
            </a:rPr>
            <a:t>3. What support is offered by the QCAA?</a:t>
          </a:r>
          <a:endParaRPr lang="en-US" sz="1600" kern="1200" dirty="0">
            <a:solidFill>
              <a:schemeClr val="bg1"/>
            </a:solidFill>
            <a:latin typeface="Arial" panose="020B0604020202020204" pitchFamily="34" charset="0"/>
            <a:ea typeface="+mn-ea"/>
            <a:cs typeface="Arial" panose="020B0604020202020204" pitchFamily="34" charset="0"/>
          </a:endParaRPr>
        </a:p>
      </dsp:txBody>
      <dsp:txXfrm>
        <a:off x="465164" y="2605189"/>
        <a:ext cx="5866712"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2590800"/>
        </a:xfrm>
        <a:prstGeom prst="roundRect">
          <a:avLst>
            <a:gd name="adj" fmla="val 10000"/>
          </a:avLst>
        </a:prstGeom>
        <a:solidFill>
          <a:srgbClr val="20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88000" rIns="68580" bIns="68580" numCol="1" spcCol="1270" anchor="t" anchorCtr="0">
          <a:noAutofit/>
        </a:bodyPr>
        <a:lstStyle/>
        <a:p>
          <a:pPr marL="0" lvl="0" indent="0" algn="ctr" defTabSz="800100">
            <a:lnSpc>
              <a:spcPct val="90000"/>
            </a:lnSpc>
            <a:spcBef>
              <a:spcPct val="0"/>
            </a:spcBef>
            <a:spcAft>
              <a:spcPct val="35000"/>
            </a:spcAft>
            <a:buNone/>
          </a:pPr>
          <a:r>
            <a:rPr lang="en-AU" sz="1800" b="1" kern="1200" dirty="0">
              <a:latin typeface="Arial" panose="020B0604020202020204" pitchFamily="34" charset="0"/>
              <a:cs typeface="Arial" panose="020B0604020202020204" pitchFamily="34" charset="0"/>
            </a:rPr>
            <a:t>Goal 1: </a:t>
          </a:r>
        </a:p>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The Australian education system promotes </a:t>
          </a:r>
          <a:r>
            <a:rPr lang="en-AU" sz="1800" b="1" kern="1200" dirty="0">
              <a:latin typeface="Arial" panose="020B0604020202020204" pitchFamily="34" charset="0"/>
              <a:cs typeface="Arial" panose="020B0604020202020204" pitchFamily="34" charset="0"/>
            </a:rPr>
            <a:t>excellence</a:t>
          </a:r>
          <a:r>
            <a:rPr lang="en-AU" sz="1800" kern="1200" dirty="0">
              <a:latin typeface="Arial" panose="020B0604020202020204" pitchFamily="34" charset="0"/>
              <a:cs typeface="Arial" panose="020B0604020202020204" pitchFamily="34" charset="0"/>
            </a:rPr>
            <a:t> and </a:t>
          </a:r>
          <a:r>
            <a:rPr lang="en-AU" sz="1800" b="1" kern="1200" dirty="0">
              <a:latin typeface="Arial" panose="020B0604020202020204" pitchFamily="34" charset="0"/>
              <a:cs typeface="Arial" panose="020B0604020202020204" pitchFamily="34" charset="0"/>
            </a:rPr>
            <a:t>equity</a:t>
          </a:r>
          <a:r>
            <a:rPr lang="en-AU" sz="1800" kern="1200" dirty="0">
              <a:latin typeface="Arial" panose="020B0604020202020204" pitchFamily="34" charset="0"/>
              <a:cs typeface="Arial" panose="020B0604020202020204" pitchFamily="34" charset="0"/>
            </a:rPr>
            <a:t>.</a:t>
          </a:r>
        </a:p>
      </dsp:txBody>
      <dsp:txXfrm>
        <a:off x="107428" y="75882"/>
        <a:ext cx="3735072" cy="2439036"/>
      </dsp:txXfrm>
    </dsp:sp>
    <dsp:sp modelId="{68608270-A3F5-4ED4-A4B0-389332262D7B}">
      <dsp:nvSpPr>
        <dsp:cNvPr id="0" name=""/>
        <dsp:cNvSpPr/>
      </dsp:nvSpPr>
      <dsp:spPr>
        <a:xfrm>
          <a:off x="4541521" y="0"/>
          <a:ext cx="3827173" cy="2590800"/>
        </a:xfrm>
        <a:prstGeom prst="roundRect">
          <a:avLst>
            <a:gd name="adj" fmla="val 10000"/>
          </a:avLst>
        </a:prstGeom>
        <a:solidFill>
          <a:srgbClr val="20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88000" rIns="68580" bIns="68580"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b="1" kern="1200" dirty="0">
              <a:latin typeface="Arial" panose="020B0604020202020204" pitchFamily="34" charset="0"/>
              <a:cs typeface="Arial" panose="020B0604020202020204" pitchFamily="34" charset="0"/>
            </a:rPr>
            <a:t>Goal 2: </a:t>
          </a:r>
        </a:p>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All young Australians become </a:t>
          </a:r>
          <a:r>
            <a:rPr lang="en-AU" sz="1800" b="1" kern="1200" dirty="0">
              <a:latin typeface="Arial" panose="020B0604020202020204" pitchFamily="34" charset="0"/>
              <a:cs typeface="Arial" panose="020B0604020202020204" pitchFamily="34" charset="0"/>
            </a:rPr>
            <a:t>confident</a:t>
          </a:r>
          <a:r>
            <a:rPr lang="en-AU" sz="1800" kern="1200" dirty="0">
              <a:latin typeface="Arial" panose="020B0604020202020204" pitchFamily="34" charset="0"/>
              <a:cs typeface="Arial" panose="020B0604020202020204" pitchFamily="34" charset="0"/>
            </a:rPr>
            <a:t> and </a:t>
          </a:r>
          <a:r>
            <a:rPr lang="en-AU" sz="1800" b="1" kern="1200" dirty="0">
              <a:latin typeface="Arial" panose="020B0604020202020204" pitchFamily="34" charset="0"/>
              <a:cs typeface="Arial" panose="020B0604020202020204" pitchFamily="34" charset="0"/>
            </a:rPr>
            <a:t>creative</a:t>
          </a:r>
          <a:r>
            <a:rPr lang="en-AU" sz="1800" kern="1200" dirty="0">
              <a:latin typeface="Arial" panose="020B0604020202020204" pitchFamily="34" charset="0"/>
              <a:cs typeface="Arial" panose="020B0604020202020204" pitchFamily="34" charset="0"/>
            </a:rPr>
            <a:t> individuals, </a:t>
          </a:r>
          <a:r>
            <a:rPr lang="en-AU" sz="1800" b="1" kern="1200" dirty="0">
              <a:latin typeface="Arial" panose="020B0604020202020204" pitchFamily="34" charset="0"/>
              <a:cs typeface="Arial" panose="020B0604020202020204" pitchFamily="34" charset="0"/>
            </a:rPr>
            <a:t>successful</a:t>
          </a:r>
          <a:r>
            <a:rPr lang="en-AU" sz="1800" kern="1200" dirty="0">
              <a:latin typeface="Arial" panose="020B0604020202020204" pitchFamily="34" charset="0"/>
              <a:cs typeface="Arial" panose="020B0604020202020204" pitchFamily="34" charset="0"/>
            </a:rPr>
            <a:t> lifelong learners and </a:t>
          </a:r>
          <a:r>
            <a:rPr lang="en-AU" sz="1800" b="1" kern="1200" dirty="0">
              <a:latin typeface="Arial" panose="020B0604020202020204" pitchFamily="34" charset="0"/>
              <a:cs typeface="Arial" panose="020B0604020202020204" pitchFamily="34" charset="0"/>
            </a:rPr>
            <a:t>active</a:t>
          </a:r>
          <a:r>
            <a:rPr lang="en-AU" sz="1800" kern="1200" dirty="0">
              <a:latin typeface="Arial" panose="020B0604020202020204" pitchFamily="34" charset="0"/>
              <a:cs typeface="Arial" panose="020B0604020202020204" pitchFamily="34" charset="0"/>
            </a:rPr>
            <a:t> and </a:t>
          </a:r>
          <a:r>
            <a:rPr lang="en-AU" sz="1800" b="1" kern="1200" dirty="0">
              <a:latin typeface="Arial" panose="020B0604020202020204" pitchFamily="34" charset="0"/>
              <a:cs typeface="Arial" panose="020B0604020202020204" pitchFamily="34" charset="0"/>
            </a:rPr>
            <a:t>informed</a:t>
          </a:r>
          <a:r>
            <a:rPr lang="en-AU" sz="1800" kern="1200" dirty="0">
              <a:latin typeface="Arial" panose="020B0604020202020204" pitchFamily="34" charset="0"/>
              <a:cs typeface="Arial" panose="020B0604020202020204" pitchFamily="34" charset="0"/>
            </a:rPr>
            <a:t> members of the community.</a:t>
          </a:r>
        </a:p>
      </dsp:txBody>
      <dsp:txXfrm>
        <a:off x="4617403" y="75882"/>
        <a:ext cx="3675409" cy="2439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2590800"/>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88000" rIns="68580" bIns="68580" numCol="1" spcCol="1270" anchor="t" anchorCtr="0">
          <a:noAutofit/>
        </a:bodyPr>
        <a:lstStyle/>
        <a:p>
          <a:pPr marL="0" lvl="0" indent="0" algn="ctr" defTabSz="800100">
            <a:lnSpc>
              <a:spcPct val="90000"/>
            </a:lnSpc>
            <a:spcBef>
              <a:spcPct val="0"/>
            </a:spcBef>
            <a:spcAft>
              <a:spcPct val="35000"/>
            </a:spcAft>
            <a:buNone/>
          </a:pPr>
          <a:r>
            <a:rPr lang="en-AU" sz="1800" b="1" kern="1200" dirty="0">
              <a:solidFill>
                <a:schemeClr val="tx1"/>
              </a:solidFill>
              <a:latin typeface="Arial" panose="020B0604020202020204" pitchFamily="34" charset="0"/>
              <a:cs typeface="Arial" panose="020B0604020202020204" pitchFamily="34" charset="0"/>
            </a:rPr>
            <a:t>Goal 1: </a:t>
          </a:r>
        </a:p>
        <a:p>
          <a:pPr marL="0" lvl="0" indent="0" algn="ctr" defTabSz="800100">
            <a:lnSpc>
              <a:spcPct val="9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The Australian education system promotes </a:t>
          </a:r>
          <a:r>
            <a:rPr lang="en-AU" sz="1800" b="1" kern="1200" dirty="0">
              <a:solidFill>
                <a:schemeClr val="tx1"/>
              </a:solidFill>
              <a:latin typeface="Arial" panose="020B0604020202020204" pitchFamily="34" charset="0"/>
              <a:cs typeface="Arial" panose="020B0604020202020204" pitchFamily="34" charset="0"/>
            </a:rPr>
            <a:t>excellence</a:t>
          </a:r>
          <a:r>
            <a:rPr lang="en-AU" sz="1800" kern="1200" dirty="0">
              <a:solidFill>
                <a:schemeClr val="tx1"/>
              </a:solidFill>
              <a:latin typeface="Arial" panose="020B0604020202020204" pitchFamily="34" charset="0"/>
              <a:cs typeface="Arial" panose="020B0604020202020204" pitchFamily="34" charset="0"/>
            </a:rPr>
            <a:t> and </a:t>
          </a:r>
          <a:r>
            <a:rPr lang="en-AU" sz="1800" b="1" kern="1200" dirty="0">
              <a:solidFill>
                <a:schemeClr val="tx1"/>
              </a:solidFill>
              <a:latin typeface="Arial" panose="020B0604020202020204" pitchFamily="34" charset="0"/>
              <a:cs typeface="Arial" panose="020B0604020202020204" pitchFamily="34" charset="0"/>
            </a:rPr>
            <a:t>equity</a:t>
          </a:r>
          <a:r>
            <a:rPr lang="en-AU" sz="1800" kern="1200" dirty="0">
              <a:solidFill>
                <a:schemeClr val="tx1"/>
              </a:solidFill>
              <a:latin typeface="Arial" panose="020B0604020202020204" pitchFamily="34" charset="0"/>
              <a:cs typeface="Arial" panose="020B0604020202020204" pitchFamily="34" charset="0"/>
            </a:rPr>
            <a:t>.</a:t>
          </a:r>
        </a:p>
      </dsp:txBody>
      <dsp:txXfrm>
        <a:off x="107428" y="75882"/>
        <a:ext cx="3735072" cy="2439036"/>
      </dsp:txXfrm>
    </dsp:sp>
    <dsp:sp modelId="{68608270-A3F5-4ED4-A4B0-389332262D7B}">
      <dsp:nvSpPr>
        <dsp:cNvPr id="0" name=""/>
        <dsp:cNvSpPr/>
      </dsp:nvSpPr>
      <dsp:spPr>
        <a:xfrm>
          <a:off x="4541521" y="0"/>
          <a:ext cx="3827173" cy="2590800"/>
        </a:xfrm>
        <a:prstGeom prst="roundRect">
          <a:avLst>
            <a:gd name="adj" fmla="val 10000"/>
          </a:avLst>
        </a:prstGeom>
        <a:solidFill>
          <a:srgbClr val="2057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288000" rIns="68580" bIns="68580" numCol="1" spcCol="1270" anchor="t"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b="1" kern="1200">
              <a:latin typeface="Arial" panose="020B0604020202020204" pitchFamily="34" charset="0"/>
              <a:cs typeface="Arial" panose="020B0604020202020204" pitchFamily="34" charset="0"/>
            </a:rPr>
            <a:t>Goal 2: </a:t>
          </a:r>
        </a:p>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All young Australians become </a:t>
          </a:r>
          <a:r>
            <a:rPr lang="en-AU" sz="1800" b="1" kern="1200">
              <a:latin typeface="Arial" panose="020B0604020202020204" pitchFamily="34" charset="0"/>
              <a:cs typeface="Arial" panose="020B0604020202020204" pitchFamily="34" charset="0"/>
            </a:rPr>
            <a:t>confident</a:t>
          </a:r>
          <a:r>
            <a:rPr lang="en-AU" sz="1800" kern="1200">
              <a:latin typeface="Arial" panose="020B0604020202020204" pitchFamily="34" charset="0"/>
              <a:cs typeface="Arial" panose="020B0604020202020204" pitchFamily="34" charset="0"/>
            </a:rPr>
            <a:t> and </a:t>
          </a:r>
          <a:r>
            <a:rPr lang="en-AU" sz="1800" b="1" kern="1200">
              <a:latin typeface="Arial" panose="020B0604020202020204" pitchFamily="34" charset="0"/>
              <a:cs typeface="Arial" panose="020B0604020202020204" pitchFamily="34" charset="0"/>
            </a:rPr>
            <a:t>creative</a:t>
          </a:r>
          <a:r>
            <a:rPr lang="en-AU" sz="1800" kern="1200">
              <a:latin typeface="Arial" panose="020B0604020202020204" pitchFamily="34" charset="0"/>
              <a:cs typeface="Arial" panose="020B0604020202020204" pitchFamily="34" charset="0"/>
            </a:rPr>
            <a:t> individuals, </a:t>
          </a:r>
          <a:r>
            <a:rPr lang="en-AU" sz="1800" b="1" kern="1200">
              <a:latin typeface="Arial" panose="020B0604020202020204" pitchFamily="34" charset="0"/>
              <a:cs typeface="Arial" panose="020B0604020202020204" pitchFamily="34" charset="0"/>
            </a:rPr>
            <a:t>successful</a:t>
          </a:r>
          <a:r>
            <a:rPr lang="en-AU" sz="1800" kern="1200">
              <a:latin typeface="Arial" panose="020B0604020202020204" pitchFamily="34" charset="0"/>
              <a:cs typeface="Arial" panose="020B0604020202020204" pitchFamily="34" charset="0"/>
            </a:rPr>
            <a:t> lifelong learners and </a:t>
          </a:r>
          <a:r>
            <a:rPr lang="en-AU" sz="1800" b="1" kern="1200">
              <a:latin typeface="Arial" panose="020B0604020202020204" pitchFamily="34" charset="0"/>
              <a:cs typeface="Arial" panose="020B0604020202020204" pitchFamily="34" charset="0"/>
            </a:rPr>
            <a:t>active</a:t>
          </a:r>
          <a:r>
            <a:rPr lang="en-AU" sz="1800" kern="1200">
              <a:latin typeface="Arial" panose="020B0604020202020204" pitchFamily="34" charset="0"/>
              <a:cs typeface="Arial" panose="020B0604020202020204" pitchFamily="34" charset="0"/>
            </a:rPr>
            <a:t> and </a:t>
          </a:r>
          <a:r>
            <a:rPr lang="en-AU" sz="1800" b="1" kern="1200">
              <a:latin typeface="Arial" panose="020B0604020202020204" pitchFamily="34" charset="0"/>
              <a:cs typeface="Arial" panose="020B0604020202020204" pitchFamily="34" charset="0"/>
            </a:rPr>
            <a:t>informed</a:t>
          </a:r>
          <a:r>
            <a:rPr lang="en-AU" sz="1800" kern="1200">
              <a:latin typeface="Arial" panose="020B0604020202020204" pitchFamily="34" charset="0"/>
              <a:cs typeface="Arial" panose="020B0604020202020204" pitchFamily="34" charset="0"/>
            </a:rPr>
            <a:t> members of the community.</a:t>
          </a:r>
        </a:p>
      </dsp:txBody>
      <dsp:txXfrm>
        <a:off x="4617403" y="75882"/>
        <a:ext cx="3675409" cy="2439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D1556-3347-4D0C-9042-7A93BE60FBBC}">
      <dsp:nvSpPr>
        <dsp:cNvPr id="0" name=""/>
        <dsp:cNvSpPr/>
      </dsp:nvSpPr>
      <dsp:spPr>
        <a:xfrm>
          <a:off x="0" y="2601803"/>
          <a:ext cx="4104456" cy="853969"/>
        </a:xfrm>
        <a:prstGeom prst="rect">
          <a:avLst/>
        </a:prstGeom>
        <a:solidFill>
          <a:srgbClr val="1F53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Queensland Certificate of Education </a:t>
          </a:r>
        </a:p>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Years 11 and 12</a:t>
          </a:r>
        </a:p>
      </dsp:txBody>
      <dsp:txXfrm>
        <a:off x="0" y="2601803"/>
        <a:ext cx="4104456" cy="461143"/>
      </dsp:txXfrm>
    </dsp:sp>
    <dsp:sp modelId="{85A5C45E-37A1-4C52-A3B5-9C9966010F66}">
      <dsp:nvSpPr>
        <dsp:cNvPr id="0" name=""/>
        <dsp:cNvSpPr/>
      </dsp:nvSpPr>
      <dsp:spPr>
        <a:xfrm>
          <a:off x="0" y="3045867"/>
          <a:ext cx="4104456" cy="392826"/>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21</a:t>
          </a:r>
          <a:r>
            <a:rPr lang="en-US" sz="1100" kern="1200" baseline="0">
              <a:latin typeface="Arial" panose="020B0604020202020204" pitchFamily="34" charset="0"/>
              <a:cs typeface="Arial" panose="020B0604020202020204" pitchFamily="34" charset="0"/>
            </a:rPr>
            <a:t>st</a:t>
          </a:r>
          <a:r>
            <a:rPr lang="en-US" sz="1100" kern="1200">
              <a:latin typeface="Arial" panose="020B0604020202020204" pitchFamily="34" charset="0"/>
              <a:cs typeface="Arial" panose="020B0604020202020204" pitchFamily="34" charset="0"/>
            </a:rPr>
            <a:t> century skills</a:t>
          </a:r>
        </a:p>
      </dsp:txBody>
      <dsp:txXfrm>
        <a:off x="0" y="3045867"/>
        <a:ext cx="4104456" cy="392826"/>
      </dsp:txXfrm>
    </dsp:sp>
    <dsp:sp modelId="{C12624A4-276E-4EA1-B316-440675F37F32}">
      <dsp:nvSpPr>
        <dsp:cNvPr id="0" name=""/>
        <dsp:cNvSpPr/>
      </dsp:nvSpPr>
      <dsp:spPr>
        <a:xfrm rot="10800000">
          <a:off x="0" y="1301207"/>
          <a:ext cx="4104456" cy="1313405"/>
        </a:xfrm>
        <a:prstGeom prst="upArrowCallout">
          <a:avLst/>
        </a:prstGeom>
        <a:solidFill>
          <a:srgbClr val="428D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Australian Curriculum </a:t>
          </a:r>
        </a:p>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Prep–Year 10</a:t>
          </a:r>
        </a:p>
      </dsp:txBody>
      <dsp:txXfrm rot="-10800000">
        <a:off x="0" y="1301207"/>
        <a:ext cx="4104456" cy="461005"/>
      </dsp:txXfrm>
    </dsp:sp>
    <dsp:sp modelId="{D28D2033-847A-46E8-9EEB-4C9C2F439051}">
      <dsp:nvSpPr>
        <dsp:cNvPr id="0" name=""/>
        <dsp:cNvSpPr/>
      </dsp:nvSpPr>
      <dsp:spPr>
        <a:xfrm>
          <a:off x="0" y="1762212"/>
          <a:ext cx="4104456" cy="392708"/>
        </a:xfrm>
        <a:prstGeom prst="rect">
          <a:avLst/>
        </a:prstGeom>
        <a:solidFill>
          <a:schemeClr val="bg1">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General capabilities</a:t>
          </a:r>
        </a:p>
      </dsp:txBody>
      <dsp:txXfrm>
        <a:off x="0" y="1762212"/>
        <a:ext cx="4104456" cy="392708"/>
      </dsp:txXfrm>
    </dsp:sp>
    <dsp:sp modelId="{392FFEAA-E617-4DCF-B1A5-D517265E70D6}">
      <dsp:nvSpPr>
        <dsp:cNvPr id="0" name=""/>
        <dsp:cNvSpPr/>
      </dsp:nvSpPr>
      <dsp:spPr>
        <a:xfrm rot="10800000">
          <a:off x="0" y="610"/>
          <a:ext cx="4104456" cy="1313405"/>
        </a:xfrm>
        <a:prstGeom prst="upArrowCallout">
          <a:avLst/>
        </a:prstGeom>
        <a:solidFill>
          <a:srgbClr val="99C0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Arial" panose="020B0604020202020204" pitchFamily="34" charset="0"/>
              <a:cs typeface="Arial" panose="020B0604020202020204" pitchFamily="34" charset="0"/>
            </a:rPr>
            <a:t>Queensland kindergarten learning guideline</a:t>
          </a:r>
        </a:p>
      </dsp:txBody>
      <dsp:txXfrm rot="-10800000">
        <a:off x="0" y="610"/>
        <a:ext cx="4104456" cy="461005"/>
      </dsp:txXfrm>
    </dsp:sp>
    <dsp:sp modelId="{CE549220-DF24-446D-B5CA-D6D4037AF724}">
      <dsp:nvSpPr>
        <dsp:cNvPr id="0" name=""/>
        <dsp:cNvSpPr/>
      </dsp:nvSpPr>
      <dsp:spPr>
        <a:xfrm>
          <a:off x="0" y="461616"/>
          <a:ext cx="4104456" cy="392708"/>
        </a:xfrm>
        <a:prstGeom prst="rect">
          <a:avLst/>
        </a:prstGeom>
        <a:solidFill>
          <a:schemeClr val="bg1">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Significant learnings — knowledge, skills and dispositions</a:t>
          </a:r>
        </a:p>
      </dsp:txBody>
      <dsp:txXfrm>
        <a:off x="0" y="461616"/>
        <a:ext cx="4104456" cy="392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C586F-6953-4CC1-B6D8-CB6D2A6CAA8A}">
      <dsp:nvSpPr>
        <dsp:cNvPr id="0" name=""/>
        <dsp:cNvSpPr/>
      </dsp:nvSpPr>
      <dsp:spPr>
        <a:xfrm>
          <a:off x="0" y="257900"/>
          <a:ext cx="2031901" cy="2032149"/>
        </a:xfrm>
        <a:prstGeom prst="ellipse">
          <a:avLst/>
        </a:prstGeom>
        <a:solidFill>
          <a:schemeClr val="accent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Arial" panose="020B0604020202020204" pitchFamily="34" charset="0"/>
              <a:cs typeface="Arial" panose="020B0604020202020204" pitchFamily="34" charset="0"/>
            </a:rPr>
            <a:t>remove repetition of content </a:t>
          </a:r>
          <a:r>
            <a:rPr lang="en-AU" sz="1200" kern="1200" dirty="0">
              <a:latin typeface="Arial" panose="020B0604020202020204" pitchFamily="34" charset="0"/>
              <a:cs typeface="Arial" panose="020B0604020202020204" pitchFamily="34" charset="0"/>
            </a:rPr>
            <a:t>between the general capabilities and the learning areas</a:t>
          </a:r>
        </a:p>
      </dsp:txBody>
      <dsp:txXfrm>
        <a:off x="297565" y="555501"/>
        <a:ext cx="1436771" cy="1436947"/>
      </dsp:txXfrm>
    </dsp:sp>
    <dsp:sp modelId="{82DEFE85-5DA0-4DF3-892F-5A123298870B}">
      <dsp:nvSpPr>
        <dsp:cNvPr id="0" name=""/>
        <dsp:cNvSpPr/>
      </dsp:nvSpPr>
      <dsp:spPr>
        <a:xfrm>
          <a:off x="1439262" y="1273272"/>
          <a:ext cx="2031901" cy="203214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1" kern="1200" dirty="0">
              <a:latin typeface="Arial" panose="020B0604020202020204" pitchFamily="34" charset="0"/>
              <a:cs typeface="Arial" panose="020B0604020202020204" pitchFamily="34" charset="0"/>
            </a:rPr>
            <a:t>improve the relationship </a:t>
          </a:r>
          <a:r>
            <a:rPr lang="en-AU" sz="1200" kern="1200" dirty="0">
              <a:latin typeface="Arial" panose="020B0604020202020204" pitchFamily="34" charset="0"/>
              <a:cs typeface="Arial" panose="020B0604020202020204" pitchFamily="34" charset="0"/>
            </a:rPr>
            <a:t>between general capabilities and learning area content</a:t>
          </a:r>
        </a:p>
      </dsp:txBody>
      <dsp:txXfrm>
        <a:off x="1736827" y="1570873"/>
        <a:ext cx="1436771" cy="1436947"/>
      </dsp:txXfrm>
    </dsp:sp>
    <dsp:sp modelId="{53DE3079-8807-4C36-8013-BF395FDCF721}">
      <dsp:nvSpPr>
        <dsp:cNvPr id="0" name=""/>
        <dsp:cNvSpPr/>
      </dsp:nvSpPr>
      <dsp:spPr>
        <a:xfrm>
          <a:off x="2765508" y="94881"/>
          <a:ext cx="2031901" cy="203214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b="1" kern="1200" dirty="0">
              <a:latin typeface="Arial" panose="020B0604020202020204" pitchFamily="34" charset="0"/>
              <a:cs typeface="Arial" panose="020B0604020202020204" pitchFamily="34" charset="0"/>
            </a:rPr>
            <a:t>improve the quality of content descriptions </a:t>
          </a:r>
          <a:r>
            <a:rPr lang="en-AU" sz="1200" kern="1200" dirty="0">
              <a:latin typeface="Arial" panose="020B0604020202020204" pitchFamily="34" charset="0"/>
              <a:cs typeface="Arial" panose="020B0604020202020204" pitchFamily="34" charset="0"/>
            </a:rPr>
            <a:t>and achievement standards</a:t>
          </a:r>
        </a:p>
      </dsp:txBody>
      <dsp:txXfrm>
        <a:off x="3063073" y="392482"/>
        <a:ext cx="1436771" cy="1436947"/>
      </dsp:txXfrm>
    </dsp:sp>
    <dsp:sp modelId="{E86FFFC4-F19D-45E0-A5D5-59B1A479EACF}">
      <dsp:nvSpPr>
        <dsp:cNvPr id="0" name=""/>
        <dsp:cNvSpPr/>
      </dsp:nvSpPr>
      <dsp:spPr>
        <a:xfrm>
          <a:off x="4150892" y="1238096"/>
          <a:ext cx="2031901" cy="203214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latin typeface="Arial" panose="020B0604020202020204" pitchFamily="34" charset="0"/>
              <a:cs typeface="Arial" panose="020B0604020202020204" pitchFamily="34" charset="0"/>
            </a:rPr>
            <a:t>suggest to teachers </a:t>
          </a:r>
          <a:r>
            <a:rPr lang="en-AU" sz="1200" b="1" kern="1200" dirty="0">
              <a:latin typeface="Arial" panose="020B0604020202020204" pitchFamily="34" charset="0"/>
              <a:cs typeface="Arial" panose="020B0604020202020204" pitchFamily="34" charset="0"/>
            </a:rPr>
            <a:t>the most authentic ways to treat general capabilities </a:t>
          </a:r>
          <a:r>
            <a:rPr lang="en-AU" sz="1200" kern="1200" dirty="0">
              <a:latin typeface="Arial" panose="020B0604020202020204" pitchFamily="34" charset="0"/>
              <a:cs typeface="Arial" panose="020B0604020202020204" pitchFamily="34" charset="0"/>
            </a:rPr>
            <a:t>and cross-curriculum priorities</a:t>
          </a:r>
        </a:p>
      </dsp:txBody>
      <dsp:txXfrm>
        <a:off x="4448457" y="1535697"/>
        <a:ext cx="1436771" cy="1436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37959"/>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15" y="24679"/>
          <a:ext cx="5947410" cy="826560"/>
        </a:xfrm>
        <a:prstGeom prst="roundRect">
          <a:avLst/>
        </a:prstGeom>
        <a:solidFill>
          <a:srgbClr val="C8DEF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8" tIns="0" rIns="224798" bIns="0" numCol="1" spcCol="1270" anchor="ctr" anchorCtr="0">
          <a:noAutofit/>
        </a:bodyPr>
        <a:lstStyle/>
        <a:p>
          <a:pPr marL="252000" lvl="0" indent="-252000" algn="l" defTabSz="711200">
            <a:lnSpc>
              <a:spcPct val="100000"/>
            </a:lnSpc>
            <a:spcBef>
              <a:spcPct val="0"/>
            </a:spcBef>
            <a:spcAft>
              <a:spcPts val="0"/>
            </a:spcAft>
            <a:buNone/>
          </a:pPr>
          <a:r>
            <a:rPr lang="en-AU" sz="1600" kern="1200" dirty="0">
              <a:solidFill>
                <a:schemeClr val="bg1"/>
              </a:solidFill>
              <a:latin typeface="Arial" panose="020B0604020202020204" pitchFamily="34" charset="0"/>
              <a:cs typeface="Arial" panose="020B0604020202020204" pitchFamily="34" charset="0"/>
            </a:rPr>
            <a:t>1.	What was the review process for the Australian Curriculum general capabilities?</a:t>
          </a:r>
          <a:endParaRPr lang="en-US" sz="1600" kern="1200" dirty="0">
            <a:solidFill>
              <a:schemeClr val="bg1"/>
            </a:solidFill>
            <a:latin typeface="Arial" panose="020B0604020202020204" pitchFamily="34" charset="0"/>
            <a:cs typeface="Arial" panose="020B0604020202020204" pitchFamily="34" charset="0"/>
          </a:endParaRPr>
        </a:p>
      </dsp:txBody>
      <dsp:txXfrm>
        <a:off x="465164" y="65028"/>
        <a:ext cx="5866712" cy="745862"/>
      </dsp:txXfrm>
    </dsp:sp>
    <dsp:sp modelId="{101EAA56-ECF4-408D-905A-FAFB28CE7C4E}">
      <dsp:nvSpPr>
        <dsp:cNvPr id="0" name=""/>
        <dsp:cNvSpPr/>
      </dsp:nvSpPr>
      <dsp:spPr>
        <a:xfrm>
          <a:off x="0" y="1708040"/>
          <a:ext cx="8496300" cy="705600"/>
        </a:xfrm>
        <a:prstGeom prst="rect">
          <a:avLst/>
        </a:prstGeom>
        <a:solidFill>
          <a:schemeClr val="lt1">
            <a:alpha val="90000"/>
            <a:hueOff val="0"/>
            <a:satOff val="0"/>
            <a:lumOff val="0"/>
            <a:alphaOff val="0"/>
          </a:schemeClr>
        </a:solidFill>
        <a:ln w="25400" cap="flat" cmpd="sng" algn="ctr">
          <a:solidFill>
            <a:srgbClr val="21578A"/>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15" y="1294759"/>
          <a:ext cx="5947410" cy="826560"/>
        </a:xfrm>
        <a:prstGeom prst="roundRect">
          <a:avLst/>
        </a:prstGeom>
        <a:solidFill>
          <a:srgbClr val="21578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54000" numCol="1" spcCol="1270" anchor="ctr" anchorCtr="0">
          <a:noAutofit/>
        </a:bodyPr>
        <a:lstStyle/>
        <a:p>
          <a:pPr marL="252000" lvl="0" indent="-25200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 What are the changes in Version 9.0 general capabilities?</a:t>
          </a:r>
        </a:p>
      </dsp:txBody>
      <dsp:txXfrm>
        <a:off x="465164" y="1335108"/>
        <a:ext cx="5866712" cy="745862"/>
      </dsp:txXfrm>
    </dsp:sp>
    <dsp:sp modelId="{12DF766A-8DD6-41B2-AAEE-C32B4C152977}">
      <dsp:nvSpPr>
        <dsp:cNvPr id="0" name=""/>
        <dsp:cNvSpPr/>
      </dsp:nvSpPr>
      <dsp:spPr>
        <a:xfrm>
          <a:off x="0" y="2978120"/>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15" y="2564840"/>
          <a:ext cx="5947410" cy="82656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8" tIns="0" rIns="224798" bIns="0" numCol="1" spcCol="1270" anchor="ctr" anchorCtr="0">
          <a:noAutofit/>
        </a:bodyPr>
        <a:lstStyle/>
        <a:p>
          <a:pPr marL="252000" lvl="0" indent="-252000" algn="l"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3. </a:t>
          </a:r>
          <a:r>
            <a:rPr lang="en-AU" sz="1600" kern="1200" dirty="0">
              <a:solidFill>
                <a:schemeClr val="bg1"/>
              </a:solidFill>
              <a:latin typeface="Arial" panose="020B0604020202020204" pitchFamily="34" charset="0"/>
              <a:cs typeface="Arial" panose="020B0604020202020204" pitchFamily="34" charset="0"/>
            </a:rPr>
            <a:t>What support is offered by the QCAA?</a:t>
          </a:r>
          <a:endParaRPr lang="en-US" sz="1600" kern="1200" dirty="0">
            <a:solidFill>
              <a:schemeClr val="bg1"/>
            </a:solidFill>
            <a:latin typeface="Arial" panose="020B0604020202020204" pitchFamily="34" charset="0"/>
            <a:cs typeface="Arial" panose="020B0604020202020204" pitchFamily="34" charset="0"/>
          </a:endParaRPr>
        </a:p>
      </dsp:txBody>
      <dsp:txXfrm>
        <a:off x="465164" y="2605189"/>
        <a:ext cx="5866712" cy="745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37959"/>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15" y="24679"/>
          <a:ext cx="5947410" cy="826560"/>
        </a:xfrm>
        <a:prstGeom prst="roundRect">
          <a:avLst/>
        </a:prstGeom>
        <a:solidFill>
          <a:srgbClr val="C8DEF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54000" numCol="1" spcCol="1270" anchor="ctr" anchorCtr="0">
          <a:noAutofit/>
        </a:bodyPr>
        <a:lstStyle/>
        <a:p>
          <a:pPr marL="252000" lvl="0" indent="-252000" algn="l" defTabSz="711200">
            <a:lnSpc>
              <a:spcPct val="90000"/>
            </a:lnSpc>
            <a:spcBef>
              <a:spcPct val="0"/>
            </a:spcBef>
            <a:spcAft>
              <a:spcPct val="35000"/>
            </a:spcAft>
            <a:buNone/>
          </a:pPr>
          <a:r>
            <a:rPr lang="en-AU" sz="1600" kern="1200" dirty="0">
              <a:solidFill>
                <a:schemeClr val="bg1"/>
              </a:solidFill>
              <a:latin typeface="Arial" panose="020B0604020202020204" pitchFamily="34" charset="0"/>
              <a:cs typeface="Arial" panose="020B0604020202020204" pitchFamily="34" charset="0"/>
            </a:rPr>
            <a:t>1.	What was the review process for the Australian Curriculum general capabilities?</a:t>
          </a:r>
          <a:endParaRPr lang="en-US" sz="1600" kern="1200" dirty="0">
            <a:solidFill>
              <a:schemeClr val="bg1"/>
            </a:solidFill>
            <a:latin typeface="Arial" panose="020B0604020202020204" pitchFamily="34" charset="0"/>
            <a:cs typeface="Arial" panose="020B0604020202020204" pitchFamily="34" charset="0"/>
          </a:endParaRPr>
        </a:p>
      </dsp:txBody>
      <dsp:txXfrm>
        <a:off x="465164" y="65028"/>
        <a:ext cx="5866712" cy="745862"/>
      </dsp:txXfrm>
    </dsp:sp>
    <dsp:sp modelId="{101EAA56-ECF4-408D-905A-FAFB28CE7C4E}">
      <dsp:nvSpPr>
        <dsp:cNvPr id="0" name=""/>
        <dsp:cNvSpPr/>
      </dsp:nvSpPr>
      <dsp:spPr>
        <a:xfrm>
          <a:off x="0" y="1708040"/>
          <a:ext cx="8496300" cy="705600"/>
        </a:xfrm>
        <a:prstGeom prst="rect">
          <a:avLst/>
        </a:prstGeom>
        <a:solidFill>
          <a:schemeClr val="lt1">
            <a:alpha val="90000"/>
            <a:hueOff val="0"/>
            <a:satOff val="0"/>
            <a:lumOff val="0"/>
            <a:alphaOff val="0"/>
          </a:schemeClr>
        </a:solidFill>
        <a:ln w="25400" cap="flat" cmpd="sng" algn="ctr">
          <a:solidFill>
            <a:srgbClr val="21578A"/>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15" y="1294759"/>
          <a:ext cx="5947410" cy="82656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54000" numCol="1" spcCol="1270" anchor="ctr" anchorCtr="0">
          <a:noAutofit/>
        </a:bodyPr>
        <a:lstStyle/>
        <a:p>
          <a:pPr marL="252000" lvl="0" indent="-252000" algn="l"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2. What are the changes in Version 9.0 general capabilities?</a:t>
          </a:r>
        </a:p>
      </dsp:txBody>
      <dsp:txXfrm>
        <a:off x="465164" y="1335108"/>
        <a:ext cx="5866712" cy="745862"/>
      </dsp:txXfrm>
    </dsp:sp>
    <dsp:sp modelId="{12DF766A-8DD6-41B2-AAEE-C32B4C152977}">
      <dsp:nvSpPr>
        <dsp:cNvPr id="0" name=""/>
        <dsp:cNvSpPr/>
      </dsp:nvSpPr>
      <dsp:spPr>
        <a:xfrm>
          <a:off x="0" y="2978120"/>
          <a:ext cx="8496300" cy="705600"/>
        </a:xfrm>
        <a:prstGeom prst="rect">
          <a:avLst/>
        </a:prstGeom>
        <a:solidFill>
          <a:schemeClr val="lt1">
            <a:alpha val="90000"/>
            <a:hueOff val="0"/>
            <a:satOff val="0"/>
            <a:lumOff val="0"/>
            <a:alphaOff val="0"/>
          </a:schemeClr>
        </a:solidFill>
        <a:ln w="25400" cap="flat" cmpd="sng" algn="ctr">
          <a:solidFill>
            <a:schemeClr val="accent2">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15" y="2564840"/>
          <a:ext cx="5947410" cy="826560"/>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000" tIns="54000" rIns="54000" bIns="54000" numCol="1" spcCol="1270" anchor="ctr" anchorCtr="0">
          <a:noAutofit/>
        </a:bodyPr>
        <a:lstStyle/>
        <a:p>
          <a:pPr marL="252000" lvl="0" indent="-25200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3. What support is offered by the QCAA?</a:t>
          </a:r>
          <a:endParaRPr lang="en-US" sz="1600" kern="1200" dirty="0">
            <a:latin typeface="Arial" panose="020B0604020202020204" pitchFamily="34" charset="0"/>
            <a:cs typeface="Arial" panose="020B0604020202020204" pitchFamily="34" charset="0"/>
          </a:endParaRPr>
        </a:p>
      </dsp:txBody>
      <dsp:txXfrm>
        <a:off x="465164" y="2605189"/>
        <a:ext cx="586671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15/01/2025</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15/01/2025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344888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Reflection point:</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In your context, consider the opportunities to develop </a:t>
            </a:r>
            <a:r>
              <a:rPr lang="en-US" sz="1200" b="0" baseline="0" dirty="0">
                <a:effectLst/>
                <a:latin typeface="Arial" panose="020B0604020202020204" pitchFamily="34" charset="0"/>
                <a:ea typeface="MS Mincho" panose="02020609040205080304" pitchFamily="49" charset="-128"/>
                <a:cs typeface="Arial" panose="020B0604020202020204" pitchFamily="34" charset="0"/>
              </a:rPr>
              <a:t>confident and creative individuals, successful lifelong learners and active and informed members of the community. </a:t>
            </a:r>
          </a:p>
          <a:p>
            <a:pPr marL="171450" indent="-171450">
              <a:buFont typeface="Arial" panose="020B0604020202020204" pitchFamily="34" charset="0"/>
              <a:buChar cha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You might think about opportunities to explicitly teach skills, or opportunities to embed these concepts into your teaching and learning experiences.</a:t>
            </a:r>
          </a:p>
          <a:p>
            <a:pPr marL="171450" indent="-171450">
              <a:buFont typeface="Arial" panose="020B0604020202020204" pitchFamily="34" charset="0"/>
              <a:buChar cha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If you are viewing this presentation with others, share and discuss your ideas.</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664371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Under the terms of reference for the Review of the Australian Curriculum F</a:t>
            </a:r>
            <a:r>
              <a:rPr lang="en-AU" sz="1200" dirty="0">
                <a:latin typeface="Arial" panose="020B0604020202020204" pitchFamily="34" charset="0"/>
                <a:cs typeface="Arial" panose="020B0604020202020204" pitchFamily="34" charset="0"/>
                <a:sym typeface="Symbol" panose="05050102010706020507" pitchFamily="18" charset="2"/>
              </a:rPr>
              <a:t></a:t>
            </a:r>
            <a:r>
              <a:rPr lang="en-US" sz="1200" dirty="0">
                <a:latin typeface="Arial" panose="020B0604020202020204" pitchFamily="34" charset="0"/>
                <a:cs typeface="Arial" panose="020B0604020202020204" pitchFamily="34" charset="0"/>
              </a:rPr>
              <a:t>10, ACARA was required to </a:t>
            </a:r>
            <a:r>
              <a:rPr lang="en-AU" sz="1200" dirty="0">
                <a:latin typeface="Arial" panose="020B0604020202020204" pitchFamily="34" charset="0"/>
                <a:cs typeface="Arial" panose="020B0604020202020204" pitchFamily="34" charset="0"/>
              </a:rPr>
              <a:t>revisit and improve where necessary, the learning continua for the general capabilities with reference to current research.</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 review process identified overwhelming stakeholder support for continuing the best-practice process of embedding the general</a:t>
            </a:r>
            <a:r>
              <a:rPr lang="en-AU" sz="1200" baseline="0" dirty="0">
                <a:latin typeface="Arial" panose="020B0604020202020204" pitchFamily="34" charset="0"/>
                <a:cs typeface="Arial" panose="020B0604020202020204" pitchFamily="34" charset="0"/>
              </a:rPr>
              <a:t> capabilities in learning area content and continuing to </a:t>
            </a:r>
            <a:r>
              <a:rPr lang="en-AU" sz="1200" dirty="0">
                <a:latin typeface="Arial" panose="020B0604020202020204" pitchFamily="34" charset="0"/>
                <a:cs typeface="Arial" panose="020B0604020202020204" pitchFamily="34" charset="0"/>
              </a:rPr>
              <a:t>develop the general capabilities through the learning area content, but it was also acknowledged </a:t>
            </a:r>
            <a:r>
              <a:rPr lang="en-US" sz="1200" dirty="0">
                <a:latin typeface="Arial" panose="020B0604020202020204" pitchFamily="34" charset="0"/>
                <a:cs typeface="Arial" panose="020B0604020202020204" pitchFamily="34" charset="0"/>
              </a:rPr>
              <a:t>that this process can be difficult.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particular, the review acknowledged that teachers can find it difficult to:</a:t>
            </a:r>
          </a:p>
          <a:p>
            <a:pPr marL="252000" indent="-252000">
              <a:buFont typeface="Arial" panose="020B0604020202020204" pitchFamily="34" charset="0"/>
              <a:buChar char="•"/>
            </a:pPr>
            <a:r>
              <a:rPr lang="en-US" sz="1200" dirty="0">
                <a:latin typeface="Arial" panose="020B0604020202020204" pitchFamily="34" charset="0"/>
                <a:cs typeface="Arial" panose="020B0604020202020204" pitchFamily="34" charset="0"/>
              </a:rPr>
              <a:t>see the connections between content, skills and values, and </a:t>
            </a:r>
          </a:p>
          <a:p>
            <a:pPr marL="252000" indent="-252000">
              <a:buFont typeface="Arial" panose="020B0604020202020204" pitchFamily="34" charset="0"/>
              <a:buChar char="•"/>
            </a:pPr>
            <a:r>
              <a:rPr lang="en-US" sz="1200" dirty="0">
                <a:latin typeface="Arial" panose="020B0604020202020204" pitchFamily="34" charset="0"/>
                <a:cs typeface="Arial" panose="020B0604020202020204" pitchFamily="34" charset="0"/>
              </a:rPr>
              <a:t>know how to teach the general capabilities in authentic ways.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So, the capabilities have been refined to clarify these aspects and support teachers to embed them authentically and effectively.</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Sources: </a:t>
            </a:r>
            <a:r>
              <a:rPr lang="en-AU" sz="1200" dirty="0">
                <a:latin typeface="Arial" panose="020B0604020202020204" pitchFamily="34" charset="0"/>
                <a:cs typeface="Arial" panose="020B0604020202020204" pitchFamily="34" charset="0"/>
              </a:rPr>
              <a:t>ACARA 2020, </a:t>
            </a:r>
            <a:r>
              <a:rPr lang="en-AU" sz="1200" i="1" dirty="0">
                <a:latin typeface="Arial" panose="020B0604020202020204" pitchFamily="34" charset="0"/>
                <a:cs typeface="Arial" panose="020B0604020202020204" pitchFamily="34" charset="0"/>
              </a:rPr>
              <a:t>Terms of Reference: Review of the Australian Curriculum F</a:t>
            </a:r>
            <a:r>
              <a:rPr lang="en-AU" sz="1200" i="1" dirty="0">
                <a:latin typeface="Arial" panose="020B0604020202020204" pitchFamily="34" charset="0"/>
                <a:cs typeface="Arial" panose="020B0604020202020204" pitchFamily="34" charset="0"/>
                <a:sym typeface="Symbol" panose="05050102010706020507" pitchFamily="18" charset="2"/>
              </a:rPr>
              <a:t>10</a:t>
            </a:r>
            <a:r>
              <a:rPr lang="en-AU" sz="1200" dirty="0">
                <a:latin typeface="Arial" panose="020B0604020202020204" pitchFamily="34" charset="0"/>
                <a:cs typeface="Arial" panose="020B0604020202020204" pitchFamily="34" charset="0"/>
                <a:sym typeface="Symbol" panose="05050102010706020507" pitchFamily="18" charset="2"/>
              </a:rPr>
              <a:t>, p. 4, www.acara.edu.au/docs/default-source/curriculum/ac-review_terms-of-reference_website.pdf?sfvrsn=2 ; </a:t>
            </a:r>
            <a:r>
              <a:rPr lang="en-AU" sz="1200" dirty="0">
                <a:latin typeface="Arial" panose="020B0604020202020204" pitchFamily="34" charset="0"/>
                <a:cs typeface="Arial" panose="020B0604020202020204" pitchFamily="34" charset="0"/>
              </a:rPr>
              <a:t>ACARA 2020, </a:t>
            </a:r>
            <a:r>
              <a:rPr lang="en-AU" sz="1200" i="1" dirty="0">
                <a:latin typeface="Arial" panose="020B0604020202020204" pitchFamily="34" charset="0"/>
                <a:cs typeface="Arial" panose="020B0604020202020204" pitchFamily="34" charset="0"/>
              </a:rPr>
              <a:t>Curriculum Review: Process paper</a:t>
            </a:r>
            <a:r>
              <a:rPr lang="en-AU" sz="1200" dirty="0">
                <a:latin typeface="Arial" panose="020B0604020202020204" pitchFamily="34" charset="0"/>
                <a:cs typeface="Arial" panose="020B0604020202020204" pitchFamily="34" charset="0"/>
              </a:rPr>
              <a:t>, Version 1.0, p. 3, www.acara.edu.au/docs/default-source/curriculum/curriculum-review-process-paper-31-august-2020.pdf.</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208036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More specifically, in Version 9.0, ACARA has aimed to improve the relationship between the general capabilities and learning area content.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This has included:</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removing repetition</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improving the quality of content descriptions, and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ensuring that content elaborations provide useful examples of where the general capabilities can offer depth and richness. </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These changes aim to assist teachers to more easily identify authentic opportunities where students can practise and develop the necessary knowledge, skills, behaviours and dispositions.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17450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73879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As in Version 8.4, there are seven general capabilities in Version 9.0 of the Australian Curriculum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lang="en-AU" sz="1200" dirty="0">
                <a:latin typeface="Arial" panose="020B0604020202020204" pitchFamily="34" charset="0"/>
                <a:cs typeface="Arial" panose="020B0604020202020204" pitchFamily="34" charset="0"/>
              </a:rPr>
              <a:t> with the ICT capability now called Digital literacy.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53258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The learning continua have been refined for five of the seven general capabilities. </a:t>
            </a: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These continua:</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describe the knowledge, skills and behaviours that students can reasonably be expected to develop from Foundation (or Prep) to Year 10</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map developmental paths in each of the elements and sub-elements across six levels.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 QCAA has developed a suite of learning continua resources, alongside level overviews, which are highlighted towards the end of this presentation. An example of the Digital literacy learning continuum resource is shown. This represents the developmental paths for elements and sub-elements across the six levels of this general capability.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 Literacy and Numeracy general capabilities now use progressions instead of continua. This change will be elaborated on later in the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 following slides discuss each general capability, beginning with Critical and creative thinking.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a:t>Sources: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Curriculum Review Guidelines Paper </a:t>
            </a:r>
            <a:r>
              <a:rPr lang="en-AU" sz="1200" dirty="0">
                <a:latin typeface="Arial" panose="020B0604020202020204" pitchFamily="34" charset="0"/>
                <a:cs typeface="Arial" panose="020B0604020202020204" pitchFamily="34" charset="0"/>
              </a:rPr>
              <a:t>Version 1.0, p. 17, www.australiancurriculum.edu.au/media/7118/curriculum-review-guidelines-paper_feb-2021.pdf; </a:t>
            </a:r>
            <a:r>
              <a:rPr lang="en-AU" sz="1200" dirty="0"/>
              <a:t>State of Queensland (QCAA) 2022, Digital literacy learning continuum, www.qcaa.qld.edu.au/downloads/aciqv9/general-resources/ac9_gc_digital_literacy_learning_continuum.pdf. </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04708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Critical</a:t>
            </a:r>
            <a:r>
              <a:rPr lang="en-US" sz="1200" dirty="0">
                <a:latin typeface="Arial" panose="020B0604020202020204" pitchFamily="34" charset="0"/>
                <a:cs typeface="Arial" panose="020B0604020202020204" pitchFamily="34" charset="0"/>
              </a:rPr>
              <a:t> thinking involves students analysing and assessing possibilities against criteria for judgment. To practise the skills of critical thinking, students construct and evaluate arguments and use information, evidence and logic to draw reasoned conclusions and to solve problems.</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Creative</a:t>
            </a:r>
            <a:r>
              <a:rPr lang="en-US" sz="1200" dirty="0">
                <a:latin typeface="Arial" panose="020B0604020202020204" pitchFamily="34" charset="0"/>
                <a:cs typeface="Arial" panose="020B0604020202020204" pitchFamily="34" charset="0"/>
              </a:rPr>
              <a:t> thinking requires students to generate and apply new ideas and see existing situations in new ways. They identify alternative explanations and possibilities and create new links to generate successful outcomes. </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In Version 9.0, ACARA has refined the element and sub-element descriptions and developmental sequence, and made</a:t>
            </a:r>
            <a:r>
              <a:rPr lang="en-AU" sz="1200" baseline="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key changes to the continuum.</a:t>
            </a:r>
          </a:p>
          <a:p>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First, three structural changes were made to the organisation of the continuum:</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The sub-elements ‘Identify and clarify information and ideas’ and ‘Organise and process information’ were combined into one sub-element ‘Identify, process and evaluate information’. </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‘Reflect on processes’ was removed from the ‘Reflecting on thinking and processes’ element, renamed ‘Interpret concepts and problems’ and placed in the ‘Analysing’ element.</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‘Applying logic and reasoning’ and ‘Draw conclusions and design a course of action’ were combined into one sub-element ‘Draw conclusions and provide reasons’. </a:t>
            </a:r>
          </a:p>
          <a:p>
            <a:pPr marL="228600" indent="-228600">
              <a:buFont typeface="+mj-lt"/>
              <a:buAutoNum type="arabicPeriod"/>
            </a:pPr>
            <a:endParaRPr lang="en-AU" sz="1200" dirty="0">
              <a:latin typeface="Arial" panose="020B0604020202020204" pitchFamily="34" charset="0"/>
              <a:cs typeface="Arial" panose="020B0604020202020204" pitchFamily="34" charset="0"/>
            </a:endParaRPr>
          </a:p>
          <a:p>
            <a:pPr marL="0" indent="0">
              <a:buFont typeface="+mj-lt"/>
              <a:buNone/>
            </a:pPr>
            <a:r>
              <a:rPr lang="en-AU" sz="1200" dirty="0">
                <a:latin typeface="Arial" panose="020B0604020202020204" pitchFamily="34" charset="0"/>
                <a:cs typeface="Arial" panose="020B0604020202020204" pitchFamily="34" charset="0"/>
              </a:rPr>
              <a:t>Second, sub-element descriptions were refined to improve the developmental sequence and more clearly describe the knowledge, skills and behaviours identified within the sub-elements.</a:t>
            </a:r>
          </a:p>
          <a:p>
            <a:pPr marL="0" indent="0">
              <a:buFont typeface="+mj-lt"/>
              <a:buNone/>
            </a:pPr>
            <a:endParaRPr lang="en-AU" sz="1200" dirty="0">
              <a:latin typeface="Arial" panose="020B0604020202020204" pitchFamily="34" charset="0"/>
              <a:cs typeface="Arial" panose="020B0604020202020204" pitchFamily="34" charset="0"/>
            </a:endParaRPr>
          </a:p>
          <a:p>
            <a:pPr marL="0" indent="0">
              <a:buFont typeface="+mj-lt"/>
              <a:buNone/>
            </a:pPr>
            <a:r>
              <a:rPr lang="en-AU" sz="1200" dirty="0">
                <a:latin typeface="Arial" panose="020B0604020202020204" pitchFamily="34" charset="0"/>
                <a:cs typeface="Arial" panose="020B0604020202020204" pitchFamily="34" charset="0"/>
              </a:rPr>
              <a:t>Third, names of the elements and sub-elements were revised to simplify language and to use titles that more appropriately reflect the skill described within the element or sub-element.</a:t>
            </a:r>
            <a:br>
              <a:rPr lang="en-AU"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General capabilities: Critical and creative thinking. Consultation — introductory information and learning continua</a:t>
            </a:r>
            <a:r>
              <a:rPr lang="en-AU" sz="1200" dirty="0">
                <a:latin typeface="Arial" panose="020B0604020202020204" pitchFamily="34" charset="0"/>
                <a:cs typeface="Arial" panose="020B0604020202020204" pitchFamily="34" charset="0"/>
              </a:rPr>
              <a:t>, p. 3, www.australiancurriculum.edu.au/media/7023/gc_critical_and_creative_thinking_consultation_curriculum.pdf.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91543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 Version 9.0, the four organising elements of Critical and creative thinking are:</a:t>
            </a:r>
          </a:p>
          <a:p>
            <a:pPr marL="228600" indent="-228600">
              <a:buFont typeface="+mj-lt"/>
              <a:buAutoNum type="arabicPeriod"/>
            </a:pPr>
            <a:r>
              <a:rPr lang="en-US" sz="1200" dirty="0">
                <a:latin typeface="Arial" panose="020B0604020202020204" pitchFamily="34" charset="0"/>
                <a:cs typeface="Arial" panose="020B0604020202020204" pitchFamily="34" charset="0"/>
              </a:rPr>
              <a:t>Inquiring, with two sub-elements: ‘develop questions’ and ‘identify, process and evaluate information’</a:t>
            </a:r>
          </a:p>
          <a:p>
            <a:pPr marL="228600" indent="-228600">
              <a:buFont typeface="+mj-lt"/>
              <a:buAutoNum type="arabicPeriod"/>
            </a:pPr>
            <a:r>
              <a:rPr lang="en-US" sz="1200" dirty="0">
                <a:latin typeface="Arial" panose="020B0604020202020204" pitchFamily="34" charset="0"/>
                <a:cs typeface="Arial" panose="020B0604020202020204" pitchFamily="34" charset="0"/>
              </a:rPr>
              <a:t>Generating, which is organised into three sub-elements: ‘create possibilities’, ‘consider alternatives’ and ‘put ideas into action’</a:t>
            </a:r>
          </a:p>
          <a:p>
            <a:pPr marL="228600" indent="-228600">
              <a:buFont typeface="+mj-lt"/>
              <a:buAutoNum type="arabicPeriod"/>
            </a:pPr>
            <a:r>
              <a:rPr lang="en-US" sz="1200" dirty="0">
                <a:latin typeface="Arial" panose="020B0604020202020204" pitchFamily="34" charset="0"/>
                <a:cs typeface="Arial" panose="020B0604020202020204" pitchFamily="34" charset="0"/>
              </a:rPr>
              <a:t>Analysing, which has three sub-elements which provide students with opportunities to ‘interpret concepts and problems’, ‘draw conclusions and provide reasons’ and ‘evaluate actions and outcomes’, and</a:t>
            </a:r>
          </a:p>
          <a:p>
            <a:pPr marL="252000" indent="-252000">
              <a:buFont typeface="+mj-lt"/>
              <a:buAutoNum type="arabicPeriod"/>
            </a:pPr>
            <a:r>
              <a:rPr lang="en-US" sz="1200" dirty="0">
                <a:latin typeface="Arial" panose="020B0604020202020204" pitchFamily="34" charset="0"/>
                <a:cs typeface="Arial" panose="020B0604020202020204" pitchFamily="34" charset="0"/>
              </a:rPr>
              <a:t>Reflecting, which has two sub-elements which support students to ‘think about thinking’ and ‘transfer knowledge’.</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ACARA 2024, ‘Understand this general capability: Critical and creative thinking’, v9.australiancurriculum.edu.au/curriculum-information/understand-this-general-capability/critical-and-creative-thinking.</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62016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Digital literacy general capability encompasses the knowledge and skills students need to create, manage, communicate and investigate data, information and ideas, and to solve problems. It involves students critically identifying and appropriately selecting and using digital devices or systems, and learning to make the most of the technologies available to them. </a:t>
            </a: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In addition to the review process followed for all the general capabilities, the refinement of Digital literacy (formerly ICT) was informed by research into digital intelligence and digital literacy.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As a result, the review provided an opportunity to:</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rename the general capability</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revise the definition and structure of the capability by renaming, combining or removing elements and sub-elements</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rewrite statements to ensure levelness and clarity</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refine sub-element descriptions to improve the development sequence across levels one to six, and to more clearly describe the knowledge, skills and behaviours identified within the sub-elements.</a:t>
            </a: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General capabilities: Digital literacy (previously ICT capability). Consultation — introductory information and learning continua</a:t>
            </a:r>
            <a:r>
              <a:rPr lang="en-AU" sz="1200" dirty="0">
                <a:latin typeface="Arial" panose="020B0604020202020204" pitchFamily="34" charset="0"/>
                <a:cs typeface="Arial" panose="020B0604020202020204" pitchFamily="34" charset="0"/>
              </a:rPr>
              <a:t>, ACARA, p. 3, https://www.australiancurriculum.edu.au/media/7024/gc_digital_literacy_ict_capability_consultation_curriculum.pdf.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20041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 Version 9.0, Digital literacy is divided into four elements, all of which have three sub-elements:</a:t>
            </a:r>
          </a:p>
          <a:p>
            <a:pPr marL="252000" indent="-252000">
              <a:buAutoNum type="arabicPeriod"/>
            </a:pPr>
            <a:r>
              <a:rPr lang="en-US" sz="1200" dirty="0">
                <a:latin typeface="Arial" panose="020B0604020202020204" pitchFamily="34" charset="0"/>
                <a:cs typeface="Arial" panose="020B0604020202020204" pitchFamily="34" charset="0"/>
              </a:rPr>
              <a:t>Practising digital safety and wellbeing has sub-elements related to managing online safety, digital privacy and digital wellbeing</a:t>
            </a:r>
          </a:p>
          <a:p>
            <a:pPr marL="252000" indent="-252000">
              <a:buAutoNum type="arabicPeriod"/>
            </a:pPr>
            <a:r>
              <a:rPr lang="en-US" sz="1200" dirty="0">
                <a:latin typeface="Arial" panose="020B0604020202020204" pitchFamily="34" charset="0"/>
                <a:cs typeface="Arial" panose="020B0604020202020204" pitchFamily="34" charset="0"/>
              </a:rPr>
              <a:t>Investigating, which involves locating information, acquiring and collating data and interpreting data</a:t>
            </a:r>
          </a:p>
          <a:p>
            <a:pPr marL="252000" indent="-252000">
              <a:buAutoNum type="arabicPeriod"/>
            </a:pPr>
            <a:r>
              <a:rPr lang="en-US" sz="1200" dirty="0">
                <a:latin typeface="Arial" panose="020B0604020202020204" pitchFamily="34" charset="0"/>
                <a:cs typeface="Arial" panose="020B0604020202020204" pitchFamily="34" charset="0"/>
              </a:rPr>
              <a:t>Creating and exchanging requires students to ‘plan’, ‘create, communicate and collaborate’ and ‘respect intellectual property’, and</a:t>
            </a:r>
          </a:p>
          <a:p>
            <a:pPr marL="252000" indent="-252000">
              <a:buFont typeface="+mj-lt"/>
              <a:buAutoNum type="arabicPeriod" startAt="4"/>
            </a:pPr>
            <a:r>
              <a:rPr lang="en-US" sz="1200" dirty="0">
                <a:latin typeface="Arial" panose="020B0604020202020204" pitchFamily="34" charset="0"/>
                <a:cs typeface="Arial" panose="020B0604020202020204" pitchFamily="34" charset="0"/>
              </a:rPr>
              <a:t>Managing and operating which involves students managing content, protecting content and selecting and using tools.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ACARA 2024, ‘Understand this general capability: Digital Literacy’, v9.australiancurriculum.edu.au/curriculum-information/understand-this-general-capability/digital-literacy.</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8654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The Ethical understanding general capability encompasses the knowledge and skills students require to identify ethical concepts, understand different ethical perspectives and apply ethical thinking in response to issues. It is developed through the investigation of a range of questions drawn from various contexts in the curriculum. </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As a result of ACARA’s review, the number of elements was reduced from three to two. More specifically:</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the first element includes sub-elements related to meta-ethics (ethical and moral concepts) and has been renamed ‘Understanding ethical concepts and perspectives’</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the second element includes sub-elements related to normative ethics (theories about how to be ethical) and applied ethics (the application of ethical thinking) and has been renamed ‘Responding to ethical issues’</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the third element was removed with its sub-elements combined or renamed to reflect their placement within the new elements.</a:t>
            </a:r>
          </a:p>
          <a:p>
            <a:pPr marL="171450"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In addition, several changes were made to sub-elements, and sub-element descriptions were refined to be more reflective of the stages of schooling and the nature of learners at these stages. </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General capabilities: Ethical understanding. Consultation — introductory information and learning continua</a:t>
            </a:r>
            <a:r>
              <a:rPr lang="en-AU" sz="1200" dirty="0">
                <a:latin typeface="Arial" panose="020B0604020202020204" pitchFamily="34" charset="0"/>
                <a:cs typeface="Arial" panose="020B0604020202020204" pitchFamily="34" charset="0"/>
              </a:rPr>
              <a:t>, pp. 3, 5, www.australiancurriculum.edu.au/media/7083/gc_ethical_understanding_consultation_curriculum.pdf.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173283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The Ethical understanding learning continuum is organised into two elements, each of which has three sub-elements.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First, Understanding ethical concepts and perspectives gives students opportunities to ‘explore ethical concepts’, ‘examine values, rights and responsibilities, and ethical norms’,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influences on ethical behaviour and perspectives’.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Second, Responding to ethical issues provides students with an opportunity to ‘explore ethical perspectives and frameworks’, ‘explore ethical issues’ and ‘make and reflect on ethical decisions’.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ACARA 2024, ‘Understand this general capability: Ethical understanding’, v9.australiancurriculum.edu.au/curriculum-information/understand-this-general-capability/ethical-understanding.</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099009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Intercultural understanding, encompasses the behaviours and dispositions that students need to understand what happens and what to do when cultures intersect. It involves students developing the knowledge and skills to reflect on culture and cultural diversity, engage with cultural and linguistic diversity, and navigate intercultural contexts.</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Through the review, three main refinements have been made.</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Firstly, the element descriptions were changed and refocussed for consistency with current research, and to make explicit a cycle of self-awareness and agency. </a:t>
            </a: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Specifically:</a:t>
            </a:r>
          </a:p>
          <a:p>
            <a:pPr marL="252000" lvl="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‘Recognising culture and developing respect’ was refocused as ‘Reflecting on culture and cultural diversity’</a:t>
            </a:r>
          </a:p>
          <a:p>
            <a:pPr marL="252000" lvl="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‘Interacting and empathising with others’ was refocused as ‘Engaging with cultural and linguistic diversity’, and</a:t>
            </a:r>
          </a:p>
          <a:p>
            <a:pPr marL="252000" lvl="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‘Reflecting on intercultural experiences and taking responsibility’ was refocused as ‘Navigating intercultural contexts’.</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Secondly, the sub-element descriptions were changed to: </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realign their intent with current research</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improve the sequence across levels one to six, and</a:t>
            </a:r>
          </a:p>
          <a:p>
            <a:pPr marL="252000" indent="-252000">
              <a:buFont typeface="Arial" panose="020B0604020202020204" pitchFamily="34" charset="0"/>
              <a:buChar char="•"/>
            </a:pPr>
            <a:r>
              <a:rPr lang="en-AU" sz="1200" dirty="0">
                <a:latin typeface="Arial" panose="020B0604020202020204" pitchFamily="34" charset="0"/>
                <a:cs typeface="Arial" panose="020B0604020202020204" pitchFamily="34" charset="0"/>
              </a:rPr>
              <a:t>more clearly describe the knowledge, skills and behaviours.</a:t>
            </a:r>
          </a:p>
          <a:p>
            <a:pPr marL="171450" indent="-17145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Finally, the names of the elements and sub-elements were revised to simplify language across the continuum, and to use titles that more appropriately reflect the skills described within the element or sub-element. </a:t>
            </a:r>
            <a:br>
              <a:rPr lang="en-AU" sz="1200" dirty="0">
                <a:latin typeface="Arial" panose="020B0604020202020204" pitchFamily="34" charset="0"/>
                <a:cs typeface="Arial" panose="020B0604020202020204" pitchFamily="34" charset="0"/>
              </a:rPr>
            </a:b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General capabilities: Intercultural understanding. Consultation — introductory information and learning continua</a:t>
            </a:r>
            <a:r>
              <a:rPr lang="en-AU" sz="1200" dirty="0">
                <a:latin typeface="Arial" panose="020B0604020202020204" pitchFamily="34" charset="0"/>
                <a:cs typeface="Arial" panose="020B0604020202020204" pitchFamily="34" charset="0"/>
              </a:rPr>
              <a:t>, pp. 3, 5, www.australiancurriculum.edu.au/media/7172/gc_intercultural_understanding_capability_consultation_curriculum.pdf.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3861920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The learning continuum for Intercultural understanding is organised into three elements, all of which have three sub-elements.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Reflecting on culture and cultural diversity provides students with opportunities to ‘reflect on the relationship between cultures and identities’, ‘examine cultural perspectives and world views’, and ‘explore the influence of cultures on interactions’</a:t>
            </a:r>
          </a:p>
          <a:p>
            <a:pPr marL="252000" marR="0" lvl="0" indent="-2520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dirty="0">
                <a:latin typeface="Arial" panose="020B0604020202020204" pitchFamily="34" charset="0"/>
                <a:cs typeface="Arial" panose="020B0604020202020204" pitchFamily="34" charset="0"/>
              </a:rPr>
              <a:t>Engaging with cultural and linguistic diversity supports students to learn to ‘communicate responsively’, ‘develop multiple perspectives’ and ‘develop empathy’, and</a:t>
            </a:r>
          </a:p>
          <a:p>
            <a:pPr marL="252000" marR="0" lvl="0" indent="-252000" algn="l" defTabSz="914400" rtl="0" eaLnBrk="0" fontAlgn="base" latinLnBrk="0" hangingPunct="0">
              <a:lnSpc>
                <a:spcPct val="100000"/>
              </a:lnSpc>
              <a:spcBef>
                <a:spcPct val="30000"/>
              </a:spcBef>
              <a:spcAft>
                <a:spcPct val="0"/>
              </a:spcAft>
              <a:buClrTx/>
              <a:buSzTx/>
              <a:buFont typeface="+mj-lt"/>
              <a:buAutoNum type="arabicPeriod" startAt="3"/>
              <a:tabLst/>
              <a:defRPr/>
            </a:pPr>
            <a:r>
              <a:rPr lang="en-US" sz="1200" dirty="0">
                <a:latin typeface="Arial" panose="020B0604020202020204" pitchFamily="34" charset="0"/>
                <a:cs typeface="Arial" panose="020B0604020202020204" pitchFamily="34" charset="0"/>
              </a:rPr>
              <a:t>Navigating intercultural contexts supports students to ‘consider responses to intercultural experiences’, ‘respond to biases, stereotypes, prejudices and discrimination’ and ‘adapt in intercultural exchanges’.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Source:</a:t>
            </a:r>
            <a:r>
              <a:rPr lang="en-US" sz="1200" b="0" dirty="0">
                <a:latin typeface="Arial" panose="020B0604020202020204" pitchFamily="34" charset="0"/>
                <a:cs typeface="Arial" panose="020B0604020202020204" pitchFamily="34" charset="0"/>
              </a:rPr>
              <a:t> ACARA 2024</a:t>
            </a:r>
            <a:r>
              <a:rPr lang="en-US" sz="1200" dirty="0">
                <a:latin typeface="Arial" panose="020B0604020202020204" pitchFamily="34" charset="0"/>
                <a:cs typeface="Arial" panose="020B0604020202020204" pitchFamily="34" charset="0"/>
              </a:rPr>
              <a:t>, ‘Understand this general capability: Intercultural understanding’, </a:t>
            </a:r>
            <a:r>
              <a:rPr lang="en-US" sz="1200" strike="noStrike" dirty="0">
                <a:latin typeface="Arial" panose="020B0604020202020204" pitchFamily="34" charset="0"/>
                <a:cs typeface="Arial" panose="020B0604020202020204" pitchFamily="34" charset="0"/>
              </a:rPr>
              <a:t>v9.australiancurriculum.edu.au/curriculum-information/understand-this-general-capability/intercultural-understanding.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strike="noStrike"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3677780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Personal and social capability provides a foundation for students to understand themselves and others, and to navigate their relationships, lives, work and learning. It supports students to develop their ability to regulate their thoughts, behaviours and emotions.  Level 1a supports students with disability to access age-equivalent content and participate in learning on the same basis as their peers.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 review identified opportunities to improve the structural flow and improve the relationship of the Personal and social capability with learning area content. </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First, five structural changes were made to the organisation of the continuum:</a:t>
            </a:r>
          </a:p>
          <a:p>
            <a:pPr marL="252000" lvl="0" indent="-252000">
              <a:buFont typeface="+mj-lt"/>
              <a:buAutoNum type="arabicPeriod"/>
            </a:pPr>
            <a:r>
              <a:rPr lang="en-AU" sz="1200" dirty="0">
                <a:latin typeface="Arial" panose="020B0604020202020204" pitchFamily="34" charset="0"/>
                <a:cs typeface="Arial" panose="020B0604020202020204" pitchFamily="34" charset="0"/>
              </a:rPr>
              <a:t>‘Recognise personal qualities and achievements’ and ‘Understand themselves as learners’ sub-elements were combined into one sub-element, ‘Personal awareness’</a:t>
            </a:r>
          </a:p>
          <a:p>
            <a:pPr marL="252000" marR="0" lvl="0" indent="-252000" algn="l" defTabSz="914400" rtl="0" eaLnBrk="0" fontAlgn="base" latinLnBrk="0" hangingPunct="0">
              <a:lnSpc>
                <a:spcPct val="100000"/>
              </a:lnSpc>
              <a:spcBef>
                <a:spcPct val="30000"/>
              </a:spcBef>
              <a:spcAft>
                <a:spcPct val="0"/>
              </a:spcAft>
              <a:buClrTx/>
              <a:buSzTx/>
              <a:buFont typeface="+mj-lt"/>
              <a:buAutoNum type="arabicPeriod"/>
              <a:tabLst/>
              <a:defRPr/>
            </a:pPr>
            <a:r>
              <a:rPr lang="en-AU" sz="1200" dirty="0">
                <a:latin typeface="Arial" panose="020B0604020202020204" pitchFamily="34" charset="0"/>
                <a:cs typeface="Arial" panose="020B0604020202020204" pitchFamily="34" charset="0"/>
              </a:rPr>
              <a:t>‘Work independently and show initiative’ was removed from the ‘self-management’ element, and ‘Develop self-discipline and set goals’ was renamed ‘Emotional regulation’.</a:t>
            </a:r>
          </a:p>
          <a:p>
            <a:pPr marL="252000" marR="0" lvl="0" indent="-252000" algn="l" defTabSz="914400" rtl="0" eaLnBrk="0" fontAlgn="base" latinLnBrk="0" hangingPunct="0">
              <a:lnSpc>
                <a:spcPct val="100000"/>
              </a:lnSpc>
              <a:spcBef>
                <a:spcPct val="30000"/>
              </a:spcBef>
              <a:spcAft>
                <a:spcPct val="0"/>
              </a:spcAft>
              <a:buClrTx/>
              <a:buSzTx/>
              <a:buFont typeface="+mj-lt"/>
              <a:buAutoNum type="arabicPeriod"/>
              <a:tabLst/>
              <a:defRPr/>
            </a:pPr>
            <a:r>
              <a:rPr lang="en-AU" sz="1200" dirty="0">
                <a:latin typeface="Arial" panose="020B0604020202020204" pitchFamily="34" charset="0"/>
                <a:cs typeface="Arial" panose="020B0604020202020204" pitchFamily="34" charset="0"/>
              </a:rPr>
              <a:t>The ‘Understand relationships’ and ‘Appreciate diverse perspectives’ sub-elements were combined to form the ‘Relational awareness’ sub-element as acknowledgment that appreciating diversity is a key component of relationship building</a:t>
            </a:r>
          </a:p>
          <a:p>
            <a:pPr marL="252000" lvl="0" indent="-252000">
              <a:buFont typeface="+mj-lt"/>
              <a:buAutoNum type="arabicPeriod"/>
            </a:pPr>
            <a:r>
              <a:rPr lang="en-AU" sz="1200" dirty="0">
                <a:latin typeface="Arial" panose="020B0604020202020204" pitchFamily="34" charset="0"/>
                <a:cs typeface="Arial" panose="020B0604020202020204" pitchFamily="34" charset="0"/>
              </a:rPr>
              <a:t>The sub-element ‘Contribute to civil society’ was renamed ‘Community awareness’ to acknowledge the need for students to develop awareness of, and take responsibility for, their social, physical and natural environments</a:t>
            </a:r>
          </a:p>
          <a:p>
            <a:pPr marL="252000" lvl="0" indent="-252000">
              <a:buFont typeface="+mj-lt"/>
              <a:buAutoNum type="arabicPeriod"/>
            </a:pPr>
            <a:r>
              <a:rPr lang="en-AU" sz="1200" dirty="0">
                <a:latin typeface="Arial" panose="020B0604020202020204" pitchFamily="34" charset="0"/>
                <a:cs typeface="Arial" panose="020B0604020202020204" pitchFamily="34" charset="0"/>
              </a:rPr>
              <a:t>‘Empathy’ was included as a sub-element to acknowledge the development of the skill to manage relationships and build awareness of others’ feelings, needs and concerns and its contribution to social awareness.</a:t>
            </a:r>
          </a:p>
          <a:p>
            <a:pPr marL="228600" indent="-228600">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Second, sub-element descriptions were refined to improve the development sequence across levels one to six, and to more clearly describe the knowledge, skills and behaviours identified.</a:t>
            </a:r>
          </a:p>
          <a:p>
            <a:pPr marL="228600" indent="-2286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Third, names of the elements and sub-elements in the learning continuum were revised to simplify language across the continuum and to use titles that more appropriately reflect the skill described within the element or sub-element.</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And four, the descriptions for Level 1a were revised and aligned to the new structure of the learning continuum, and additional descriptions for each sub-element included, to support teachers in their approaches to planning and programming for students with disability.</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2021, </a:t>
            </a:r>
            <a:r>
              <a:rPr lang="en-AU" sz="1200" i="1" dirty="0">
                <a:latin typeface="Arial" panose="020B0604020202020204" pitchFamily="34" charset="0"/>
                <a:cs typeface="Arial" panose="020B0604020202020204" pitchFamily="34" charset="0"/>
              </a:rPr>
              <a:t>General capabilities: Personal and social capability. Consultation — introductory information and learning continua</a:t>
            </a:r>
            <a:r>
              <a:rPr lang="en-AU" sz="1200" dirty="0">
                <a:latin typeface="Arial" panose="020B0604020202020204" pitchFamily="34" charset="0"/>
                <a:cs typeface="Arial" panose="020B0604020202020204" pitchFamily="34" charset="0"/>
              </a:rPr>
              <a:t>, p. 3–4, www.australiancurriculum.edu.au/media/7022/gc_personal_and_social_capability_consultation_curriculum.pdf. </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9849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personal and social capability learning continuum is organised into four elements. </a:t>
            </a:r>
          </a:p>
          <a:p>
            <a:r>
              <a:rPr lang="en-US" sz="1200" dirty="0">
                <a:latin typeface="Arial" panose="020B0604020202020204" pitchFamily="34" charset="0"/>
                <a:cs typeface="Arial" panose="020B0604020202020204" pitchFamily="34" charset="0"/>
              </a:rPr>
              <a:t>These are:</a:t>
            </a:r>
          </a:p>
          <a:p>
            <a:pPr marL="252000" indent="-252000">
              <a:buFont typeface="+mj-lt"/>
              <a:buAutoNum type="arabicPeriod"/>
            </a:pPr>
            <a:r>
              <a:rPr lang="en-US" sz="1200" dirty="0">
                <a:latin typeface="Arial" panose="020B0604020202020204" pitchFamily="34" charset="0"/>
                <a:cs typeface="Arial" panose="020B0604020202020204" pitchFamily="34" charset="0"/>
              </a:rPr>
              <a:t>Self-awareness, which has the sub-elements ‘personal awareness’, ‘emotional awareness’ and ‘reflective practice’</a:t>
            </a:r>
          </a:p>
          <a:p>
            <a:pPr marL="252000" indent="-252000">
              <a:buFont typeface="+mj-lt"/>
              <a:buAutoNum type="arabicPeriod"/>
            </a:pPr>
            <a:r>
              <a:rPr lang="en-US" sz="1200" dirty="0">
                <a:latin typeface="Arial" panose="020B0604020202020204" pitchFamily="34" charset="0"/>
                <a:cs typeface="Arial" panose="020B0604020202020204" pitchFamily="34" charset="0"/>
              </a:rPr>
              <a:t>Self-management, which supports students to develop ‘goal setting’, ‘emotional regulation’ and ‘perseverance and adaptability’</a:t>
            </a:r>
          </a:p>
          <a:p>
            <a:pPr marL="252000" indent="-252000">
              <a:buFont typeface="+mj-lt"/>
              <a:buAutoNum type="arabicPeriod"/>
            </a:pPr>
            <a:r>
              <a:rPr lang="en-US" sz="1200" dirty="0">
                <a:latin typeface="Arial" panose="020B0604020202020204" pitchFamily="34" charset="0"/>
                <a:cs typeface="Arial" panose="020B0604020202020204" pitchFamily="34" charset="0"/>
              </a:rPr>
              <a:t>Social awareness, which includes three sub-elements: ‘empathy’; ‘relational awareness’; and ‘community awareness’ and</a:t>
            </a:r>
          </a:p>
          <a:p>
            <a:pPr marL="252000" indent="-252000">
              <a:buFont typeface="+mj-lt"/>
              <a:buAutoNum type="arabicPeriod"/>
            </a:pPr>
            <a:r>
              <a:rPr lang="en-US" sz="1200" dirty="0">
                <a:latin typeface="Arial" panose="020B0604020202020204" pitchFamily="34" charset="0"/>
                <a:cs typeface="Arial" panose="020B0604020202020204" pitchFamily="34" charset="0"/>
              </a:rPr>
              <a:t>Social management with five sub-elements: ‘communication’, ‘collaboration’, ‘leadership’, ‘decision-making’ and ‘conflict resolution’.</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latin typeface="Arial" panose="020B0604020202020204" pitchFamily="34" charset="0"/>
                <a:cs typeface="Arial" panose="020B0604020202020204" pitchFamily="34" charset="0"/>
              </a:rPr>
              <a:t>Source: </a:t>
            </a:r>
            <a:r>
              <a:rPr lang="en-US" sz="1200" b="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2024, ‘Understand this general capability: Personal and social capability’, v9.australiancurriculum.edu.au/curriculum-information/understand-this-general-capability/personal-and-social-capability.</a:t>
            </a:r>
            <a:endParaRPr lang="en-US" sz="120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958280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Reflection point:</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Now that we have explored the key changes and organising elements of the first five general capabilities, consider your response to the following questions: </a:t>
            </a:r>
          </a:p>
          <a:p>
            <a:pPr marL="252000" indent="-252000">
              <a:buFont typeface="+mj-lt"/>
              <a:buAutoNum type="arabicPeriod"/>
            </a:pPr>
            <a:r>
              <a:rPr lang="en-US" dirty="0">
                <a:latin typeface="Arial" panose="020B0604020202020204" pitchFamily="34" charset="0"/>
                <a:cs typeface="Arial" panose="020B0604020202020204" pitchFamily="34" charset="0"/>
              </a:rPr>
              <a:t>Why might these changes to general capabilities matter to me?</a:t>
            </a:r>
          </a:p>
          <a:p>
            <a:pPr marL="252000" indent="-252000">
              <a:buFont typeface="+mj-lt"/>
              <a:buAutoNum type="arabicPeriod"/>
            </a:pPr>
            <a:r>
              <a:rPr lang="en-US" dirty="0">
                <a:latin typeface="Arial" panose="020B0604020202020204" pitchFamily="34" charset="0"/>
                <a:cs typeface="Arial" panose="020B0604020202020204" pitchFamily="34" charset="0"/>
              </a:rPr>
              <a:t>Why might they matter to my school community?</a:t>
            </a:r>
          </a:p>
          <a:p>
            <a:pPr marL="252000" indent="-252000">
              <a:buFont typeface="+mj-lt"/>
              <a:buAutoNum type="arabicPeriod"/>
            </a:pPr>
            <a:r>
              <a:rPr lang="en-US" dirty="0">
                <a:latin typeface="Arial" panose="020B0604020202020204" pitchFamily="34" charset="0"/>
                <a:cs typeface="Arial" panose="020B0604020202020204" pitchFamily="34" charset="0"/>
              </a:rPr>
              <a:t>Why might they matter to the wider world?</a:t>
            </a:r>
            <a:endParaRPr lang="en-AU"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If you are viewing this presentation with others, share and discuss your responses to these questions.</a:t>
            </a:r>
          </a:p>
          <a:p>
            <a:endParaRPr lang="en-AU" sz="1200" b="0" dirty="0">
              <a:latin typeface="Arial" panose="020B0604020202020204" pitchFamily="34" charset="0"/>
              <a:cs typeface="Arial" panose="020B0604020202020204" pitchFamily="34" charset="0"/>
            </a:endParaRPr>
          </a:p>
          <a:p>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2664220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We’ll turn now to the final two general capabilities, Literacy and Numeracy. Instead of learning continua, these two capabilities are structured around </a:t>
            </a:r>
            <a:r>
              <a:rPr lang="en-AU" sz="1200" b="1" dirty="0">
                <a:latin typeface="Arial" panose="020B0604020202020204" pitchFamily="34" charset="0"/>
                <a:cs typeface="Arial" panose="020B0604020202020204" pitchFamily="34" charset="0"/>
              </a:rPr>
              <a:t>progressions</a:t>
            </a:r>
            <a:r>
              <a:rPr lang="en-AU" sz="120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 progressions describe the learning pathway/s along which students typically progress, regardless of age or year level.</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They describe the skills, understandings and capabilities students typically acquire as their proficiency increases in a particular aspect of the curriculum over time.</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They support teachers to: ascertain the stage of learning reached; identify any gaps in skills and knowledge; and plan for the next step to progress learning.</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Finally, they provide </a:t>
            </a:r>
            <a:r>
              <a:rPr lang="en-US" sz="1200" dirty="0">
                <a:latin typeface="Arial" panose="020B0604020202020204" pitchFamily="34" charset="0"/>
                <a:cs typeface="Arial" panose="020B0604020202020204" pitchFamily="34" charset="0"/>
              </a:rPr>
              <a:t>teachers with a conceptual tool that supports them to develop targeted teaching and learning programs for students who are working at, above or below the year level expectation.</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This screenshot from the Australian Curriculum website, identifies the sub-elements for Reading and viewing, in particular Phonological awareness. You’ll note the progression of learning through the descriptions of skills, understandings and capabilities students typically acquired at specific stages of development.</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AU" sz="1200" dirty="0">
                <a:latin typeface="Arial" panose="020B0604020202020204" pitchFamily="34" charset="0"/>
                <a:cs typeface="Arial" panose="020B0604020202020204" pitchFamily="34" charset="0"/>
              </a:rPr>
              <a:t>ACARA 2022, ‘Literacy’, v9.australiancurriculum.edu.au/f-10-curriculum/general-capabilities/literacy?element=1&amp;sub-element=LRPhA</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198303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 Australian Curriculum introduction to the Literacy general capability explains that ‘literacy involves students listening to, reading, viewing, speaking, writing and creating oral, print, visual and digital texts, and using and modifying language for different purposes.</a:t>
            </a:r>
            <a:r>
              <a:rPr lang="en-US" sz="1800" dirty="0">
                <a:effectLst/>
                <a:latin typeface="Arial" panose="020B0604020202020204" pitchFamily="34" charset="0"/>
              </a:rPr>
              <a:t> </a:t>
            </a:r>
            <a:r>
              <a:rPr lang="en-US" sz="1800" dirty="0">
                <a:effectLst/>
                <a:latin typeface="Segoe UI" panose="020B0502040204020203" pitchFamily="34" charset="0"/>
              </a:rPr>
              <a:t>Literacy enables students to: access, understand, analyse and evaluate information and ideas, express thoughts and emotions; present ideas and opinions; and interact with others’ (p. 3)</a:t>
            </a:r>
            <a:endParaRPr lang="en-US" sz="1800" dirty="0">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 such, the Literacy general capability is organised into three elements.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first is Speaking and listening, with three sub-elements: </a:t>
            </a:r>
            <a:r>
              <a:rPr lang="en-AU" sz="1200" dirty="0">
                <a:latin typeface="Arial" panose="020B0604020202020204" pitchFamily="34" charset="0"/>
                <a:cs typeface="Arial" panose="020B0604020202020204" pitchFamily="34" charset="0"/>
              </a:rPr>
              <a:t>Listening; Interacting; and Speaking.</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Second is Reading and viewing </a:t>
            </a:r>
            <a:r>
              <a:rPr lang="en-AU" sz="1200" dirty="0">
                <a:latin typeface="Arial" panose="020B0604020202020204" pitchFamily="34" charset="0"/>
                <a:cs typeface="Arial" panose="020B0604020202020204" pitchFamily="34" charset="0"/>
              </a:rPr>
              <a:t>with four sub-elements: Phonological awareness; Phonic knowledge and word recognition; Fluency; and Understanding texts.</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final element is Writing which has five sub-elements: </a:t>
            </a:r>
            <a:r>
              <a:rPr lang="en-AU" sz="1200" dirty="0">
                <a:latin typeface="Arial" panose="020B0604020202020204" pitchFamily="34" charset="0"/>
                <a:cs typeface="Arial" panose="020B0604020202020204" pitchFamily="34" charset="0"/>
              </a:rPr>
              <a:t>Creating texts; Grammar; Punctuation; Spelling; and Handwriting and keyboarding.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Version 9.0 of the Literacy learning progression is a refinement of earlier versions of the learning progressions, based on the review of the English learning area content.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ACARA 2024, ‘Understand this general capability: Literacy’, v9.australiancurriculum.edu.au/curriculum-information/understand-this-general-capability/literacy.</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4294846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200" dirty="0">
                <a:latin typeface="Arial" panose="020B0604020202020204" pitchFamily="34" charset="0"/>
                <a:cs typeface="Arial" panose="020B0604020202020204" pitchFamily="34" charset="0"/>
              </a:rPr>
              <a:t>The Australian Curriculum introduction to the Numeracy general capability explains that ‘</a:t>
            </a:r>
            <a:r>
              <a:rPr lang="en-AU" sz="1800" dirty="0">
                <a:effectLst/>
                <a:latin typeface="Arial" panose="020B0604020202020204" pitchFamily="34" charset="0"/>
                <a:ea typeface="Cambria" panose="02040503050406030204" pitchFamily="18" charset="0"/>
              </a:rPr>
              <a:t>Numeracy is fundamental to a student’s ability to learn at school and to engage productively in society.  It involves the recognition, formulation and interpretation of mathematics, and its application to real-world problems and contexts’ (p. 3).</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Numeracy general capability is organised into three elements.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First is Number sense and algebra. It encompasses eight sub-elements: </a:t>
            </a:r>
            <a:r>
              <a:rPr lang="en-AU" sz="1200" dirty="0">
                <a:latin typeface="Arial" panose="020B0604020202020204" pitchFamily="34" charset="0"/>
                <a:cs typeface="Arial" panose="020B0604020202020204" pitchFamily="34" charset="0"/>
              </a:rPr>
              <a:t>Number and place value; Counting processes; Additive strategies; Multiplicative strategies; Interpreting fractions; Proportional thinking; Number patterns and algebraic thinking; and Understanding money</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second element is Measurement and geometry with four sub-elements: </a:t>
            </a:r>
            <a:r>
              <a:rPr lang="en-AU" sz="1200" dirty="0">
                <a:latin typeface="Arial" panose="020B0604020202020204" pitchFamily="34" charset="0"/>
                <a:cs typeface="Arial" panose="020B0604020202020204" pitchFamily="34" charset="0"/>
              </a:rPr>
              <a:t>Understanding units of measurement; Understanding geometric properties; Positioning and locating; and Measuring time.</a:t>
            </a: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final element is Statistics and probability. It has two sub-elements: </a:t>
            </a:r>
            <a:r>
              <a:rPr lang="en-AU" sz="1200" dirty="0">
                <a:latin typeface="Arial" panose="020B0604020202020204" pitchFamily="34" charset="0"/>
                <a:cs typeface="Arial" panose="020B0604020202020204" pitchFamily="34" charset="0"/>
              </a:rPr>
              <a:t>Understanding chance; and Interpreting and representing data.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Like Literacy, the earlier version of the Numeracy learning progression has been refined based on the review of the Mathematics learning area content in Version 9.0 of the Australian Curriculum.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rPr>
              <a:t>ACARA 2024, ‘Understand this general capability: Numeracy’, v9.australiancurriculum.edu.au/curriculum-information/understand-this-general-capability/numeracy.</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403202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870455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Reflection point: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What is one opportunity for teaching and learning that arises out of the refresh of the general capabilities?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If you are viewing this presentation with others, share and discuss your ideas.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572701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978360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 QCAA has a range of resources available online at the QCAA website that offer support for both Version 9.0 and Version 8.4 of the Australian Curriculum.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To access Version 9.0 resources, select the Prep–Year 10 tab on the QCAA website, select the Australian Curriculum link, then click on the ‘Australian Curriculum Version 9.0 in Queensland’ (</a:t>
            </a:r>
            <a:r>
              <a:rPr lang="en-AU" sz="1200" dirty="0" err="1">
                <a:latin typeface="Arial" panose="020B0604020202020204" pitchFamily="34" charset="0"/>
                <a:cs typeface="Arial" panose="020B0604020202020204" pitchFamily="34" charset="0"/>
              </a:rPr>
              <a:t>ACiQ</a:t>
            </a:r>
            <a:r>
              <a:rPr lang="en-AU" sz="1200" dirty="0">
                <a:latin typeface="Arial" panose="020B0604020202020204" pitchFamily="34" charset="0"/>
                <a:cs typeface="Arial" panose="020B0604020202020204" pitchFamily="34" charset="0"/>
              </a:rPr>
              <a:t>) tile: https://www.qcaa.qld.edu.au/p-10/aciq/version-9. From this menu, you can select to view content for the general capabilities, learning areas or cross-curriculum priorities.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3995148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General capabilities resources highlighted in the following slides are located in the Advice and resources accordion menu:  </a:t>
            </a:r>
            <a:r>
              <a:rPr lang="en-AU" sz="1200" dirty="0">
                <a:latin typeface="Arial" panose="020B0604020202020204" pitchFamily="34" charset="0"/>
                <a:cs typeface="Arial" panose="020B0604020202020204" pitchFamily="34" charset="0"/>
              </a:rPr>
              <a:t>https://www.qcaa.qld.edu.au/p-10/aciq/version-9/general-capabilities/advice-and-resources</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33</a:t>
            </a:fld>
            <a:endParaRPr lang="en-AU"/>
          </a:p>
        </p:txBody>
      </p:sp>
    </p:spTree>
    <p:extLst>
      <p:ext uri="{BB962C8B-B14F-4D97-AF65-F5344CB8AC3E}">
        <p14:creationId xmlns:p14="http://schemas.microsoft.com/office/powerpoint/2010/main" val="3976679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One useful resource is ‘Embedding the general capabilities’. This advice provides a summary of the structure and levels of the general capabilities as well as considerations for teaching and learning.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This resource is located in the Advice accordion or can be accessed using the QR code. </a:t>
            </a: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838594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In addition, there are Learning continua for each individual general capability. These are labelled from Level 1 to 6 to present a sequence of learning independent of year levels.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These are located in the Learning continua accordion and can be accessed using the QR code. </a:t>
            </a:r>
          </a:p>
          <a:p>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340267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Finally, complementing the learning continua, Level overview resources show the development of </a:t>
            </a:r>
            <a:r>
              <a:rPr lang="en-US" sz="1200" b="1" dirty="0">
                <a:latin typeface="Arial" panose="020B0604020202020204" pitchFamily="34" charset="0"/>
                <a:cs typeface="Arial" panose="020B0604020202020204" pitchFamily="34" charset="0"/>
              </a:rPr>
              <a:t>all</a:t>
            </a:r>
            <a:r>
              <a:rPr lang="en-US" sz="1200" dirty="0">
                <a:latin typeface="Arial" panose="020B0604020202020204" pitchFamily="34" charset="0"/>
                <a:cs typeface="Arial" panose="020B0604020202020204" pitchFamily="34" charset="0"/>
              </a:rPr>
              <a:t> five general capabilities within a </a:t>
            </a:r>
            <a:r>
              <a:rPr lang="en-US" sz="1200" b="1" dirty="0">
                <a:latin typeface="Arial" panose="020B0604020202020204" pitchFamily="34" charset="0"/>
                <a:cs typeface="Arial" panose="020B0604020202020204" pitchFamily="34" charset="0"/>
              </a:rPr>
              <a:t>single</a:t>
            </a:r>
            <a:r>
              <a:rPr lang="en-US" sz="1200" dirty="0">
                <a:latin typeface="Arial" panose="020B0604020202020204" pitchFamily="34" charset="0"/>
                <a:cs typeface="Arial" panose="020B0604020202020204" pitchFamily="34" charset="0"/>
              </a:rPr>
              <a:t> level.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These are located in the Level overviews accordion and can be accessed using the QR code.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2358386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19836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9091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346512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dirty="0">
                <a:latin typeface="Arial" panose="020B0604020202020204" pitchFamily="34" charset="0"/>
                <a:cs typeface="Arial" panose="020B0604020202020204" pitchFamily="34" charset="0"/>
              </a:rPr>
              <a:t>Reflection point:</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Think about your knowledge of and/or experience in using the general capabilities in the past. </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What word/s come to mind when you think about the general capabilities?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i="0" dirty="0">
                <a:latin typeface="Arial" panose="020B0604020202020204" pitchFamily="34" charset="0"/>
                <a:cs typeface="Arial" panose="020B0604020202020204" pitchFamily="34" charset="0"/>
              </a:rPr>
              <a:t>If you are viewing this presentation with others, share your words. Discuss what is common and what is different. </a:t>
            </a:r>
            <a:endParaRPr lang="en-AU" sz="1200" b="1"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2958639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3587056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1438189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2991738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3920105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297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5983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99613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foundational document underpinning the review of the Australian Curriculum was the </a:t>
            </a:r>
            <a:r>
              <a:rPr lang="en-US" sz="1200" i="1" dirty="0">
                <a:latin typeface="Arial" panose="020B0604020202020204" pitchFamily="34" charset="0"/>
                <a:cs typeface="Arial" panose="020B0604020202020204" pitchFamily="34" charset="0"/>
              </a:rPr>
              <a:t>Alice Springs (</a:t>
            </a:r>
            <a:r>
              <a:rPr lang="en-US" sz="1200" i="1" dirty="0" err="1">
                <a:latin typeface="Arial" panose="020B0604020202020204" pitchFamily="34" charset="0"/>
                <a:cs typeface="Arial" panose="020B0604020202020204" pitchFamily="34" charset="0"/>
              </a:rPr>
              <a:t>Mpartnwe</a:t>
            </a:r>
            <a:r>
              <a:rPr lang="en-US" sz="1200" i="1" dirty="0">
                <a:latin typeface="Arial" panose="020B0604020202020204" pitchFamily="34" charset="0"/>
                <a:cs typeface="Arial" panose="020B0604020202020204" pitchFamily="34" charset="0"/>
              </a:rPr>
              <a:t>) Education Declaration </a:t>
            </a:r>
            <a:r>
              <a:rPr lang="en-US" sz="1200" i="0" dirty="0">
                <a:latin typeface="Arial" panose="020B0604020202020204" pitchFamily="34" charset="0"/>
                <a:cs typeface="Arial" panose="020B0604020202020204" pitchFamily="34" charset="0"/>
              </a:rPr>
              <a:t>of 2019. This builds on the Melbourne Declaration, setting out the national vision for education and the commitment of Australian governments to improving educational outcomes.</a:t>
            </a:r>
          </a:p>
          <a:p>
            <a:endParaRPr lang="en-US" sz="1200" i="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vision is based on two key goals: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that Australia’s education system promotes excellence and equity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that all young Australians become confident, creative, successful lifelong learners and active and informed community members.</a:t>
            </a:r>
          </a:p>
          <a:p>
            <a:endParaRPr lang="en-US" sz="1200" b="0" i="0" dirty="0">
              <a:solidFill>
                <a:srgbClr val="0B0C1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555757"/>
                </a:solidFill>
                <a:latin typeface="Arial" panose="020B0604020202020204" pitchFamily="34" charset="0"/>
                <a:cs typeface="Arial" panose="020B0604020202020204" pitchFamily="34" charset="0"/>
              </a:rPr>
              <a:t>Source: </a:t>
            </a:r>
            <a:r>
              <a:rPr lang="en-US" sz="1200" dirty="0">
                <a:solidFill>
                  <a:srgbClr val="555757"/>
                </a:solidFill>
                <a:latin typeface="Arial" panose="020B0604020202020204" pitchFamily="34" charset="0"/>
                <a:cs typeface="Arial" panose="020B0604020202020204" pitchFamily="34" charset="0"/>
              </a:rPr>
              <a:t>Education Council 2019, </a:t>
            </a:r>
            <a:r>
              <a:rPr lang="en-US" sz="1200" i="1" dirty="0">
                <a:solidFill>
                  <a:srgbClr val="555757"/>
                </a:solidFill>
                <a:latin typeface="Arial" panose="020B0604020202020204" pitchFamily="34" charset="0"/>
                <a:cs typeface="Arial" panose="020B0604020202020204" pitchFamily="34" charset="0"/>
              </a:rPr>
              <a:t>The Alice Springs (Mparntwe) Education Declaration</a:t>
            </a:r>
            <a:r>
              <a:rPr lang="en-US" sz="1200" dirty="0">
                <a:solidFill>
                  <a:srgbClr val="555757"/>
                </a:solidFill>
                <a:latin typeface="Arial" panose="020B0604020202020204" pitchFamily="34" charset="0"/>
                <a:cs typeface="Arial" panose="020B0604020202020204" pitchFamily="34" charset="0"/>
              </a:rPr>
              <a:t>, www.education.gov.au/alice-springs-mparntwe-education-declaration/resources/alice-springs-mparntwe-education-declaration.</a:t>
            </a:r>
            <a:endParaRPr lang="en-AU"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87775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The Mparntwe Education Declaration makes a number of commitments, all focused on ensuring that every young Australian can access a quality education. </a:t>
            </a:r>
          </a:p>
          <a:p>
            <a:r>
              <a:rPr lang="en-AU" sz="1200" dirty="0">
                <a:latin typeface="Arial" panose="020B0604020202020204" pitchFamily="34" charset="0"/>
                <a:cs typeface="Arial" panose="020B0604020202020204" pitchFamily="34" charset="0"/>
              </a:rPr>
              <a:t>In relation to the general capabilities, Goal 2</a:t>
            </a:r>
            <a:r>
              <a:rPr lang="en-US" sz="1200" dirty="0">
                <a:latin typeface="Arial" panose="020B0604020202020204" pitchFamily="34" charset="0"/>
                <a:cs typeface="Arial" panose="020B0604020202020204" pitchFamily="34" charset="0"/>
              </a:rPr>
              <a:t> has been broadened to include lifelong learning, and includes both knowledge and skills required for the 21st century. </a:t>
            </a:r>
            <a:r>
              <a:rPr lang="en-AU" sz="1200" dirty="0">
                <a:latin typeface="Arial" panose="020B0604020202020204" pitchFamily="34" charset="0"/>
                <a:cs typeface="Arial" panose="020B0604020202020204" pitchFamily="34" charset="0"/>
              </a:rPr>
              <a:t>The addition of the word ‘lifelong’ highlights that learning does not end when students leave school. The term ‘citizens’ has been changed to ‘members of the community’.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32682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By studying the Australian Curriculum in Queensland, students are provided with the opportunity to develop as confident and creative individuals, successful lifelong learners and active and informed members of the community from kindergarten all the way through to Year 12.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baseline="0"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K</a:t>
            </a:r>
            <a:r>
              <a:rPr lang="en-US" sz="1200" dirty="0">
                <a:latin typeface="Arial" panose="020B0604020202020204" pitchFamily="34" charset="0"/>
                <a:cs typeface="Arial" panose="020B0604020202020204" pitchFamily="34" charset="0"/>
              </a:rPr>
              <a:t>nowledge, skills and dispositions are valued in the early years through inclusion in the </a:t>
            </a:r>
            <a:r>
              <a:rPr lang="en-US" sz="1200" i="1" dirty="0">
                <a:latin typeface="Arial" panose="020B0604020202020204" pitchFamily="34" charset="0"/>
                <a:cs typeface="Arial" panose="020B0604020202020204" pitchFamily="34" charset="0"/>
              </a:rPr>
              <a:t>Queensland kindergarten learning guideline</a:t>
            </a:r>
            <a:r>
              <a:rPr lang="en-US" sz="1200" dirty="0">
                <a:latin typeface="Arial" panose="020B0604020202020204" pitchFamily="34" charset="0"/>
                <a:cs typeface="Arial" panose="020B0604020202020204" pitchFamily="34" charset="0"/>
              </a:rPr>
              <a:t>. This framework provides opportunities for children to experience engaging learning that builds success for life.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baseline="0"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For Prep–Year 10, the seven general capabilities remain in Version 9.0 of the Australian Curriculum, although ICT capability has been renamed Digital literacy.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baseline="0"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effectLst/>
                <a:latin typeface="Arial" panose="020B0604020202020204" pitchFamily="34" charset="0"/>
                <a:ea typeface="MS Mincho" panose="02020609040205080304" pitchFamily="49" charset="-128"/>
                <a:cs typeface="Arial" panose="020B0604020202020204" pitchFamily="34" charset="0"/>
              </a:rPr>
              <a:t>And in the senior setting, both Applied and General senior syllabuses are underpinned by the skills students need in the 21st century, including critical thinking, creative thinking, communication, collaboration and teamwork, personal and social skills and digital literacy skills.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224195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image" Target="../media/image14.png"/><Relationship Id="rId2" Type="http://schemas.openxmlformats.org/officeDocument/2006/relationships/hyperlink" Target="https://www.instagram.com/myqce/" TargetMode="External"/><Relationship Id="rId1" Type="http://schemas.openxmlformats.org/officeDocument/2006/relationships/slideMaster" Target="../slideMasters/slideMaster1.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0.jpg"/><Relationship Id="rId10" Type="http://schemas.openxmlformats.org/officeDocument/2006/relationships/image" Target="../media/image13.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a:t>
            </a:r>
            <a:r>
              <a:rPr lang="en-US" sz="1050" dirty="0" err="1">
                <a:solidFill>
                  <a:schemeClr val="tx1"/>
                </a:solidFill>
              </a:rPr>
              <a:t>Chern’ee</a:t>
            </a:r>
            <a:r>
              <a:rPr lang="en-US" sz="1050" dirty="0">
                <a:solidFill>
                  <a:schemeClr val="tx1"/>
                </a:solidFill>
              </a:rPr>
              <a:t>, Brooke and Jesse Sutton, </a:t>
            </a:r>
            <a:r>
              <a:rPr lang="en-US" sz="1050" dirty="0" err="1">
                <a:solidFill>
                  <a:schemeClr val="tx1"/>
                </a:solidFill>
              </a:rPr>
              <a:t>Kalkadoon</a:t>
            </a:r>
            <a:r>
              <a:rPr lang="en-US" sz="1050" dirty="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6" name="Picture 5" descr="A colorful art piece with a flower&#10;&#10;Description automatically generated with medium confidence">
            <a:extLst>
              <a:ext uri="{FF2B5EF4-FFF2-40B4-BE49-F238E27FC236}">
                <a16:creationId xmlns:a16="http://schemas.microsoft.com/office/drawing/2014/main" id="{749E118C-F385-6527-294E-3AE0A4ED09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23843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9C6A-F578-47B1-B0D7-8588229CF9D5}"/>
              </a:ext>
            </a:extLst>
          </p:cNvPr>
          <p:cNvSpPr>
            <a:spLocks noGrp="1"/>
          </p:cNvSpPr>
          <p:nvPr>
            <p:ph type="title"/>
          </p:nvPr>
        </p:nvSpPr>
        <p:spPr/>
        <p:txBody>
          <a:bodyPr/>
          <a:lstStyle/>
          <a:p>
            <a:r>
              <a:rPr lang="en-US"/>
              <a:t>Click to edit Master title style</a:t>
            </a:r>
            <a:endParaRPr lang="en-AU"/>
          </a:p>
        </p:txBody>
      </p:sp>
      <p:sp>
        <p:nvSpPr>
          <p:cNvPr id="3" name="Text Placeholder 5">
            <a:extLst>
              <a:ext uri="{FF2B5EF4-FFF2-40B4-BE49-F238E27FC236}">
                <a16:creationId xmlns:a16="http://schemas.microsoft.com/office/drawing/2014/main" id="{4E456DDB-D7DE-4FEA-AAED-A81865C3E150}"/>
              </a:ext>
            </a:extLst>
          </p:cNvPr>
          <p:cNvSpPr>
            <a:spLocks noGrp="1"/>
          </p:cNvSpPr>
          <p:nvPr>
            <p:ph type="body" sz="quarter" idx="12" hasCustomPrompt="1"/>
          </p:nvPr>
        </p:nvSpPr>
        <p:spPr>
          <a:xfrm>
            <a:off x="323850" y="3867894"/>
            <a:ext cx="8496300" cy="648073"/>
          </a:xfrm>
        </p:spPr>
        <p:txBody>
          <a:bodyPr/>
          <a:lstStyle>
            <a:lvl1pPr>
              <a:defRPr sz="1100"/>
            </a:lvl1pPr>
          </a:lstStyle>
          <a:p>
            <a:pPr lvl="0"/>
            <a:r>
              <a:rPr lang="en-US"/>
              <a:t>Source: [Title] [(description, date)], by [rights holder], is licensed [</a:t>
            </a:r>
            <a:r>
              <a:rPr lang="en-US" err="1"/>
              <a:t>licence</a:t>
            </a:r>
            <a:r>
              <a:rPr lang="en-US"/>
              <a:t> terms]</a:t>
            </a:r>
          </a:p>
        </p:txBody>
      </p:sp>
      <p:sp>
        <p:nvSpPr>
          <p:cNvPr id="4" name="Content Placeholder 5">
            <a:extLst>
              <a:ext uri="{FF2B5EF4-FFF2-40B4-BE49-F238E27FC236}">
                <a16:creationId xmlns:a16="http://schemas.microsoft.com/office/drawing/2014/main" id="{D3E32F8A-A3EE-4E2E-9478-AA28D80B6341}"/>
              </a:ext>
            </a:extLst>
          </p:cNvPr>
          <p:cNvSpPr>
            <a:spLocks noGrp="1"/>
          </p:cNvSpPr>
          <p:nvPr>
            <p:ph sz="quarter" idx="13" hasCustomPrompt="1"/>
          </p:nvPr>
        </p:nvSpPr>
        <p:spPr>
          <a:xfrm>
            <a:off x="323850" y="842400"/>
            <a:ext cx="8496300" cy="2881478"/>
          </a:xfrm>
        </p:spPr>
        <p:txBody>
          <a:bodyPr/>
          <a:lstStyle>
            <a:lvl1pPr>
              <a:defRPr/>
            </a:lvl1pPr>
          </a:lstStyle>
          <a:p>
            <a:pPr lvl="0"/>
            <a:r>
              <a:rPr lang="en-US"/>
              <a:t>[Insert image, diagram or data]</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8783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pic>
        <p:nvPicPr>
          <p:cNvPr id="8" name="Picture 7" descr="A group of people in a room&#10;&#10;Description automatically generated with medium confidence">
            <a:extLst>
              <a:ext uri="{FF2B5EF4-FFF2-40B4-BE49-F238E27FC236}">
                <a16:creationId xmlns:a16="http://schemas.microsoft.com/office/drawing/2014/main" id="{579C4FA1-DBB7-33B8-EC7A-5348F702C2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3737" y="0"/>
            <a:ext cx="8960263" cy="32004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6C6F6769-C68E-514C-0DF5-5C8CAE710806}"/>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Sticker of ACiQ v9.0">
            <a:extLst>
              <a:ext uri="{FF2B5EF4-FFF2-40B4-BE49-F238E27FC236}">
                <a16:creationId xmlns:a16="http://schemas.microsoft.com/office/drawing/2014/main" id="{28A824FF-8409-0A5E-4807-805CF02804A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392395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ts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AA943-D616-87BD-45D4-61FB0D545D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014" y="-7910"/>
            <a:ext cx="8965484" cy="3219818"/>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4405B1F7-06F9-44A9-9D83-81B661B1BD97}"/>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7395F187-B017-E9A1-A94D-C3CF36596205}"/>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8" descr="Sticker of ACiQ v9.0">
            <a:extLst>
              <a:ext uri="{FF2B5EF4-FFF2-40B4-BE49-F238E27FC236}">
                <a16:creationId xmlns:a16="http://schemas.microsoft.com/office/drawing/2014/main" id="{66F53B8C-8EDE-27EE-22A6-A879E76CBEA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370117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773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247936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153516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7919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668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641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pic>
        <p:nvPicPr>
          <p:cNvPr id="3" name="Picture 2">
            <a:hlinkClick r:id="rId4"/>
            <a:extLst>
              <a:ext uri="{FF2B5EF4-FFF2-40B4-BE49-F238E27FC236}">
                <a16:creationId xmlns:a16="http://schemas.microsoft.com/office/drawing/2014/main" id="{293BF934-E6B3-87D9-AE99-724D76E5E4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24568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140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sv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xml"/><Relationship Id="rId7" Type="http://schemas.openxmlformats.org/officeDocument/2006/relationships/image" Target="../media/image16.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320789321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5" r:id="rId3"/>
    <p:sldLayoutId id="2147484226" r:id="rId4"/>
    <p:sldLayoutId id="2147484227" r:id="rId5"/>
    <p:sldLayoutId id="2147484231" r:id="rId6"/>
    <p:sldLayoutId id="2147484232" r:id="rId7"/>
    <p:sldLayoutId id="2147484233" r:id="rId8"/>
    <p:sldLayoutId id="2147484234" r:id="rId9"/>
    <p:sldLayoutId id="2147484259" r:id="rId10"/>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userDrawn="1">
          <p15:clr>
            <a:srgbClr val="F26B43"/>
          </p15:clr>
        </p15:guide>
        <p15:guide id="10" orient="horz" pos="3091" userDrawn="1">
          <p15:clr>
            <a:srgbClr val="F26B43"/>
          </p15:clr>
        </p15:guide>
        <p15:guide id="11" pos="204" userDrawn="1">
          <p15:clr>
            <a:srgbClr val="F26B43"/>
          </p15:clr>
        </p15:guide>
        <p15:guide id="12" pos="5556" userDrawn="1">
          <p15:clr>
            <a:srgbClr val="F26B43"/>
          </p15:clr>
        </p15:guide>
        <p15:guide id="13"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0000" y="4453200"/>
            <a:ext cx="466725" cy="219075"/>
          </a:xfrm>
          <a:prstGeom prst="rect">
            <a:avLst/>
          </a:prstGeom>
        </p:spPr>
      </p:pic>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2573356609"/>
      </p:ext>
    </p:extLst>
  </p:cSld>
  <p:clrMap bg1="lt1" tx1="dk1" bg2="lt2" tx2="dk2" accent1="accent1" accent2="accent2" accent3="accent3" accent4="accent4" accent5="accent5" accent6="accent6" hlink="hlink" folHlink="folHlink"/>
  <p:sldLayoutIdLst>
    <p:sldLayoutId id="2147484246" r:id="rId1"/>
    <p:sldLayoutId id="2147484252" r:id="rId2"/>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ara.edu.au/docs/default-source/curriculum/ac-review_terms-of-reference_website.pdf?sfvrsn=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www.acara.edu.au/docs/default-source/curriculum/ac-review_terms-of-reference_website.pdf?sfvrsn=2" TargetMode="External"/><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10.png"/></Relationships>
</file>

<file path=ppt/slides/_rels/slide14.xml.rels><?xml version="1.0" encoding="UTF-8" standalone="yes"?>
<Relationships xmlns="http://schemas.openxmlformats.org/package/2006/relationships"><Relationship Id="rId3" Type="http://schemas.openxmlformats.org/officeDocument/2006/relationships/hyperlink" Target="https://v9.australiancurriculum.edu.au/downloads/general-capabilities#accordion-afa194f119-item-6336db4ee7"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qcaa.qld.edu.au/downloads/aciqv9/general-resources/ac9_gc_digital_literacy_learning_continuum.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ustraliancurriculum.edu.au/media/7023/gc_critical_and_creative_thinking_consultation_curriculu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critical-and-creative-think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www.australiancurriculum.edu.au/media/7024/gc_digital_literacy_ict_capability_consultation_curriculu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digital-litera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ustraliancurriculum.edu.au/media/7083/gc_ethical_understanding_consultation_curriculum.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ethical-understand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www.australiancurriculum.edu.au/media/7172/gc_intercultural_understanding_capability_consultation_curriculum.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intercultural-understand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hyperlink" Target="http://www.australiancurriculum.edu.au/media/7022/gc_personal_and_social_capability_consultation_curriculum.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v9.australiancurriculum.edu.au/curriculum-information/understand-this-general-capability/personal-and-social-capabilit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9.australiancurriculum.edu.au/f-10-curriculum/general-capabilities/literacy?element=1&amp;sub-element=LRPh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litera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v9.australiancurriculum.edu.au/curriculum-information/understand-this-general-capability/numerac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10.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qcaa.qld.edu.au/"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australiancurriculum.edu.au/media/7022/gc_personal_and_social_capability_consultation_curriculum.pdf" TargetMode="External"/><Relationship Id="rId3" Type="http://schemas.openxmlformats.org/officeDocument/2006/relationships/hyperlink" Target="https://www.australiancurriculum.edu.au/f-10-curriculum/general-capabilities/" TargetMode="External"/><Relationship Id="rId7" Type="http://schemas.openxmlformats.org/officeDocument/2006/relationships/hyperlink" Target="http://www.australiancurriculum.edu.au/media/7172/gc_intercultural_understanding_capability_consultation_curriculum.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australiancurriculum.edu.au/media/7083/gc_ethical_understanding_consultation_curriculum.pdf" TargetMode="External"/><Relationship Id="rId5" Type="http://schemas.openxmlformats.org/officeDocument/2006/relationships/hyperlink" Target="http://www.australiancurriculum.edu.au/media/7024/gc_digital_literacy_ict_capability_consultation_curriculum.pdf" TargetMode="External"/><Relationship Id="rId4" Type="http://schemas.openxmlformats.org/officeDocument/2006/relationships/hyperlink" Target="http://www.australiancurriculum.edu.au/media/7023/gc_critical_and_creative_thinking_consultation_curriculum.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cara.edu.au/docs/default-source/curriculum/ac-review_terms-of-reference_website.pdf?sfvrsn=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qcaa.qld.edu.au/downloads/aciq/general-resources/ac_gc_embedding_general_capabilities.pdf" TargetMode="External"/><Relationship Id="rId4" Type="http://schemas.openxmlformats.org/officeDocument/2006/relationships/hyperlink" Target="https://www.education.gov.au/alice-springs-mparntwe-education-declaration/resources/alice-springs-mparntwe-education-declar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cara.edu.au/contact-us/copyrigh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acara.edu.au/online-enquiry"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hyperlink" Target="http://www.qcaa.qld.edu.au/copyrigh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10.png"/><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0.png"/><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education.gov.au/alice-springs-mparntwe-education-declaration/resources/alice-springs-mparntwe-education-declara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education.gov.au/alice-springs-mparntwe-education-declaration/resources/alice-springs-mparntwe-education-declaration"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3.png"/><Relationship Id="rId5" Type="http://schemas.openxmlformats.org/officeDocument/2006/relationships/diagramQuickStyle" Target="../diagrams/quickStyle5.xml"/><Relationship Id="rId10" Type="http://schemas.openxmlformats.org/officeDocument/2006/relationships/image" Target="../media/image22.png"/><Relationship Id="rId4" Type="http://schemas.openxmlformats.org/officeDocument/2006/relationships/diagramLayout" Target="../diagrams/layout5.xml"/><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17C810-C064-44B0-8AF3-9BB6FE929C47}"/>
              </a:ext>
            </a:extLst>
          </p:cNvPr>
          <p:cNvSpPr>
            <a:spLocks noGrp="1"/>
          </p:cNvSpPr>
          <p:nvPr>
            <p:ph type="ctrTitle"/>
          </p:nvPr>
        </p:nvSpPr>
        <p:spPr>
          <a:xfrm>
            <a:off x="216371" y="2571749"/>
            <a:ext cx="8603779" cy="1683379"/>
          </a:xfrm>
        </p:spPr>
        <p:txBody>
          <a:bodyPr>
            <a:noAutofit/>
          </a:bodyPr>
          <a:lstStyle/>
          <a:p>
            <a:r>
              <a:rPr lang="en-US" sz="3200" dirty="0"/>
              <a:t>Australian Curriculum general capabilities </a:t>
            </a:r>
            <a:r>
              <a:rPr lang="en-US" sz="2400" dirty="0"/>
              <a:t>Identifying the changes in Version 9.0</a:t>
            </a:r>
          </a:p>
        </p:txBody>
      </p:sp>
      <p:sp>
        <p:nvSpPr>
          <p:cNvPr id="3" name="Vertical Text Placeholder 3">
            <a:extLst>
              <a:ext uri="{FF2B5EF4-FFF2-40B4-BE49-F238E27FC236}">
                <a16:creationId xmlns:a16="http://schemas.microsoft.com/office/drawing/2014/main" id="{5F455208-4345-4769-8290-9F6C4BFFF680}"/>
              </a:ext>
            </a:extLst>
          </p:cNvPr>
          <p:cNvSpPr>
            <a:spLocks noGrp="1"/>
          </p:cNvSpPr>
          <p:nvPr>
            <p:ph type="body" orient="vert" sz="quarter" idx="10"/>
          </p:nvPr>
        </p:nvSpPr>
        <p:spPr/>
        <p:txBody>
          <a:bodyPr/>
          <a:lstStyle/>
          <a:p>
            <a:r>
              <a:rPr lang="en-AU" dirty="0"/>
              <a:t>240871</a:t>
            </a:r>
          </a:p>
        </p:txBody>
      </p:sp>
    </p:spTree>
    <p:extLst>
      <p:ext uri="{BB962C8B-B14F-4D97-AF65-F5344CB8AC3E}">
        <p14:creationId xmlns:p14="http://schemas.microsoft.com/office/powerpoint/2010/main" val="275056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60-947E-C0E8-C5FC-C06411E5D517}"/>
              </a:ext>
            </a:extLst>
          </p:cNvPr>
          <p:cNvSpPr>
            <a:spLocks noGrp="1"/>
          </p:cNvSpPr>
          <p:nvPr>
            <p:ph type="title"/>
          </p:nvPr>
        </p:nvSpPr>
        <p:spPr/>
        <p:txBody>
          <a:bodyPr/>
          <a:lstStyle/>
          <a:p>
            <a:r>
              <a:rPr lang="en-AU"/>
              <a:t>Activity: Reflection</a:t>
            </a:r>
          </a:p>
        </p:txBody>
      </p:sp>
      <p:sp>
        <p:nvSpPr>
          <p:cNvPr id="3" name="Content Placeholder 2">
            <a:extLst>
              <a:ext uri="{FF2B5EF4-FFF2-40B4-BE49-F238E27FC236}">
                <a16:creationId xmlns:a16="http://schemas.microsoft.com/office/drawing/2014/main" id="{00311B06-85B3-EC30-18C8-2138D61DA62C}"/>
              </a:ext>
            </a:extLst>
          </p:cNvPr>
          <p:cNvSpPr>
            <a:spLocks noGrp="1"/>
          </p:cNvSpPr>
          <p:nvPr>
            <p:ph idx="1"/>
          </p:nvPr>
        </p:nvSpPr>
        <p:spPr/>
        <p:txBody>
          <a:bodyPr>
            <a:normAutofit/>
          </a:bodyPr>
          <a:lstStyle/>
          <a:p>
            <a:r>
              <a:rPr lang="en-AU" b="1" dirty="0">
                <a:solidFill>
                  <a:schemeClr val="accent3"/>
                </a:solidFill>
              </a:rPr>
              <a:t>In a moment …</a:t>
            </a:r>
          </a:p>
          <a:p>
            <a:endParaRPr lang="en-AU" b="1" dirty="0">
              <a:solidFill>
                <a:schemeClr val="accent3"/>
              </a:solidFill>
            </a:endParaRPr>
          </a:p>
          <a:p>
            <a:r>
              <a:rPr lang="en-AU" dirty="0"/>
              <a:t>Consider the opportunities available in your context to develop:</a:t>
            </a:r>
          </a:p>
          <a:p>
            <a:pPr marL="252000" indent="-252000">
              <a:buFont typeface="Arial" panose="020B0604020202020204" pitchFamily="34" charset="0"/>
              <a:buChar char="•"/>
            </a:pPr>
            <a:r>
              <a:rPr lang="en-US" dirty="0"/>
              <a:t>confident and creative individuals</a:t>
            </a:r>
          </a:p>
          <a:p>
            <a:pPr marL="252000" indent="-252000">
              <a:buFont typeface="Arial" panose="020B0604020202020204" pitchFamily="34" charset="0"/>
              <a:buChar char="•"/>
            </a:pPr>
            <a:r>
              <a:rPr lang="en-US" dirty="0"/>
              <a:t>successful lifelong learners</a:t>
            </a:r>
          </a:p>
          <a:p>
            <a:pPr marL="252000" indent="-252000">
              <a:buFont typeface="Arial" panose="020B0604020202020204" pitchFamily="34" charset="0"/>
              <a:buChar char="•"/>
            </a:pPr>
            <a:r>
              <a:rPr lang="en-US" dirty="0"/>
              <a:t>active and informed members of the community.</a:t>
            </a:r>
            <a:endParaRPr lang="en-AU" dirty="0"/>
          </a:p>
        </p:txBody>
      </p:sp>
      <p:pic>
        <p:nvPicPr>
          <p:cNvPr id="5" name="Picture 4" descr="A drawing of a person with a cloud above their head&#10;&#10;Description automatically generated">
            <a:extLst>
              <a:ext uri="{FF2B5EF4-FFF2-40B4-BE49-F238E27FC236}">
                <a16:creationId xmlns:a16="http://schemas.microsoft.com/office/drawing/2014/main" id="{C6AAF0F3-57E5-DB73-0000-9DCE63F26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489" y="2932408"/>
            <a:ext cx="1490486" cy="1547142"/>
          </a:xfrm>
          <a:prstGeom prst="rect">
            <a:avLst/>
          </a:prstGeom>
        </p:spPr>
      </p:pic>
    </p:spTree>
    <p:extLst>
      <p:ext uri="{BB962C8B-B14F-4D97-AF65-F5344CB8AC3E}">
        <p14:creationId xmlns:p14="http://schemas.microsoft.com/office/powerpoint/2010/main" val="130104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3D34-9EAF-452C-BE6E-F2CA95358553}"/>
              </a:ext>
            </a:extLst>
          </p:cNvPr>
          <p:cNvSpPr>
            <a:spLocks noGrp="1"/>
          </p:cNvSpPr>
          <p:nvPr>
            <p:ph type="title"/>
          </p:nvPr>
        </p:nvSpPr>
        <p:spPr/>
        <p:txBody>
          <a:bodyPr/>
          <a:lstStyle/>
          <a:p>
            <a:r>
              <a:rPr lang="en-AU"/>
              <a:t>Review of the general capabilities</a:t>
            </a:r>
          </a:p>
        </p:txBody>
      </p:sp>
      <p:sp>
        <p:nvSpPr>
          <p:cNvPr id="4" name="Content Placeholder 3"/>
          <p:cNvSpPr>
            <a:spLocks noGrp="1"/>
          </p:cNvSpPr>
          <p:nvPr>
            <p:ph idx="1"/>
          </p:nvPr>
        </p:nvSpPr>
        <p:spPr>
          <a:xfrm>
            <a:off x="4354717" y="1303732"/>
            <a:ext cx="4468307" cy="2450355"/>
          </a:xfrm>
        </p:spPr>
        <p:txBody>
          <a:bodyPr>
            <a:normAutofit/>
          </a:bodyPr>
          <a:lstStyle/>
          <a:p>
            <a:r>
              <a:rPr lang="en-AU" dirty="0"/>
              <a:t>‘Revisit and improve where necessary, the learning continua for the general capabilities with reference to current research.’</a:t>
            </a:r>
          </a:p>
          <a:p>
            <a:endParaRPr lang="en-AU" dirty="0"/>
          </a:p>
        </p:txBody>
      </p:sp>
      <p:sp>
        <p:nvSpPr>
          <p:cNvPr id="7" name="Text Placeholder 6"/>
          <p:cNvSpPr>
            <a:spLocks noGrp="1"/>
          </p:cNvSpPr>
          <p:nvPr>
            <p:ph type="body" sz="quarter" idx="4294967295"/>
          </p:nvPr>
        </p:nvSpPr>
        <p:spPr>
          <a:xfrm>
            <a:off x="327600" y="4226400"/>
            <a:ext cx="8489950" cy="647700"/>
          </a:xfrm>
        </p:spPr>
        <p:txBody>
          <a:bodyPr>
            <a:normAutofit/>
          </a:bodyPr>
          <a:lstStyle/>
          <a:p>
            <a:r>
              <a:rPr lang="en-AU" sz="900" dirty="0"/>
              <a:t>Source: ACARA 2020, </a:t>
            </a:r>
            <a:r>
              <a:rPr lang="en-AU" sz="900" i="1" dirty="0"/>
              <a:t>Terms of Reference: Review of the Australian Curriculum F</a:t>
            </a:r>
            <a:r>
              <a:rPr lang="en-AU" sz="900" i="1" dirty="0">
                <a:sym typeface="Symbol" panose="05050102010706020507" pitchFamily="18" charset="2"/>
              </a:rPr>
              <a:t>10</a:t>
            </a:r>
            <a:r>
              <a:rPr lang="en-AU" sz="900" dirty="0">
                <a:sym typeface="Symbol" panose="05050102010706020507" pitchFamily="18" charset="2"/>
              </a:rPr>
              <a:t>, p. 4, </a:t>
            </a:r>
            <a:br>
              <a:rPr lang="en-AU" sz="900" dirty="0">
                <a:sym typeface="Symbol" panose="05050102010706020507" pitchFamily="18" charset="2"/>
              </a:rPr>
            </a:br>
            <a:r>
              <a:rPr lang="en-AU" sz="900" dirty="0">
                <a:hlinkClick r:id="rId3"/>
              </a:rPr>
              <a:t>www.acara.edu.au/docs/default-source/curriculum/ac-review_terms-of-reference_website.pdf?sfvrsn=2</a:t>
            </a:r>
            <a:r>
              <a:rPr lang="en-AU" sz="900" dirty="0"/>
              <a:t>.</a:t>
            </a:r>
          </a:p>
        </p:txBody>
      </p:sp>
      <p:pic>
        <p:nvPicPr>
          <p:cNvPr id="1026" name="Picture 2" descr="Illustration of general capabilitie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915" r="16444"/>
          <a:stretch/>
        </p:blipFill>
        <p:spPr bwMode="auto">
          <a:xfrm>
            <a:off x="827584" y="1303733"/>
            <a:ext cx="2952328" cy="245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30B2-CE61-4259-8F87-44DEFCB7CEC2}"/>
              </a:ext>
            </a:extLst>
          </p:cNvPr>
          <p:cNvSpPr>
            <a:spLocks noGrp="1"/>
          </p:cNvSpPr>
          <p:nvPr>
            <p:ph type="title"/>
          </p:nvPr>
        </p:nvSpPr>
        <p:spPr/>
        <p:txBody>
          <a:bodyPr/>
          <a:lstStyle/>
          <a:p>
            <a:r>
              <a:rPr lang="en-AU"/>
              <a:t>The general capabilities review aimed to:</a:t>
            </a:r>
          </a:p>
        </p:txBody>
      </p:sp>
      <p:sp>
        <p:nvSpPr>
          <p:cNvPr id="3" name="Text Placeholder 2">
            <a:extLst>
              <a:ext uri="{FF2B5EF4-FFF2-40B4-BE49-F238E27FC236}">
                <a16:creationId xmlns:a16="http://schemas.microsoft.com/office/drawing/2014/main" id="{AABA1D22-4905-4278-9C22-8AAC0F78A72A}"/>
              </a:ext>
            </a:extLst>
          </p:cNvPr>
          <p:cNvSpPr>
            <a:spLocks noGrp="1"/>
          </p:cNvSpPr>
          <p:nvPr>
            <p:ph idx="1"/>
          </p:nvPr>
        </p:nvSpPr>
        <p:spPr>
          <a:xfrm>
            <a:off x="327025" y="4227968"/>
            <a:ext cx="8496000" cy="251582"/>
          </a:xfrm>
        </p:spPr>
        <p:txBody>
          <a:bodyPr>
            <a:normAutofit lnSpcReduction="10000"/>
          </a:bodyPr>
          <a:lstStyle/>
          <a:p>
            <a:r>
              <a:rPr lang="en-AU" sz="900" dirty="0"/>
              <a:t>Source: ACARA 2020, </a:t>
            </a:r>
            <a:r>
              <a:rPr lang="en-AU" sz="900" i="1" dirty="0"/>
              <a:t>Terms of Reference: Review of the Australian Curriculum F</a:t>
            </a:r>
            <a:r>
              <a:rPr lang="en-AU" sz="900" i="1" dirty="0">
                <a:sym typeface="Symbol" panose="05050102010706020507" pitchFamily="18" charset="2"/>
              </a:rPr>
              <a:t>10</a:t>
            </a:r>
            <a:r>
              <a:rPr lang="en-AU" sz="900" dirty="0">
                <a:sym typeface="Symbol" panose="05050102010706020507" pitchFamily="18" charset="2"/>
              </a:rPr>
              <a:t>, ACARA, pp. 1–2, 4. </a:t>
            </a:r>
            <a:br>
              <a:rPr lang="en-AU" sz="900" dirty="0">
                <a:sym typeface="Symbol" panose="05050102010706020507" pitchFamily="18" charset="2"/>
              </a:rPr>
            </a:br>
            <a:r>
              <a:rPr lang="en-AU" sz="900" dirty="0">
                <a:hlinkClick r:id="rId3"/>
              </a:rPr>
              <a:t>www.acara.edu.au/docs/default-source/curriculum/ac-review_terms-of-reference_website.pdf?sfvrsn=2</a:t>
            </a:r>
            <a:r>
              <a:rPr lang="en-AU" sz="900" dirty="0"/>
              <a:t>.</a:t>
            </a:r>
          </a:p>
        </p:txBody>
      </p:sp>
      <p:graphicFrame>
        <p:nvGraphicFramePr>
          <p:cNvPr id="10" name="Diagram 9">
            <a:extLst>
              <a:ext uri="{FF2B5EF4-FFF2-40B4-BE49-F238E27FC236}">
                <a16:creationId xmlns:a16="http://schemas.microsoft.com/office/drawing/2014/main" id="{5BBAF25D-5872-7DEB-E777-97E7A62C9571}"/>
              </a:ext>
            </a:extLst>
          </p:cNvPr>
          <p:cNvGraphicFramePr/>
          <p:nvPr>
            <p:extLst>
              <p:ext uri="{D42A27DB-BD31-4B8C-83A1-F6EECF244321}">
                <p14:modId xmlns:p14="http://schemas.microsoft.com/office/powerpoint/2010/main" val="101096180"/>
              </p:ext>
            </p:extLst>
          </p:nvPr>
        </p:nvGraphicFramePr>
        <p:xfrm>
          <a:off x="1230923" y="670947"/>
          <a:ext cx="7010400" cy="3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510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78346419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46474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E6D757-5562-4634-B724-B34E4EB32373}"/>
              </a:ext>
            </a:extLst>
          </p:cNvPr>
          <p:cNvSpPr>
            <a:spLocks noGrp="1"/>
          </p:cNvSpPr>
          <p:nvPr>
            <p:ph sz="quarter" idx="13"/>
          </p:nvPr>
        </p:nvSpPr>
        <p:spPr/>
        <p:txBody>
          <a:bodyPr>
            <a:normAutofit/>
          </a:bodyPr>
          <a:lstStyle/>
          <a:p>
            <a:r>
              <a:rPr lang="en-AU" dirty="0"/>
              <a:t>Seven general capabilities:</a:t>
            </a:r>
          </a:p>
        </p:txBody>
      </p:sp>
      <p:sp>
        <p:nvSpPr>
          <p:cNvPr id="2" name="Title 1">
            <a:extLst>
              <a:ext uri="{FF2B5EF4-FFF2-40B4-BE49-F238E27FC236}">
                <a16:creationId xmlns:a16="http://schemas.microsoft.com/office/drawing/2014/main" id="{B3A92CDA-726C-48D3-99ED-2F4EAAD8B241}"/>
              </a:ext>
            </a:extLst>
          </p:cNvPr>
          <p:cNvSpPr>
            <a:spLocks noGrp="1"/>
          </p:cNvSpPr>
          <p:nvPr>
            <p:ph type="title"/>
          </p:nvPr>
        </p:nvSpPr>
        <p:spPr/>
        <p:txBody>
          <a:bodyPr/>
          <a:lstStyle/>
          <a:p>
            <a:r>
              <a:rPr lang="en-AU"/>
              <a:t>Version 9.0: General capabilities</a:t>
            </a:r>
          </a:p>
        </p:txBody>
      </p:sp>
      <p:sp>
        <p:nvSpPr>
          <p:cNvPr id="15" name="Text Placeholder 4">
            <a:extLst>
              <a:ext uri="{FF2B5EF4-FFF2-40B4-BE49-F238E27FC236}">
                <a16:creationId xmlns:a16="http://schemas.microsoft.com/office/drawing/2014/main" id="{1F85E5DB-8D2B-4F10-A3E1-554F4E3ACD4B}"/>
              </a:ext>
            </a:extLst>
          </p:cNvPr>
          <p:cNvSpPr txBox="1">
            <a:spLocks/>
          </p:cNvSpPr>
          <p:nvPr/>
        </p:nvSpPr>
        <p:spPr>
          <a:xfrm>
            <a:off x="244475" y="4336070"/>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ACARA 2024, </a:t>
            </a:r>
            <a:r>
              <a:rPr lang="en-AU" sz="900" dirty="0">
                <a:hlinkClick r:id="rId3"/>
              </a:rPr>
              <a:t>v9.australiancurriculum.edu.au/downloads/general-capabilities#accordion-afa194f119-item-6336db4ee7</a:t>
            </a:r>
            <a:r>
              <a:rPr lang="en-AU" sz="900" dirty="0"/>
              <a:t> </a:t>
            </a:r>
          </a:p>
        </p:txBody>
      </p:sp>
      <p:pic>
        <p:nvPicPr>
          <p:cNvPr id="6" name="Picture 5">
            <a:extLst>
              <a:ext uri="{FF2B5EF4-FFF2-40B4-BE49-F238E27FC236}">
                <a16:creationId xmlns:a16="http://schemas.microsoft.com/office/drawing/2014/main" id="{31067AF6-F23D-66B1-E356-6721A65FB7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539"/>
          <a:stretch/>
        </p:blipFill>
        <p:spPr>
          <a:xfrm>
            <a:off x="723791" y="1259820"/>
            <a:ext cx="7495299" cy="3041280"/>
          </a:xfrm>
          <a:prstGeom prst="rect">
            <a:avLst/>
          </a:prstGeom>
        </p:spPr>
      </p:pic>
      <p:sp>
        <p:nvSpPr>
          <p:cNvPr id="7" name="TextBox 6">
            <a:extLst>
              <a:ext uri="{FF2B5EF4-FFF2-40B4-BE49-F238E27FC236}">
                <a16:creationId xmlns:a16="http://schemas.microsoft.com/office/drawing/2014/main" id="{9015A5C0-E591-F244-2AD4-5889C23AB715}"/>
              </a:ext>
            </a:extLst>
          </p:cNvPr>
          <p:cNvSpPr txBox="1"/>
          <p:nvPr/>
        </p:nvSpPr>
        <p:spPr>
          <a:xfrm>
            <a:off x="824349" y="2140862"/>
            <a:ext cx="1566041" cy="400110"/>
          </a:xfrm>
          <a:prstGeom prst="rect">
            <a:avLst/>
          </a:prstGeom>
          <a:solidFill>
            <a:schemeClr val="bg1"/>
          </a:solidFill>
        </p:spPr>
        <p:txBody>
          <a:bodyPr wrap="square" rtlCol="0">
            <a:spAutoFit/>
          </a:bodyPr>
          <a:lstStyle/>
          <a:p>
            <a:pPr algn="ctr"/>
            <a:r>
              <a:rPr lang="en-AU" sz="1000" dirty="0"/>
              <a:t>Critical and creative thinking</a:t>
            </a:r>
          </a:p>
        </p:txBody>
      </p:sp>
      <p:sp>
        <p:nvSpPr>
          <p:cNvPr id="16" name="TextBox 15">
            <a:extLst>
              <a:ext uri="{FF2B5EF4-FFF2-40B4-BE49-F238E27FC236}">
                <a16:creationId xmlns:a16="http://schemas.microsoft.com/office/drawing/2014/main" id="{D6DAEFC3-52AB-2E5A-2E7E-99872833041C}"/>
              </a:ext>
            </a:extLst>
          </p:cNvPr>
          <p:cNvSpPr txBox="1"/>
          <p:nvPr/>
        </p:nvSpPr>
        <p:spPr>
          <a:xfrm>
            <a:off x="2704661" y="2140862"/>
            <a:ext cx="1566041" cy="415498"/>
          </a:xfrm>
          <a:prstGeom prst="rect">
            <a:avLst/>
          </a:prstGeom>
          <a:solidFill>
            <a:schemeClr val="bg1"/>
          </a:solidFill>
        </p:spPr>
        <p:txBody>
          <a:bodyPr wrap="square" rtlCol="0">
            <a:spAutoFit/>
          </a:bodyPr>
          <a:lstStyle/>
          <a:p>
            <a:pPr algn="ctr"/>
            <a:r>
              <a:rPr lang="en-AU" sz="1000"/>
              <a:t>Digital literacy</a:t>
            </a:r>
            <a:br>
              <a:rPr lang="en-AU" sz="1000"/>
            </a:br>
            <a:r>
              <a:rPr lang="en-AU" sz="1000"/>
              <a:t>(formerly ICT Capability)</a:t>
            </a:r>
          </a:p>
        </p:txBody>
      </p:sp>
      <p:sp>
        <p:nvSpPr>
          <p:cNvPr id="17" name="TextBox 16">
            <a:extLst>
              <a:ext uri="{FF2B5EF4-FFF2-40B4-BE49-F238E27FC236}">
                <a16:creationId xmlns:a16="http://schemas.microsoft.com/office/drawing/2014/main" id="{071DE0FD-5DD7-75C9-A7B1-101F1E65A1C0}"/>
              </a:ext>
            </a:extLst>
          </p:cNvPr>
          <p:cNvSpPr txBox="1"/>
          <p:nvPr/>
        </p:nvSpPr>
        <p:spPr>
          <a:xfrm>
            <a:off x="4571999" y="2140862"/>
            <a:ext cx="1566041" cy="477054"/>
          </a:xfrm>
          <a:prstGeom prst="rect">
            <a:avLst/>
          </a:prstGeom>
          <a:solidFill>
            <a:schemeClr val="bg1"/>
          </a:solidFill>
        </p:spPr>
        <p:txBody>
          <a:bodyPr wrap="square" rtlCol="0">
            <a:spAutoFit/>
          </a:bodyPr>
          <a:lstStyle/>
          <a:p>
            <a:pPr algn="ctr"/>
            <a:r>
              <a:rPr lang="en-AU" sz="1000"/>
              <a:t>Ethical understanding</a:t>
            </a:r>
          </a:p>
          <a:p>
            <a:pPr algn="ctr"/>
            <a:endParaRPr lang="en-AU" sz="1000"/>
          </a:p>
        </p:txBody>
      </p:sp>
      <p:sp>
        <p:nvSpPr>
          <p:cNvPr id="18" name="TextBox 17">
            <a:extLst>
              <a:ext uri="{FF2B5EF4-FFF2-40B4-BE49-F238E27FC236}">
                <a16:creationId xmlns:a16="http://schemas.microsoft.com/office/drawing/2014/main" id="{A25E9061-DB83-EF0E-4DF4-DD76AAA81ED0}"/>
              </a:ext>
            </a:extLst>
          </p:cNvPr>
          <p:cNvSpPr txBox="1"/>
          <p:nvPr/>
        </p:nvSpPr>
        <p:spPr>
          <a:xfrm>
            <a:off x="6537981" y="2140862"/>
            <a:ext cx="1467397" cy="400110"/>
          </a:xfrm>
          <a:prstGeom prst="rect">
            <a:avLst/>
          </a:prstGeom>
          <a:solidFill>
            <a:schemeClr val="bg1"/>
          </a:solidFill>
        </p:spPr>
        <p:txBody>
          <a:bodyPr wrap="square" rtlCol="0">
            <a:spAutoFit/>
          </a:bodyPr>
          <a:lstStyle/>
          <a:p>
            <a:pPr algn="ctr"/>
            <a:r>
              <a:rPr lang="en-AU" sz="1000"/>
              <a:t>Intercultural understanding</a:t>
            </a:r>
          </a:p>
        </p:txBody>
      </p:sp>
      <p:sp>
        <p:nvSpPr>
          <p:cNvPr id="19" name="TextBox 18">
            <a:extLst>
              <a:ext uri="{FF2B5EF4-FFF2-40B4-BE49-F238E27FC236}">
                <a16:creationId xmlns:a16="http://schemas.microsoft.com/office/drawing/2014/main" id="{8236C17E-7EA9-D570-08D7-5EFE73B7570F}"/>
              </a:ext>
            </a:extLst>
          </p:cNvPr>
          <p:cNvSpPr txBox="1"/>
          <p:nvPr/>
        </p:nvSpPr>
        <p:spPr>
          <a:xfrm>
            <a:off x="824348" y="3730406"/>
            <a:ext cx="1566041" cy="246221"/>
          </a:xfrm>
          <a:prstGeom prst="rect">
            <a:avLst/>
          </a:prstGeom>
          <a:solidFill>
            <a:schemeClr val="bg1"/>
          </a:solidFill>
        </p:spPr>
        <p:txBody>
          <a:bodyPr wrap="square" rtlCol="0">
            <a:spAutoFit/>
          </a:bodyPr>
          <a:lstStyle/>
          <a:p>
            <a:pPr algn="ctr"/>
            <a:r>
              <a:rPr lang="en-AU" sz="1000"/>
              <a:t>Literacy</a:t>
            </a:r>
          </a:p>
        </p:txBody>
      </p:sp>
      <p:sp>
        <p:nvSpPr>
          <p:cNvPr id="20" name="TextBox 19">
            <a:extLst>
              <a:ext uri="{FF2B5EF4-FFF2-40B4-BE49-F238E27FC236}">
                <a16:creationId xmlns:a16="http://schemas.microsoft.com/office/drawing/2014/main" id="{B0C43C05-3CED-2702-F092-99C1AD6EF043}"/>
              </a:ext>
            </a:extLst>
          </p:cNvPr>
          <p:cNvSpPr txBox="1"/>
          <p:nvPr/>
        </p:nvSpPr>
        <p:spPr>
          <a:xfrm>
            <a:off x="2704660" y="3715900"/>
            <a:ext cx="1566041" cy="246221"/>
          </a:xfrm>
          <a:prstGeom prst="rect">
            <a:avLst/>
          </a:prstGeom>
          <a:solidFill>
            <a:schemeClr val="bg1"/>
          </a:solidFill>
        </p:spPr>
        <p:txBody>
          <a:bodyPr wrap="square" rtlCol="0">
            <a:spAutoFit/>
          </a:bodyPr>
          <a:lstStyle/>
          <a:p>
            <a:pPr algn="ctr"/>
            <a:r>
              <a:rPr lang="en-AU" sz="1000"/>
              <a:t>Numeracy</a:t>
            </a:r>
          </a:p>
        </p:txBody>
      </p:sp>
      <p:sp>
        <p:nvSpPr>
          <p:cNvPr id="21" name="TextBox 20">
            <a:extLst>
              <a:ext uri="{FF2B5EF4-FFF2-40B4-BE49-F238E27FC236}">
                <a16:creationId xmlns:a16="http://schemas.microsoft.com/office/drawing/2014/main" id="{F5FF6650-41CB-6700-7AC0-38D3EDB40279}"/>
              </a:ext>
            </a:extLst>
          </p:cNvPr>
          <p:cNvSpPr txBox="1"/>
          <p:nvPr/>
        </p:nvSpPr>
        <p:spPr>
          <a:xfrm>
            <a:off x="4584972" y="3701394"/>
            <a:ext cx="1566041" cy="400110"/>
          </a:xfrm>
          <a:prstGeom prst="rect">
            <a:avLst/>
          </a:prstGeom>
          <a:solidFill>
            <a:schemeClr val="bg1"/>
          </a:solidFill>
        </p:spPr>
        <p:txBody>
          <a:bodyPr wrap="square" rtlCol="0">
            <a:spAutoFit/>
          </a:bodyPr>
          <a:lstStyle/>
          <a:p>
            <a:pPr algn="ctr"/>
            <a:r>
              <a:rPr lang="en-AU" sz="1000"/>
              <a:t>Personal and social capability</a:t>
            </a:r>
          </a:p>
        </p:txBody>
      </p:sp>
    </p:spTree>
    <p:extLst>
      <p:ext uri="{BB962C8B-B14F-4D97-AF65-F5344CB8AC3E}">
        <p14:creationId xmlns:p14="http://schemas.microsoft.com/office/powerpoint/2010/main" val="40540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Structure of general capabilities: Learning continua</a:t>
            </a:r>
          </a:p>
        </p:txBody>
      </p:sp>
      <p:sp>
        <p:nvSpPr>
          <p:cNvPr id="3" name="Content Placeholder 2"/>
          <p:cNvSpPr>
            <a:spLocks noGrp="1"/>
          </p:cNvSpPr>
          <p:nvPr>
            <p:ph idx="1"/>
          </p:nvPr>
        </p:nvSpPr>
        <p:spPr>
          <a:xfrm>
            <a:off x="327025" y="1101284"/>
            <a:ext cx="3810409" cy="3378266"/>
          </a:xfrm>
        </p:spPr>
        <p:txBody>
          <a:bodyPr>
            <a:normAutofit/>
          </a:bodyPr>
          <a:lstStyle/>
          <a:p>
            <a:r>
              <a:rPr lang="en-AU" sz="1600" dirty="0"/>
              <a:t>Developed for </a:t>
            </a:r>
            <a:r>
              <a:rPr lang="en-AU" sz="1600" b="1" dirty="0"/>
              <a:t>five</a:t>
            </a:r>
            <a:r>
              <a:rPr lang="en-AU" sz="1600" dirty="0"/>
              <a:t> of the seven general capabilities:</a:t>
            </a:r>
          </a:p>
          <a:p>
            <a:pPr marL="252000" indent="-252000">
              <a:buFont typeface="Arial" panose="020B0604020202020204" pitchFamily="34" charset="0"/>
              <a:buChar char="•"/>
            </a:pPr>
            <a:r>
              <a:rPr lang="en-AU" sz="1600" dirty="0"/>
              <a:t>Critical and creative thinking</a:t>
            </a:r>
          </a:p>
          <a:p>
            <a:pPr marL="252000" indent="-252000">
              <a:buFont typeface="Arial" panose="020B0604020202020204" pitchFamily="34" charset="0"/>
              <a:buChar char="•"/>
            </a:pPr>
            <a:r>
              <a:rPr lang="en-AU" sz="1600" dirty="0"/>
              <a:t>Digital literacy</a:t>
            </a:r>
          </a:p>
          <a:p>
            <a:pPr marL="252000" indent="-252000">
              <a:buFont typeface="Arial" panose="020B0604020202020204" pitchFamily="34" charset="0"/>
              <a:buChar char="•"/>
            </a:pPr>
            <a:r>
              <a:rPr lang="en-AU" sz="1600" dirty="0"/>
              <a:t>Personal and social capability</a:t>
            </a:r>
          </a:p>
          <a:p>
            <a:pPr marL="252000" indent="-252000">
              <a:buFont typeface="Arial" panose="020B0604020202020204" pitchFamily="34" charset="0"/>
              <a:buChar char="•"/>
            </a:pPr>
            <a:r>
              <a:rPr lang="en-AU" sz="1600" dirty="0"/>
              <a:t>Ethical understanding</a:t>
            </a:r>
          </a:p>
          <a:p>
            <a:pPr marL="252000" indent="-252000">
              <a:buFont typeface="Arial" panose="020B0604020202020204" pitchFamily="34" charset="0"/>
              <a:buChar char="•"/>
            </a:pPr>
            <a:r>
              <a:rPr lang="en-AU" sz="1600" dirty="0"/>
              <a:t>Intercultural understanding.</a:t>
            </a:r>
          </a:p>
          <a:p>
            <a:endParaRPr lang="en-AU" sz="1600" dirty="0"/>
          </a:p>
          <a:p>
            <a:endParaRPr lang="en-AU" sz="1400" dirty="0"/>
          </a:p>
        </p:txBody>
      </p:sp>
      <p:pic>
        <p:nvPicPr>
          <p:cNvPr id="9" name="Picture 8">
            <a:extLst>
              <a:ext uri="{FF2B5EF4-FFF2-40B4-BE49-F238E27FC236}">
                <a16:creationId xmlns:a16="http://schemas.microsoft.com/office/drawing/2014/main" id="{664AE621-08DD-67E9-E51D-91E0ADD3A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2668" y="1101284"/>
            <a:ext cx="4159523" cy="2940932"/>
          </a:xfrm>
          <a:prstGeom prst="rect">
            <a:avLst/>
          </a:prstGeom>
          <a:ln>
            <a:solidFill>
              <a:schemeClr val="accent1"/>
            </a:solidFill>
          </a:ln>
          <a:effectLst>
            <a:outerShdw blurRad="50800" dist="38100" dir="2700000" algn="tl" rotWithShape="0">
              <a:schemeClr val="accent1">
                <a:alpha val="40000"/>
              </a:schemeClr>
            </a:outerShdw>
          </a:effectLst>
        </p:spPr>
      </p:pic>
      <p:sp>
        <p:nvSpPr>
          <p:cNvPr id="4" name="Text Placeholder 2">
            <a:extLst>
              <a:ext uri="{FF2B5EF4-FFF2-40B4-BE49-F238E27FC236}">
                <a16:creationId xmlns:a16="http://schemas.microsoft.com/office/drawing/2014/main" id="{D14ABD4E-2C87-8612-3B4F-5E722BC34149}"/>
              </a:ext>
            </a:extLst>
          </p:cNvPr>
          <p:cNvSpPr txBox="1">
            <a:spLocks/>
          </p:cNvSpPr>
          <p:nvPr/>
        </p:nvSpPr>
        <p:spPr>
          <a:xfrm>
            <a:off x="4402668" y="4232031"/>
            <a:ext cx="4159522" cy="63683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State of Queensland (QCQQ) 2022. Digital literacy learning continuum: </a:t>
            </a:r>
            <a:r>
              <a:rPr lang="en-AU" sz="900" dirty="0">
                <a:hlinkClick r:id="rId4"/>
              </a:rPr>
              <a:t>www.qcaa.qld.edu.au/downloads/aciqv9/general-resources/ac9_gc_digital_literacy_learning_continuum.pdf</a:t>
            </a:r>
            <a:r>
              <a:rPr lang="en-AU" sz="900" dirty="0"/>
              <a:t> </a:t>
            </a:r>
          </a:p>
        </p:txBody>
      </p:sp>
    </p:spTree>
    <p:extLst>
      <p:ext uri="{BB962C8B-B14F-4D97-AF65-F5344CB8AC3E}">
        <p14:creationId xmlns:p14="http://schemas.microsoft.com/office/powerpoint/2010/main" val="86062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697-4D62-4D15-9296-4472C87051E5}"/>
              </a:ext>
            </a:extLst>
          </p:cNvPr>
          <p:cNvSpPr>
            <a:spLocks noGrp="1"/>
          </p:cNvSpPr>
          <p:nvPr>
            <p:ph type="title"/>
          </p:nvPr>
        </p:nvSpPr>
        <p:spPr/>
        <p:txBody>
          <a:bodyPr/>
          <a:lstStyle/>
          <a:p>
            <a:r>
              <a:rPr lang="en-AU" dirty="0"/>
              <a:t>Critical and creative thinking: Key changes</a:t>
            </a:r>
          </a:p>
        </p:txBody>
      </p:sp>
      <p:sp>
        <p:nvSpPr>
          <p:cNvPr id="6" name="Content Placeholder 5"/>
          <p:cNvSpPr>
            <a:spLocks noGrp="1"/>
          </p:cNvSpPr>
          <p:nvPr>
            <p:ph idx="1"/>
          </p:nvPr>
        </p:nvSpPr>
        <p:spPr/>
        <p:txBody>
          <a:bodyPr>
            <a:normAutofit/>
          </a:bodyPr>
          <a:lstStyle/>
          <a:p>
            <a:pPr marL="252000" indent="-252000">
              <a:buFont typeface="Arial" panose="020B0604020202020204" pitchFamily="34" charset="0"/>
              <a:buChar char="•"/>
            </a:pPr>
            <a:r>
              <a:rPr lang="en-AU" sz="1900" dirty="0"/>
              <a:t>Three structural changes were made to the organisation of the continuum.</a:t>
            </a:r>
          </a:p>
          <a:p>
            <a:pPr marL="252000" indent="-252000">
              <a:buFont typeface="Arial" panose="020B0604020202020204" pitchFamily="34" charset="0"/>
              <a:buChar char="•"/>
            </a:pPr>
            <a:r>
              <a:rPr lang="en-AU" sz="1900" dirty="0"/>
              <a:t>Sub-element descriptions were refined to improve the development sequence.</a:t>
            </a:r>
          </a:p>
          <a:p>
            <a:pPr marL="252000" indent="-252000">
              <a:buFont typeface="Arial" panose="020B0604020202020204" pitchFamily="34" charset="0"/>
              <a:buChar char="•"/>
            </a:pPr>
            <a:r>
              <a:rPr lang="en-AU" sz="1900" dirty="0"/>
              <a:t>Names of the elements and sub-elements were revised.</a:t>
            </a:r>
          </a:p>
        </p:txBody>
      </p:sp>
      <p:sp>
        <p:nvSpPr>
          <p:cNvPr id="3" name="Text Placeholder 2">
            <a:extLst>
              <a:ext uri="{FF2B5EF4-FFF2-40B4-BE49-F238E27FC236}">
                <a16:creationId xmlns:a16="http://schemas.microsoft.com/office/drawing/2014/main" id="{D31E4234-52EF-4873-BA5E-2C63421A71F9}"/>
              </a:ext>
            </a:extLst>
          </p:cNvPr>
          <p:cNvSpPr>
            <a:spLocks noGrp="1"/>
          </p:cNvSpPr>
          <p:nvPr>
            <p:ph type="body" sz="quarter" idx="4294967295"/>
          </p:nvPr>
        </p:nvSpPr>
        <p:spPr>
          <a:xfrm>
            <a:off x="327600" y="4226400"/>
            <a:ext cx="8496300" cy="369887"/>
          </a:xfrm>
        </p:spPr>
        <p:txBody>
          <a:bodyPr>
            <a:normAutofit/>
          </a:bodyPr>
          <a:lstStyle/>
          <a:p>
            <a:r>
              <a:rPr lang="en-AU" sz="900" dirty="0"/>
              <a:t>Source: ACARA 2021, </a:t>
            </a:r>
            <a:r>
              <a:rPr lang="en-AU" sz="900" i="1" dirty="0"/>
              <a:t>General capabilities: Critical and creative thinking. Consultation — introductory information and learning continua</a:t>
            </a:r>
            <a:r>
              <a:rPr lang="en-AU" sz="900" dirty="0"/>
              <a:t>, p. 3, </a:t>
            </a:r>
            <a:r>
              <a:rPr lang="en-AU" sz="900" dirty="0">
                <a:hlinkClick r:id="rId3"/>
              </a:rPr>
              <a:t>www.australiancurriculum.edu.au/media/7023/gc_critical_and_creative_thinking_consultation_curriculum.pdf</a:t>
            </a:r>
            <a:r>
              <a:rPr lang="en-AU" sz="900" dirty="0"/>
              <a:t>.</a:t>
            </a:r>
          </a:p>
        </p:txBody>
      </p:sp>
    </p:spTree>
    <p:extLst>
      <p:ext uri="{BB962C8B-B14F-4D97-AF65-F5344CB8AC3E}">
        <p14:creationId xmlns:p14="http://schemas.microsoft.com/office/powerpoint/2010/main" val="80595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398E0-F5BC-B3CC-7D97-A6F36E4C79D9}"/>
              </a:ext>
            </a:extLst>
          </p:cNvPr>
          <p:cNvSpPr txBox="1">
            <a:spLocks/>
          </p:cNvSpPr>
          <p:nvPr/>
        </p:nvSpPr>
        <p:spPr>
          <a:xfrm>
            <a:off x="327600" y="4227934"/>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 </a:t>
            </a:r>
            <a:r>
              <a:rPr lang="en-US" sz="900" dirty="0">
                <a:latin typeface="Arial" panose="020B0604020202020204" pitchFamily="34" charset="0"/>
                <a:cs typeface="Arial" panose="020B0604020202020204" pitchFamily="34" charset="0"/>
              </a:rPr>
              <a:t>‘Understand this general capability: Critical and creative thinking’,</a:t>
            </a:r>
            <a:r>
              <a:rPr lang="en-AU" sz="900" dirty="0"/>
              <a:t> </a:t>
            </a:r>
            <a:r>
              <a:rPr lang="en-AU" sz="900" dirty="0">
                <a:hlinkClick r:id="rId3"/>
              </a:rPr>
              <a:t>v9.australiancurriculum.edu.au/curriculum-information/understand-this-general-capability/critical-and-creative-thinking</a:t>
            </a:r>
            <a:r>
              <a:rPr lang="en-AU" sz="900" dirty="0"/>
              <a:t> </a:t>
            </a:r>
            <a:endParaRPr lang="en-US" sz="900" dirty="0"/>
          </a:p>
        </p:txBody>
      </p:sp>
      <p:pic>
        <p:nvPicPr>
          <p:cNvPr id="7" name="Picture 6" descr="Figure 1: Critical and Creative Thinking elements comprises 2 concentric circles. In the inner circle is a graphic of a glowing lightbulb. In the outer circle are the words Inquiring, Generating, Analysing, Reflecting."/>
          <p:cNvPicPr/>
          <p:nvPr/>
        </p:nvPicPr>
        <p:blipFill>
          <a:blip r:embed="rId4" cstate="screen">
            <a:extLst>
              <a:ext uri="{28A0092B-C50C-407E-A947-70E740481C1C}">
                <a14:useLocalDpi xmlns:a14="http://schemas.microsoft.com/office/drawing/2010/main"/>
              </a:ext>
            </a:extLst>
          </a:blip>
          <a:stretch>
            <a:fillRect/>
          </a:stretch>
        </p:blipFill>
        <p:spPr bwMode="auto">
          <a:xfrm>
            <a:off x="2810509" y="752743"/>
            <a:ext cx="3522980" cy="3381375"/>
          </a:xfrm>
          <a:prstGeom prst="rect">
            <a:avLst/>
          </a:prstGeom>
          <a:noFill/>
          <a:ln>
            <a:noFill/>
          </a:ln>
        </p:spPr>
      </p:pic>
      <p:sp>
        <p:nvSpPr>
          <p:cNvPr id="5" name="Title 4">
            <a:extLst>
              <a:ext uri="{FF2B5EF4-FFF2-40B4-BE49-F238E27FC236}">
                <a16:creationId xmlns:a16="http://schemas.microsoft.com/office/drawing/2014/main" id="{37AA331A-EB7D-B756-8A41-EF575A077761}"/>
              </a:ext>
            </a:extLst>
          </p:cNvPr>
          <p:cNvSpPr>
            <a:spLocks noGrp="1"/>
          </p:cNvSpPr>
          <p:nvPr>
            <p:ph type="title"/>
          </p:nvPr>
        </p:nvSpPr>
        <p:spPr/>
        <p:txBody>
          <a:bodyPr>
            <a:normAutofit/>
          </a:bodyPr>
          <a:lstStyle/>
          <a:p>
            <a:r>
              <a:rPr lang="en-US" dirty="0"/>
              <a:t>Critical and creative thinking: Organising elements</a:t>
            </a:r>
            <a:endParaRPr lang="en-AU" dirty="0"/>
          </a:p>
        </p:txBody>
      </p:sp>
    </p:spTree>
    <p:extLst>
      <p:ext uri="{BB962C8B-B14F-4D97-AF65-F5344CB8AC3E}">
        <p14:creationId xmlns:p14="http://schemas.microsoft.com/office/powerpoint/2010/main" val="152241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697-4D62-4D15-9296-4472C87051E5}"/>
              </a:ext>
            </a:extLst>
          </p:cNvPr>
          <p:cNvSpPr>
            <a:spLocks noGrp="1"/>
          </p:cNvSpPr>
          <p:nvPr>
            <p:ph type="title"/>
          </p:nvPr>
        </p:nvSpPr>
        <p:spPr/>
        <p:txBody>
          <a:bodyPr/>
          <a:lstStyle/>
          <a:p>
            <a:r>
              <a:rPr lang="en-AU"/>
              <a:t>Digital literacy: Key changes</a:t>
            </a:r>
          </a:p>
        </p:txBody>
      </p:sp>
      <p:sp>
        <p:nvSpPr>
          <p:cNvPr id="4" name="Content Placeholder 3">
            <a:extLst>
              <a:ext uri="{FF2B5EF4-FFF2-40B4-BE49-F238E27FC236}">
                <a16:creationId xmlns:a16="http://schemas.microsoft.com/office/drawing/2014/main" id="{46727E51-753D-4D6A-8395-8598ACAA4C11}"/>
              </a:ext>
            </a:extLst>
          </p:cNvPr>
          <p:cNvSpPr>
            <a:spLocks noGrp="1"/>
          </p:cNvSpPr>
          <p:nvPr>
            <p:ph idx="1"/>
          </p:nvPr>
        </p:nvSpPr>
        <p:spPr/>
        <p:txBody>
          <a:bodyPr>
            <a:normAutofit/>
          </a:bodyPr>
          <a:lstStyle/>
          <a:p>
            <a:pPr marL="252000" indent="-252000">
              <a:buFont typeface="Arial" panose="020B0604020202020204" pitchFamily="34" charset="0"/>
              <a:buChar char="•"/>
            </a:pPr>
            <a:r>
              <a:rPr lang="en-AU" sz="1900" b="1" dirty="0"/>
              <a:t>ICT capability </a:t>
            </a:r>
            <a:r>
              <a:rPr lang="en-AU" sz="1900" dirty="0"/>
              <a:t>was renamed </a:t>
            </a:r>
            <a:r>
              <a:rPr lang="en-AU" sz="1900" b="1" dirty="0"/>
              <a:t>Digital literacy </a:t>
            </a:r>
            <a:r>
              <a:rPr lang="en-AU" sz="1900" dirty="0"/>
              <a:t>and the description was changed to reflect this.</a:t>
            </a:r>
          </a:p>
          <a:p>
            <a:pPr marL="252000" indent="-252000">
              <a:buFont typeface="Arial" panose="020B0604020202020204" pitchFamily="34" charset="0"/>
              <a:buChar char="•"/>
            </a:pPr>
            <a:r>
              <a:rPr lang="en-AU" sz="1900" dirty="0"/>
              <a:t>Structure was revised to better reflect the changed focus.</a:t>
            </a:r>
          </a:p>
          <a:p>
            <a:pPr marL="252000" indent="-252000">
              <a:buFont typeface="Arial" panose="020B0604020202020204" pitchFamily="34" charset="0"/>
              <a:buChar char="•"/>
            </a:pPr>
            <a:r>
              <a:rPr lang="en-AU" sz="1900" dirty="0"/>
              <a:t>Elements and sub-elements were renamed to simplify the language and to use titles that better reflect the skill.</a:t>
            </a:r>
          </a:p>
          <a:p>
            <a:pPr marL="252000" indent="-252000">
              <a:buFont typeface="Arial" panose="020B0604020202020204" pitchFamily="34" charset="0"/>
              <a:buChar char="•"/>
            </a:pPr>
            <a:r>
              <a:rPr lang="en-AU" sz="1900" dirty="0"/>
              <a:t>Sub-element descriptions were refined.</a:t>
            </a:r>
          </a:p>
        </p:txBody>
      </p:sp>
      <p:sp>
        <p:nvSpPr>
          <p:cNvPr id="6" name="Text Placeholder 2">
            <a:extLst>
              <a:ext uri="{FF2B5EF4-FFF2-40B4-BE49-F238E27FC236}">
                <a16:creationId xmlns:a16="http://schemas.microsoft.com/office/drawing/2014/main" id="{D31E4234-52EF-4873-BA5E-2C63421A71F9}"/>
              </a:ext>
            </a:extLst>
          </p:cNvPr>
          <p:cNvSpPr>
            <a:spLocks noGrp="1"/>
          </p:cNvSpPr>
          <p:nvPr>
            <p:ph type="body" sz="quarter" idx="4294967295"/>
          </p:nvPr>
        </p:nvSpPr>
        <p:spPr>
          <a:xfrm>
            <a:off x="327600" y="4226400"/>
            <a:ext cx="8496300" cy="360363"/>
          </a:xfrm>
        </p:spPr>
        <p:txBody>
          <a:bodyPr>
            <a:normAutofit/>
          </a:bodyPr>
          <a:lstStyle/>
          <a:p>
            <a:r>
              <a:rPr lang="en-AU" sz="900" dirty="0"/>
              <a:t>Source: ACARA 2021, </a:t>
            </a:r>
            <a:r>
              <a:rPr lang="en-AU" sz="900" i="1" dirty="0"/>
              <a:t>General capabilities: Digital literacy (previously ICT capability). Consultation — introductory information and learning continua</a:t>
            </a:r>
            <a:r>
              <a:rPr lang="en-AU" sz="900" dirty="0"/>
              <a:t>, ACARA, p. 3, </a:t>
            </a:r>
            <a:r>
              <a:rPr lang="en-AU" sz="900" dirty="0">
                <a:hlinkClick r:id="rId3"/>
              </a:rPr>
              <a:t>www.australiancurriculum.edu.au/media/7024/gc_digital_literacy_ict_capability_consultation_curriculum.pdf</a:t>
            </a:r>
            <a:r>
              <a:rPr lang="en-AU" sz="900" dirty="0"/>
              <a:t>.</a:t>
            </a:r>
          </a:p>
          <a:p>
            <a:endParaRPr lang="en-AU" sz="900" dirty="0"/>
          </a:p>
        </p:txBody>
      </p:sp>
    </p:spTree>
    <p:extLst>
      <p:ext uri="{BB962C8B-B14F-4D97-AF65-F5344CB8AC3E}">
        <p14:creationId xmlns:p14="http://schemas.microsoft.com/office/powerpoint/2010/main" val="33890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B5B7F6D-F454-3E28-C2D3-932990628E37}"/>
              </a:ext>
            </a:extLst>
          </p:cNvPr>
          <p:cNvSpPr txBox="1">
            <a:spLocks/>
          </p:cNvSpPr>
          <p:nvPr/>
        </p:nvSpPr>
        <p:spPr>
          <a:xfrm>
            <a:off x="323850" y="4083661"/>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a:t>
            </a:r>
            <a:r>
              <a:rPr lang="en-US" sz="900" dirty="0">
                <a:latin typeface="Arial" panose="020B0604020202020204" pitchFamily="34" charset="0"/>
                <a:cs typeface="Arial" panose="020B0604020202020204" pitchFamily="34" charset="0"/>
              </a:rPr>
              <a:t> ‘Understand this general capability: Digital Literacy’,</a:t>
            </a:r>
            <a:r>
              <a:rPr lang="en-AU" sz="900" dirty="0"/>
              <a:t> </a:t>
            </a:r>
            <a:r>
              <a:rPr lang="en-US" sz="900" dirty="0">
                <a:latin typeface="Arial" panose="020B0604020202020204" pitchFamily="34" charset="0"/>
                <a:cs typeface="Arial" panose="020B0604020202020204" pitchFamily="34" charset="0"/>
                <a:hlinkClick r:id="rId3"/>
              </a:rPr>
              <a:t>v9.australiancurriculum.edu.au/curriculum-information/understand-this-general-capability/digital-literacy</a:t>
            </a:r>
            <a:r>
              <a:rPr lang="en-US" sz="900" dirty="0">
                <a:latin typeface="Arial" panose="020B0604020202020204" pitchFamily="34" charset="0"/>
                <a:cs typeface="Arial" panose="020B0604020202020204" pitchFamily="34" charset="0"/>
              </a:rPr>
              <a:t> </a:t>
            </a:r>
            <a:endParaRPr lang="en-US" sz="900" dirty="0"/>
          </a:p>
        </p:txBody>
      </p:sp>
      <p:pic>
        <p:nvPicPr>
          <p:cNvPr id="7" name="Picture 6" descr="Figure 1: Digital Literacy elements comprises 2 concentric circles. In the inner circle is a graphic of a desktop computer and smartphone. In the outer circle are 4 sections of text: Practising digital safety and wellbeing, Investigating, Creating and exchanging, Managing and operating."/>
          <p:cNvPicPr/>
          <p:nvPr/>
        </p:nvPicPr>
        <p:blipFill>
          <a:blip r:embed="rId4" cstate="screen">
            <a:extLst>
              <a:ext uri="{28A0092B-C50C-407E-A947-70E740481C1C}">
                <a14:useLocalDpi xmlns:a14="http://schemas.microsoft.com/office/drawing/2010/main"/>
              </a:ext>
            </a:extLst>
          </a:blip>
          <a:stretch>
            <a:fillRect/>
          </a:stretch>
        </p:blipFill>
        <p:spPr bwMode="auto">
          <a:xfrm>
            <a:off x="2923857" y="772593"/>
            <a:ext cx="3296285" cy="3267710"/>
          </a:xfrm>
          <a:prstGeom prst="rect">
            <a:avLst/>
          </a:prstGeom>
          <a:noFill/>
          <a:ln>
            <a:noFill/>
          </a:ln>
        </p:spPr>
      </p:pic>
      <p:sp>
        <p:nvSpPr>
          <p:cNvPr id="9" name="Title 8">
            <a:extLst>
              <a:ext uri="{FF2B5EF4-FFF2-40B4-BE49-F238E27FC236}">
                <a16:creationId xmlns:a16="http://schemas.microsoft.com/office/drawing/2014/main" id="{67F78203-BDA3-255C-91F8-1B32CA3BB364}"/>
              </a:ext>
            </a:extLst>
          </p:cNvPr>
          <p:cNvSpPr>
            <a:spLocks noGrp="1"/>
          </p:cNvSpPr>
          <p:nvPr>
            <p:ph type="title"/>
          </p:nvPr>
        </p:nvSpPr>
        <p:spPr/>
        <p:txBody>
          <a:bodyPr>
            <a:normAutofit/>
          </a:bodyPr>
          <a:lstStyle/>
          <a:p>
            <a:r>
              <a:rPr lang="en-AU" dirty="0"/>
              <a:t>Digital literacy: Organising elements</a:t>
            </a:r>
          </a:p>
        </p:txBody>
      </p:sp>
    </p:spTree>
    <p:extLst>
      <p:ext uri="{BB962C8B-B14F-4D97-AF65-F5344CB8AC3E}">
        <p14:creationId xmlns:p14="http://schemas.microsoft.com/office/powerpoint/2010/main" val="22244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305909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697-4D62-4D15-9296-4472C87051E5}"/>
              </a:ext>
            </a:extLst>
          </p:cNvPr>
          <p:cNvSpPr>
            <a:spLocks noGrp="1"/>
          </p:cNvSpPr>
          <p:nvPr>
            <p:ph type="title"/>
          </p:nvPr>
        </p:nvSpPr>
        <p:spPr/>
        <p:txBody>
          <a:bodyPr/>
          <a:lstStyle/>
          <a:p>
            <a:r>
              <a:rPr lang="en-AU"/>
              <a:t>Ethical understanding: Key changes</a:t>
            </a:r>
          </a:p>
        </p:txBody>
      </p:sp>
      <p:sp>
        <p:nvSpPr>
          <p:cNvPr id="4" name="Content Placeholder 3">
            <a:extLst>
              <a:ext uri="{FF2B5EF4-FFF2-40B4-BE49-F238E27FC236}">
                <a16:creationId xmlns:a16="http://schemas.microsoft.com/office/drawing/2014/main" id="{46727E51-753D-4D6A-8395-8598ACAA4C11}"/>
              </a:ext>
            </a:extLst>
          </p:cNvPr>
          <p:cNvSpPr>
            <a:spLocks noGrp="1"/>
          </p:cNvSpPr>
          <p:nvPr>
            <p:ph idx="1"/>
          </p:nvPr>
        </p:nvSpPr>
        <p:spPr/>
        <p:txBody>
          <a:bodyPr>
            <a:normAutofit/>
          </a:bodyPr>
          <a:lstStyle/>
          <a:p>
            <a:pPr marL="252000" indent="-252000">
              <a:buFont typeface="Arial" panose="020B0604020202020204" pitchFamily="34" charset="0"/>
              <a:buChar char="•"/>
            </a:pPr>
            <a:r>
              <a:rPr lang="en-AU" sz="1900" dirty="0"/>
              <a:t>Number of elements was reduced from three to two.</a:t>
            </a:r>
          </a:p>
          <a:p>
            <a:pPr marL="252000" indent="-252000">
              <a:buFont typeface="Arial" panose="020B0604020202020204" pitchFamily="34" charset="0"/>
              <a:buChar char="•"/>
            </a:pPr>
            <a:r>
              <a:rPr lang="en-AU" sz="1900" dirty="0"/>
              <a:t>Sub-elements were renamed and their descriptions refined to be more reflective of the stages of schooling.</a:t>
            </a:r>
          </a:p>
          <a:p>
            <a:pPr marL="457200" indent="-457200">
              <a:buFont typeface="Arial" panose="020B0604020202020204" pitchFamily="34" charset="0"/>
              <a:buChar char="•"/>
            </a:pPr>
            <a:endParaRPr lang="en-AU" sz="1900" dirty="0"/>
          </a:p>
          <a:p>
            <a:pPr marL="457200" indent="-457200">
              <a:buFont typeface="Arial" panose="020B0604020202020204" pitchFamily="34" charset="0"/>
              <a:buChar char="•"/>
            </a:pPr>
            <a:endParaRPr lang="en-AU" sz="1900" dirty="0"/>
          </a:p>
        </p:txBody>
      </p:sp>
      <p:sp>
        <p:nvSpPr>
          <p:cNvPr id="3" name="Text Placeholder 2">
            <a:extLst>
              <a:ext uri="{FF2B5EF4-FFF2-40B4-BE49-F238E27FC236}">
                <a16:creationId xmlns:a16="http://schemas.microsoft.com/office/drawing/2014/main" id="{D31E4234-52EF-4873-BA5E-2C63421A71F9}"/>
              </a:ext>
            </a:extLst>
          </p:cNvPr>
          <p:cNvSpPr>
            <a:spLocks noGrp="1"/>
          </p:cNvSpPr>
          <p:nvPr>
            <p:ph type="body" sz="quarter" idx="4294967295"/>
          </p:nvPr>
        </p:nvSpPr>
        <p:spPr>
          <a:xfrm>
            <a:off x="327600" y="4233600"/>
            <a:ext cx="8496300" cy="287337"/>
          </a:xfrm>
        </p:spPr>
        <p:txBody>
          <a:bodyPr>
            <a:normAutofit/>
          </a:bodyPr>
          <a:lstStyle/>
          <a:p>
            <a:r>
              <a:rPr lang="en-AU" sz="900" dirty="0"/>
              <a:t>Source: ACARA 2021, </a:t>
            </a:r>
            <a:r>
              <a:rPr lang="en-AU" sz="900" i="1" dirty="0"/>
              <a:t>General capabilities: Ethical understanding. Consultation — introductory information and learning continua</a:t>
            </a:r>
            <a:r>
              <a:rPr lang="en-AU" sz="900" dirty="0"/>
              <a:t>, ACARA, p. 3, </a:t>
            </a:r>
            <a:r>
              <a:rPr lang="en-AU" sz="900" dirty="0">
                <a:hlinkClick r:id="rId3"/>
              </a:rPr>
              <a:t>www.australiancurriculum.edu.au/media/7083/gc_ethical_understanding_consultation_curriculum.pdf</a:t>
            </a:r>
            <a:r>
              <a:rPr lang="en-AU" sz="900" dirty="0"/>
              <a:t>.</a:t>
            </a:r>
          </a:p>
        </p:txBody>
      </p:sp>
    </p:spTree>
    <p:extLst>
      <p:ext uri="{BB962C8B-B14F-4D97-AF65-F5344CB8AC3E}">
        <p14:creationId xmlns:p14="http://schemas.microsoft.com/office/powerpoint/2010/main" val="43910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13398E0-F5BC-B3CC-7D97-A6F36E4C79D9}"/>
              </a:ext>
            </a:extLst>
          </p:cNvPr>
          <p:cNvSpPr txBox="1">
            <a:spLocks/>
          </p:cNvSpPr>
          <p:nvPr/>
        </p:nvSpPr>
        <p:spPr>
          <a:xfrm>
            <a:off x="323850" y="4145848"/>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 </a:t>
            </a:r>
            <a:r>
              <a:rPr lang="en-US" sz="900" dirty="0">
                <a:latin typeface="Arial" panose="020B0604020202020204" pitchFamily="34" charset="0"/>
                <a:cs typeface="Arial" panose="020B0604020202020204" pitchFamily="34" charset="0"/>
              </a:rPr>
              <a:t>‘Understand this general capability: Ethical understanding’,</a:t>
            </a:r>
            <a:r>
              <a:rPr lang="en-AU" sz="900" dirty="0"/>
              <a:t> </a:t>
            </a:r>
            <a:r>
              <a:rPr lang="en-AU" sz="900" dirty="0">
                <a:hlinkClick r:id="rId3"/>
              </a:rPr>
              <a:t>v9.australiancurriculum.edu.au/curriculum-information/understand-this-general-capability/ethical-understanding</a:t>
            </a:r>
            <a:r>
              <a:rPr lang="en-AU" sz="900" dirty="0"/>
              <a:t> </a:t>
            </a:r>
            <a:endParaRPr lang="en-US" sz="900" dirty="0"/>
          </a:p>
        </p:txBody>
      </p:sp>
      <p:pic>
        <p:nvPicPr>
          <p:cNvPr id="9" name="Picture 8" descr="Figure 1: Ethical Understanding elements comprises 2 concentric circles. In the inner circle is a graphic of a balanced scale. In the outer circle are 2 sections of text: Understanding ethical concepts and perspectives, Responding to ethical issues."/>
          <p:cNvPicPr/>
          <p:nvPr/>
        </p:nvPicPr>
        <p:blipFill>
          <a:blip r:embed="rId4" cstate="screen">
            <a:extLst>
              <a:ext uri="{28A0092B-C50C-407E-A947-70E740481C1C}">
                <a14:useLocalDpi xmlns:a14="http://schemas.microsoft.com/office/drawing/2010/main"/>
              </a:ext>
            </a:extLst>
          </a:blip>
          <a:stretch>
            <a:fillRect/>
          </a:stretch>
        </p:blipFill>
        <p:spPr>
          <a:xfrm>
            <a:off x="2956877" y="882210"/>
            <a:ext cx="3294797" cy="3345724"/>
          </a:xfrm>
          <a:prstGeom prst="rect">
            <a:avLst/>
          </a:prstGeom>
        </p:spPr>
      </p:pic>
      <p:sp>
        <p:nvSpPr>
          <p:cNvPr id="2" name="Title 1">
            <a:extLst>
              <a:ext uri="{FF2B5EF4-FFF2-40B4-BE49-F238E27FC236}">
                <a16:creationId xmlns:a16="http://schemas.microsoft.com/office/drawing/2014/main" id="{87889D84-C90A-570E-B6D8-FCFA1F181F04}"/>
              </a:ext>
            </a:extLst>
          </p:cNvPr>
          <p:cNvSpPr>
            <a:spLocks noGrp="1"/>
          </p:cNvSpPr>
          <p:nvPr>
            <p:ph type="title"/>
          </p:nvPr>
        </p:nvSpPr>
        <p:spPr/>
        <p:txBody>
          <a:bodyPr>
            <a:normAutofit/>
          </a:bodyPr>
          <a:lstStyle/>
          <a:p>
            <a:r>
              <a:rPr lang="en-AU" dirty="0"/>
              <a:t>Ethical understanding: Organising elements </a:t>
            </a:r>
          </a:p>
        </p:txBody>
      </p:sp>
    </p:spTree>
    <p:extLst>
      <p:ext uri="{BB962C8B-B14F-4D97-AF65-F5344CB8AC3E}">
        <p14:creationId xmlns:p14="http://schemas.microsoft.com/office/powerpoint/2010/main" val="180375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697-4D62-4D15-9296-4472C87051E5}"/>
              </a:ext>
            </a:extLst>
          </p:cNvPr>
          <p:cNvSpPr>
            <a:spLocks noGrp="1"/>
          </p:cNvSpPr>
          <p:nvPr>
            <p:ph type="title"/>
          </p:nvPr>
        </p:nvSpPr>
        <p:spPr/>
        <p:txBody>
          <a:bodyPr/>
          <a:lstStyle/>
          <a:p>
            <a:r>
              <a:rPr lang="en-AU"/>
              <a:t>Intercultural understanding: Key changes</a:t>
            </a:r>
          </a:p>
        </p:txBody>
      </p:sp>
      <p:sp>
        <p:nvSpPr>
          <p:cNvPr id="4" name="Content Placeholder 3">
            <a:extLst>
              <a:ext uri="{FF2B5EF4-FFF2-40B4-BE49-F238E27FC236}">
                <a16:creationId xmlns:a16="http://schemas.microsoft.com/office/drawing/2014/main" id="{46727E51-753D-4D6A-8395-8598ACAA4C11}"/>
              </a:ext>
            </a:extLst>
          </p:cNvPr>
          <p:cNvSpPr>
            <a:spLocks noGrp="1"/>
          </p:cNvSpPr>
          <p:nvPr>
            <p:ph idx="1"/>
          </p:nvPr>
        </p:nvSpPr>
        <p:spPr/>
        <p:txBody>
          <a:bodyPr>
            <a:normAutofit/>
          </a:bodyPr>
          <a:lstStyle/>
          <a:p>
            <a:pPr marL="252000" indent="-252000">
              <a:buFont typeface="Arial" panose="020B0604020202020204" pitchFamily="34" charset="0"/>
              <a:buChar char="•"/>
            </a:pPr>
            <a:r>
              <a:rPr lang="en-AU" sz="1900" dirty="0"/>
              <a:t>Element descriptions were changed and refocused.</a:t>
            </a:r>
          </a:p>
          <a:p>
            <a:pPr marL="252000" indent="-252000">
              <a:buFont typeface="Arial" panose="020B0604020202020204" pitchFamily="34" charset="0"/>
              <a:buChar char="•"/>
            </a:pPr>
            <a:r>
              <a:rPr lang="en-AU" sz="1900" dirty="0"/>
              <a:t>Sub-element descriptions were changed to refocus their intent.</a:t>
            </a:r>
          </a:p>
          <a:p>
            <a:pPr marL="252000" indent="-252000">
              <a:buFont typeface="Arial" panose="020B0604020202020204" pitchFamily="34" charset="0"/>
              <a:buChar char="•"/>
            </a:pPr>
            <a:r>
              <a:rPr lang="en-AU" sz="1900" dirty="0"/>
              <a:t>Names of the elements and sub-elements were revised.</a:t>
            </a:r>
          </a:p>
        </p:txBody>
      </p:sp>
      <p:sp>
        <p:nvSpPr>
          <p:cNvPr id="3" name="Text Placeholder 2">
            <a:extLst>
              <a:ext uri="{FF2B5EF4-FFF2-40B4-BE49-F238E27FC236}">
                <a16:creationId xmlns:a16="http://schemas.microsoft.com/office/drawing/2014/main" id="{D31E4234-52EF-4873-BA5E-2C63421A71F9}"/>
              </a:ext>
            </a:extLst>
          </p:cNvPr>
          <p:cNvSpPr>
            <a:spLocks noGrp="1"/>
          </p:cNvSpPr>
          <p:nvPr>
            <p:ph type="body" sz="quarter" idx="4294967295"/>
          </p:nvPr>
        </p:nvSpPr>
        <p:spPr>
          <a:xfrm>
            <a:off x="327600" y="4233600"/>
            <a:ext cx="8496300" cy="287337"/>
          </a:xfrm>
        </p:spPr>
        <p:txBody>
          <a:bodyPr>
            <a:noAutofit/>
          </a:bodyPr>
          <a:lstStyle/>
          <a:p>
            <a:r>
              <a:rPr lang="en-AU" sz="900" dirty="0"/>
              <a:t>Source: ACARA 2021, </a:t>
            </a:r>
            <a:r>
              <a:rPr lang="en-AU" sz="900" i="1" dirty="0"/>
              <a:t>General capabilities: Intercultural understanding. Consultation — introductory information and learning continua</a:t>
            </a:r>
            <a:r>
              <a:rPr lang="en-AU" sz="900" dirty="0"/>
              <a:t>, p. 3, </a:t>
            </a:r>
            <a:r>
              <a:rPr lang="en-AU" sz="900" dirty="0">
                <a:hlinkClick r:id="rId3"/>
              </a:rPr>
              <a:t>www.australiancurriculum.edu.au/media/7172/gc_intercultural_understanding_capability_consultation_curriculum.pdf</a:t>
            </a:r>
            <a:r>
              <a:rPr lang="en-AU" sz="900" dirty="0"/>
              <a:t>.</a:t>
            </a:r>
          </a:p>
          <a:p>
            <a:endParaRPr lang="en-AU" sz="900" dirty="0"/>
          </a:p>
        </p:txBody>
      </p:sp>
    </p:spTree>
    <p:extLst>
      <p:ext uri="{BB962C8B-B14F-4D97-AF65-F5344CB8AC3E}">
        <p14:creationId xmlns:p14="http://schemas.microsoft.com/office/powerpoint/2010/main" val="79354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13398E0-F5BC-B3CC-7D97-A6F36E4C79D9}"/>
              </a:ext>
            </a:extLst>
          </p:cNvPr>
          <p:cNvSpPr txBox="1">
            <a:spLocks/>
          </p:cNvSpPr>
          <p:nvPr/>
        </p:nvSpPr>
        <p:spPr>
          <a:xfrm>
            <a:off x="327600" y="4233600"/>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 </a:t>
            </a:r>
            <a:r>
              <a:rPr lang="en-US" sz="900" dirty="0">
                <a:latin typeface="Arial" panose="020B0604020202020204" pitchFamily="34" charset="0"/>
                <a:cs typeface="Arial" panose="020B0604020202020204" pitchFamily="34" charset="0"/>
              </a:rPr>
              <a:t>‘Understand this general capability: Intercultural understanding’, </a:t>
            </a:r>
            <a:r>
              <a:rPr lang="en-AU" sz="900" dirty="0">
                <a:hlinkClick r:id="rId3"/>
              </a:rPr>
              <a:t>v9.australiancurriculum.edu.au/curriculum-information/understand-this-general-capability/intercultural-understanding</a:t>
            </a:r>
            <a:r>
              <a:rPr lang="en-AU" sz="900" dirty="0"/>
              <a:t> </a:t>
            </a:r>
            <a:endParaRPr lang="en-US" sz="900" dirty="0"/>
          </a:p>
        </p:txBody>
      </p:sp>
      <p:pic>
        <p:nvPicPr>
          <p:cNvPr id="8" name="Picture 7" descr="Figure 1: Intercultural Understanding elements comprises 2 concentric circles. In the inner circle is a graphic of connected jigsaw puzzle pieces. In the outer circle are 3 sections of text: Reflecting on culture and cultural diversity, Engaging with cultural and linguistic diversity, Navigating intercultural contexts.  "/>
          <p:cNvPicPr/>
          <p:nvPr/>
        </p:nvPicPr>
        <p:blipFill>
          <a:blip r:embed="rId4" cstate="screen">
            <a:extLst>
              <a:ext uri="{28A0092B-C50C-407E-A947-70E740481C1C}">
                <a14:useLocalDpi xmlns:a14="http://schemas.microsoft.com/office/drawing/2010/main"/>
              </a:ext>
            </a:extLst>
          </a:blip>
          <a:stretch>
            <a:fillRect/>
          </a:stretch>
        </p:blipFill>
        <p:spPr bwMode="auto">
          <a:xfrm>
            <a:off x="2896267" y="852691"/>
            <a:ext cx="3355407" cy="3313177"/>
          </a:xfrm>
          <a:prstGeom prst="rect">
            <a:avLst/>
          </a:prstGeom>
          <a:noFill/>
          <a:ln>
            <a:noFill/>
          </a:ln>
        </p:spPr>
      </p:pic>
      <p:sp>
        <p:nvSpPr>
          <p:cNvPr id="2" name="Title 1">
            <a:extLst>
              <a:ext uri="{FF2B5EF4-FFF2-40B4-BE49-F238E27FC236}">
                <a16:creationId xmlns:a16="http://schemas.microsoft.com/office/drawing/2014/main" id="{84B3E4C5-FE17-467B-E686-01524D0DB66A}"/>
              </a:ext>
            </a:extLst>
          </p:cNvPr>
          <p:cNvSpPr>
            <a:spLocks noGrp="1"/>
          </p:cNvSpPr>
          <p:nvPr>
            <p:ph type="title"/>
          </p:nvPr>
        </p:nvSpPr>
        <p:spPr/>
        <p:txBody>
          <a:bodyPr>
            <a:normAutofit/>
          </a:bodyPr>
          <a:lstStyle/>
          <a:p>
            <a:r>
              <a:rPr lang="en-AU" dirty="0"/>
              <a:t>Intercultural understanding: Organising elements</a:t>
            </a:r>
          </a:p>
        </p:txBody>
      </p:sp>
    </p:spTree>
    <p:extLst>
      <p:ext uri="{BB962C8B-B14F-4D97-AF65-F5344CB8AC3E}">
        <p14:creationId xmlns:p14="http://schemas.microsoft.com/office/powerpoint/2010/main" val="1313349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697-4D62-4D15-9296-4472C87051E5}"/>
              </a:ext>
            </a:extLst>
          </p:cNvPr>
          <p:cNvSpPr>
            <a:spLocks noGrp="1"/>
          </p:cNvSpPr>
          <p:nvPr>
            <p:ph type="title"/>
          </p:nvPr>
        </p:nvSpPr>
        <p:spPr/>
        <p:txBody>
          <a:bodyPr/>
          <a:lstStyle/>
          <a:p>
            <a:r>
              <a:rPr lang="en-AU"/>
              <a:t>Personal and social capability: Key changes</a:t>
            </a:r>
          </a:p>
        </p:txBody>
      </p:sp>
      <p:sp>
        <p:nvSpPr>
          <p:cNvPr id="4" name="Content Placeholder 3">
            <a:extLst>
              <a:ext uri="{FF2B5EF4-FFF2-40B4-BE49-F238E27FC236}">
                <a16:creationId xmlns:a16="http://schemas.microsoft.com/office/drawing/2014/main" id="{46727E51-753D-4D6A-8395-8598ACAA4C11}"/>
              </a:ext>
            </a:extLst>
          </p:cNvPr>
          <p:cNvSpPr>
            <a:spLocks noGrp="1"/>
          </p:cNvSpPr>
          <p:nvPr>
            <p:ph idx="1"/>
          </p:nvPr>
        </p:nvSpPr>
        <p:spPr/>
        <p:txBody>
          <a:bodyPr vert="horz" lIns="0" tIns="0" rIns="0" bIns="0" rtlCol="0" anchor="t">
            <a:noAutofit/>
          </a:bodyPr>
          <a:lstStyle/>
          <a:p>
            <a:pPr marL="252000" indent="-252000">
              <a:buFont typeface="Arial" panose="020B0604020202020204" pitchFamily="34" charset="0"/>
              <a:buChar char="•"/>
            </a:pPr>
            <a:r>
              <a:rPr lang="en-AU" sz="1900" dirty="0">
                <a:latin typeface="Arial"/>
                <a:cs typeface="Arial"/>
              </a:rPr>
              <a:t>Five structural changes were made to the organisation of the continuum</a:t>
            </a:r>
          </a:p>
          <a:p>
            <a:pPr marL="252000" indent="-252000">
              <a:buFont typeface="Arial" panose="020B0604020202020204" pitchFamily="34" charset="0"/>
              <a:buChar char="•"/>
            </a:pPr>
            <a:r>
              <a:rPr lang="en-AU" sz="1900" dirty="0">
                <a:latin typeface="Arial"/>
                <a:cs typeface="Arial"/>
              </a:rPr>
              <a:t>Sub-element descriptions were refined</a:t>
            </a:r>
          </a:p>
          <a:p>
            <a:pPr marL="252000" indent="-252000">
              <a:buFont typeface="Arial" panose="020B0604020202020204" pitchFamily="34" charset="0"/>
              <a:buChar char="•"/>
            </a:pPr>
            <a:r>
              <a:rPr lang="en-US" sz="1900" dirty="0">
                <a:latin typeface="Arial"/>
                <a:cs typeface="Arial"/>
              </a:rPr>
              <a:t>Names of the elements and sub-elements in the learning continuum were revised</a:t>
            </a:r>
          </a:p>
          <a:p>
            <a:pPr marL="252000" indent="-252000">
              <a:buFont typeface="Arial" panose="020B0604020202020204" pitchFamily="34" charset="0"/>
              <a:buChar char="•"/>
            </a:pPr>
            <a:r>
              <a:rPr lang="en-US" sz="1900" dirty="0"/>
              <a:t>Descriptions for Level 1a were revised and aligned to the new structure and additional descriptions for each sub-element included.</a:t>
            </a:r>
          </a:p>
        </p:txBody>
      </p:sp>
      <p:sp>
        <p:nvSpPr>
          <p:cNvPr id="3" name="Text Placeholder 2">
            <a:extLst>
              <a:ext uri="{FF2B5EF4-FFF2-40B4-BE49-F238E27FC236}">
                <a16:creationId xmlns:a16="http://schemas.microsoft.com/office/drawing/2014/main" id="{D31E4234-52EF-4873-BA5E-2C63421A71F9}"/>
              </a:ext>
            </a:extLst>
          </p:cNvPr>
          <p:cNvSpPr>
            <a:spLocks noGrp="1"/>
          </p:cNvSpPr>
          <p:nvPr>
            <p:ph type="body" sz="quarter" idx="4294967295"/>
          </p:nvPr>
        </p:nvSpPr>
        <p:spPr>
          <a:xfrm>
            <a:off x="327600" y="4233600"/>
            <a:ext cx="8496300" cy="503238"/>
          </a:xfrm>
        </p:spPr>
        <p:txBody>
          <a:bodyPr>
            <a:normAutofit/>
          </a:bodyPr>
          <a:lstStyle/>
          <a:p>
            <a:r>
              <a:rPr lang="en-AU" sz="900" dirty="0"/>
              <a:t>Source: ACARA 2021, </a:t>
            </a:r>
            <a:r>
              <a:rPr lang="en-AU" sz="900" i="1" dirty="0"/>
              <a:t>General capabilities: Personal and social capability. Consultation — introductory information and learning continua,</a:t>
            </a:r>
            <a:r>
              <a:rPr lang="en-AU" sz="900" dirty="0"/>
              <a:t> pp. 3–4, </a:t>
            </a:r>
            <a:r>
              <a:rPr lang="en-AU" sz="900" dirty="0">
                <a:hlinkClick r:id="rId3"/>
              </a:rPr>
              <a:t>www.australiancurriculum.edu.au/media/7022/gc_personal_and_social_capability_consultation_curriculum.pdf</a:t>
            </a:r>
            <a:r>
              <a:rPr lang="en-AU" sz="900" dirty="0"/>
              <a:t>.</a:t>
            </a:r>
          </a:p>
          <a:p>
            <a:endParaRPr lang="en-AU" sz="900" dirty="0"/>
          </a:p>
        </p:txBody>
      </p:sp>
    </p:spTree>
    <p:extLst>
      <p:ext uri="{BB962C8B-B14F-4D97-AF65-F5344CB8AC3E}">
        <p14:creationId xmlns:p14="http://schemas.microsoft.com/office/powerpoint/2010/main" val="354060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 1: Personal and Social capability elements comprises 2 concentric circles. In the inner circle is a graphic of 3 people around a table. In the outer circle are 4 sections of text: Self-awareness, Self-management, Social awareness, Social management."/>
          <p:cNvPicPr/>
          <p:nvPr/>
        </p:nvPicPr>
        <p:blipFill>
          <a:blip r:embed="rId3" cstate="screen">
            <a:extLst>
              <a:ext uri="{28A0092B-C50C-407E-A947-70E740481C1C}">
                <a14:useLocalDpi xmlns:a14="http://schemas.microsoft.com/office/drawing/2010/main"/>
              </a:ext>
            </a:extLst>
          </a:blip>
          <a:stretch>
            <a:fillRect/>
          </a:stretch>
        </p:blipFill>
        <p:spPr>
          <a:xfrm>
            <a:off x="2810509" y="778682"/>
            <a:ext cx="3526924" cy="3336386"/>
          </a:xfrm>
          <a:prstGeom prst="rect">
            <a:avLst/>
          </a:prstGeom>
        </p:spPr>
      </p:pic>
      <p:sp>
        <p:nvSpPr>
          <p:cNvPr id="5" name="Text Placeholder 2">
            <a:extLst>
              <a:ext uri="{FF2B5EF4-FFF2-40B4-BE49-F238E27FC236}">
                <a16:creationId xmlns:a16="http://schemas.microsoft.com/office/drawing/2014/main" id="{313398E0-F5BC-B3CC-7D97-A6F36E4C79D9}"/>
              </a:ext>
            </a:extLst>
          </p:cNvPr>
          <p:cNvSpPr txBox="1">
            <a:spLocks/>
          </p:cNvSpPr>
          <p:nvPr/>
        </p:nvSpPr>
        <p:spPr>
          <a:xfrm>
            <a:off x="327600" y="4233600"/>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 </a:t>
            </a:r>
            <a:r>
              <a:rPr lang="en-AU" sz="900" dirty="0">
                <a:hlinkClick r:id="rId4"/>
              </a:rPr>
              <a:t>v9.australiancurriculum.edu.au/curriculum-information/understand-this-general-capability/personal-and-social-capability</a:t>
            </a:r>
            <a:r>
              <a:rPr lang="en-AU" sz="900" dirty="0"/>
              <a:t> </a:t>
            </a:r>
            <a:endParaRPr lang="en-US" sz="900" dirty="0"/>
          </a:p>
        </p:txBody>
      </p:sp>
      <p:sp>
        <p:nvSpPr>
          <p:cNvPr id="2" name="Title 1">
            <a:extLst>
              <a:ext uri="{FF2B5EF4-FFF2-40B4-BE49-F238E27FC236}">
                <a16:creationId xmlns:a16="http://schemas.microsoft.com/office/drawing/2014/main" id="{2A9FBBCE-C010-A1E9-213B-4DF18BD2C47B}"/>
              </a:ext>
            </a:extLst>
          </p:cNvPr>
          <p:cNvSpPr>
            <a:spLocks noGrp="1"/>
          </p:cNvSpPr>
          <p:nvPr>
            <p:ph type="title"/>
          </p:nvPr>
        </p:nvSpPr>
        <p:spPr/>
        <p:txBody>
          <a:bodyPr>
            <a:normAutofit/>
          </a:bodyPr>
          <a:lstStyle/>
          <a:p>
            <a:r>
              <a:rPr lang="en-US" dirty="0"/>
              <a:t>Personal and social capability: Organising elements</a:t>
            </a:r>
            <a:endParaRPr lang="en-AU" dirty="0"/>
          </a:p>
        </p:txBody>
      </p:sp>
    </p:spTree>
    <p:extLst>
      <p:ext uri="{BB962C8B-B14F-4D97-AF65-F5344CB8AC3E}">
        <p14:creationId xmlns:p14="http://schemas.microsoft.com/office/powerpoint/2010/main" val="220493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60-947E-C0E8-C5FC-C06411E5D517}"/>
              </a:ext>
            </a:extLst>
          </p:cNvPr>
          <p:cNvSpPr>
            <a:spLocks noGrp="1"/>
          </p:cNvSpPr>
          <p:nvPr>
            <p:ph type="title"/>
          </p:nvPr>
        </p:nvSpPr>
        <p:spPr/>
        <p:txBody>
          <a:bodyPr/>
          <a:lstStyle/>
          <a:p>
            <a:r>
              <a:rPr lang="en-AU"/>
              <a:t>Activity: Positive outcomes of the change</a:t>
            </a:r>
          </a:p>
        </p:txBody>
      </p:sp>
      <p:sp>
        <p:nvSpPr>
          <p:cNvPr id="3" name="Content Placeholder 2">
            <a:extLst>
              <a:ext uri="{FF2B5EF4-FFF2-40B4-BE49-F238E27FC236}">
                <a16:creationId xmlns:a16="http://schemas.microsoft.com/office/drawing/2014/main" id="{00311B06-85B3-EC30-18C8-2138D61DA62C}"/>
              </a:ext>
            </a:extLst>
          </p:cNvPr>
          <p:cNvSpPr>
            <a:spLocks noGrp="1"/>
          </p:cNvSpPr>
          <p:nvPr>
            <p:ph idx="1"/>
          </p:nvPr>
        </p:nvSpPr>
        <p:spPr/>
        <p:txBody>
          <a:bodyPr vert="horz" lIns="0" tIns="0" rIns="0" bIns="0" rtlCol="0" anchor="t">
            <a:normAutofit/>
          </a:bodyPr>
          <a:lstStyle/>
          <a:p>
            <a:r>
              <a:rPr lang="en-AU" b="1" dirty="0">
                <a:solidFill>
                  <a:schemeClr val="accent3"/>
                </a:solidFill>
              </a:rPr>
              <a:t>In a moment …</a:t>
            </a:r>
          </a:p>
          <a:p>
            <a:pPr>
              <a:spcBef>
                <a:spcPts val="1200"/>
              </a:spcBef>
            </a:pPr>
            <a:r>
              <a:rPr lang="en-AU" dirty="0">
                <a:latin typeface="Arial"/>
                <a:cs typeface="Arial"/>
              </a:rPr>
              <a:t>Consider your response to the following questions:</a:t>
            </a:r>
          </a:p>
          <a:p>
            <a:pPr marL="252000" indent="-252000">
              <a:spcBef>
                <a:spcPts val="1200"/>
              </a:spcBef>
              <a:buFont typeface="+mj-lt"/>
              <a:buAutoNum type="arabicPeriod"/>
            </a:pPr>
            <a:r>
              <a:rPr lang="en-US" dirty="0"/>
              <a:t>Why might these changes to the general capabilities matter to me?</a:t>
            </a:r>
          </a:p>
          <a:p>
            <a:pPr marL="252000" indent="-252000">
              <a:buFont typeface="+mj-lt"/>
              <a:buAutoNum type="arabicPeriod"/>
            </a:pPr>
            <a:r>
              <a:rPr lang="en-US" dirty="0"/>
              <a:t>Why might they matter to my school community?</a:t>
            </a:r>
          </a:p>
          <a:p>
            <a:pPr marL="252000" indent="-252000">
              <a:buFont typeface="+mj-lt"/>
              <a:buAutoNum type="arabicPeriod"/>
            </a:pPr>
            <a:r>
              <a:rPr lang="en-US" dirty="0"/>
              <a:t>Why might they matter to the wider world?</a:t>
            </a:r>
            <a:endParaRPr lang="en-AU" dirty="0"/>
          </a:p>
        </p:txBody>
      </p:sp>
      <p:pic>
        <p:nvPicPr>
          <p:cNvPr id="6" name="Picture 5" descr="A drawing of a person with a cloud above their head&#10;&#10;Description automatically generated">
            <a:extLst>
              <a:ext uri="{FF2B5EF4-FFF2-40B4-BE49-F238E27FC236}">
                <a16:creationId xmlns:a16="http://schemas.microsoft.com/office/drawing/2014/main" id="{535E269E-F2E5-A5EC-2E74-C321889FD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489" y="2932408"/>
            <a:ext cx="1490486" cy="1547142"/>
          </a:xfrm>
          <a:prstGeom prst="rect">
            <a:avLst/>
          </a:prstGeom>
        </p:spPr>
      </p:pic>
    </p:spTree>
    <p:extLst>
      <p:ext uri="{BB962C8B-B14F-4D97-AF65-F5344CB8AC3E}">
        <p14:creationId xmlns:p14="http://schemas.microsoft.com/office/powerpoint/2010/main" val="3119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9891-C1CD-4490-98BE-37FAF4BCAD33}"/>
              </a:ext>
            </a:extLst>
          </p:cNvPr>
          <p:cNvSpPr>
            <a:spLocks noGrp="1"/>
          </p:cNvSpPr>
          <p:nvPr>
            <p:ph type="title"/>
          </p:nvPr>
        </p:nvSpPr>
        <p:spPr/>
        <p:txBody>
          <a:bodyPr/>
          <a:lstStyle/>
          <a:p>
            <a:r>
              <a:rPr lang="en-AU"/>
              <a:t>Structure of general capabilities: Progressions</a:t>
            </a:r>
          </a:p>
        </p:txBody>
      </p:sp>
      <p:sp>
        <p:nvSpPr>
          <p:cNvPr id="5" name="Text Placeholder 2">
            <a:extLst>
              <a:ext uri="{FF2B5EF4-FFF2-40B4-BE49-F238E27FC236}">
                <a16:creationId xmlns:a16="http://schemas.microsoft.com/office/drawing/2014/main" id="{DEB74396-07F0-4383-9640-473EC725B4F8}"/>
              </a:ext>
            </a:extLst>
          </p:cNvPr>
          <p:cNvSpPr>
            <a:spLocks noGrp="1"/>
          </p:cNvSpPr>
          <p:nvPr>
            <p:ph idx="1"/>
          </p:nvPr>
        </p:nvSpPr>
        <p:spPr>
          <a:xfrm>
            <a:off x="327025" y="4229090"/>
            <a:ext cx="8496000" cy="250460"/>
          </a:xfrm>
        </p:spPr>
        <p:txBody>
          <a:bodyPr>
            <a:normAutofit/>
          </a:bodyPr>
          <a:lstStyle/>
          <a:p>
            <a:r>
              <a:rPr lang="en-AU" sz="900" dirty="0"/>
              <a:t>Source: ACARA 2024, </a:t>
            </a:r>
            <a:r>
              <a:rPr lang="en-AU" sz="900" dirty="0">
                <a:hlinkClick r:id="rId3"/>
              </a:rPr>
              <a:t>v9.australiancurriculum.edu.au/f-10-curriculum/general-capabilities/literacy?element=1&amp;sub-element=</a:t>
            </a:r>
            <a:r>
              <a:rPr lang="en-AU" sz="900" dirty="0" err="1">
                <a:hlinkClick r:id="rId3"/>
              </a:rPr>
              <a:t>LRPhA</a:t>
            </a:r>
            <a:r>
              <a:rPr lang="en-AU" sz="900" dirty="0"/>
              <a:t> </a:t>
            </a:r>
          </a:p>
        </p:txBody>
      </p:sp>
      <p:sp>
        <p:nvSpPr>
          <p:cNvPr id="8" name="Content Placeholder 2">
            <a:extLst>
              <a:ext uri="{FF2B5EF4-FFF2-40B4-BE49-F238E27FC236}">
                <a16:creationId xmlns:a16="http://schemas.microsoft.com/office/drawing/2014/main" id="{B5099B8F-FAF8-CBC7-C16B-AF79A085E649}"/>
              </a:ext>
            </a:extLst>
          </p:cNvPr>
          <p:cNvSpPr txBox="1">
            <a:spLocks/>
          </p:cNvSpPr>
          <p:nvPr/>
        </p:nvSpPr>
        <p:spPr>
          <a:xfrm>
            <a:off x="327024" y="930782"/>
            <a:ext cx="4244975" cy="3412587"/>
          </a:xfrm>
          <a:prstGeom prst="rect">
            <a:avLst/>
          </a:prstGeom>
        </p:spPr>
        <p:txBody>
          <a:bodyPr>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dirty="0"/>
              <a:t>Developed for </a:t>
            </a:r>
            <a:r>
              <a:rPr lang="en-AU" b="1" dirty="0"/>
              <a:t>two</a:t>
            </a:r>
            <a:r>
              <a:rPr lang="en-AU" dirty="0"/>
              <a:t> of the general capabilities:</a:t>
            </a:r>
          </a:p>
          <a:p>
            <a:pPr marL="252000" indent="-252000" fontAlgn="auto">
              <a:spcAft>
                <a:spcPts val="0"/>
              </a:spcAft>
              <a:buFont typeface="Arial" panose="020B0604020202020204" pitchFamily="34" charset="0"/>
              <a:buChar char="•"/>
            </a:pPr>
            <a:r>
              <a:rPr lang="en-AU" dirty="0"/>
              <a:t>Literacy</a:t>
            </a:r>
          </a:p>
          <a:p>
            <a:pPr marL="252000" indent="-252000" fontAlgn="auto">
              <a:spcAft>
                <a:spcPts val="0"/>
              </a:spcAft>
              <a:buFont typeface="Arial" panose="020B0604020202020204" pitchFamily="34" charset="0"/>
              <a:buChar char="•"/>
            </a:pPr>
            <a:r>
              <a:rPr lang="en-AU" dirty="0"/>
              <a:t>Numeracy.</a:t>
            </a:r>
          </a:p>
          <a:p>
            <a:pPr fontAlgn="auto">
              <a:spcAft>
                <a:spcPts val="0"/>
              </a:spcAft>
            </a:pPr>
            <a:endParaRPr lang="en-AU" sz="1600" dirty="0"/>
          </a:p>
          <a:p>
            <a:pPr fontAlgn="auto">
              <a:spcAft>
                <a:spcPts val="0"/>
              </a:spcAft>
            </a:pPr>
            <a:endParaRPr lang="en-AU" sz="1400" dirty="0"/>
          </a:p>
        </p:txBody>
      </p:sp>
      <p:pic>
        <p:nvPicPr>
          <p:cNvPr id="10" name="Picture 9">
            <a:extLst>
              <a:ext uri="{FF2B5EF4-FFF2-40B4-BE49-F238E27FC236}">
                <a16:creationId xmlns:a16="http://schemas.microsoft.com/office/drawing/2014/main" id="{670A5D2B-E348-173C-E40A-3DA299314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3869" y="930782"/>
            <a:ext cx="3703109" cy="3002163"/>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62385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44B5713-A722-FF88-6412-8E03B65C957F}"/>
              </a:ext>
            </a:extLst>
          </p:cNvPr>
          <p:cNvSpPr txBox="1">
            <a:spLocks/>
          </p:cNvSpPr>
          <p:nvPr/>
        </p:nvSpPr>
        <p:spPr>
          <a:xfrm>
            <a:off x="327600" y="4233600"/>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t>ACARA 2024, ‘Understand this general capability: Literacy’, </a:t>
            </a:r>
            <a:r>
              <a:rPr lang="en-AU" sz="900" dirty="0">
                <a:hlinkClick r:id="rId3"/>
              </a:rPr>
              <a:t>v9.australiancurriculum.edu.au/curriculum-information/understand-this-general-capability/literacy</a:t>
            </a:r>
            <a:r>
              <a:rPr lang="en-AU" sz="900" dirty="0"/>
              <a:t> </a:t>
            </a:r>
            <a:endParaRPr lang="en-US" sz="900" dirty="0"/>
          </a:p>
        </p:txBody>
      </p:sp>
      <p:pic>
        <p:nvPicPr>
          <p:cNvPr id="7" name="Picture 6" descr="Figure 1 Literacy elements shows 2 concentric circles. In the inner circle is a graphic of a book. In the outer circle are 3 sections of text: Speaking and Listening, Reading and viewing, Writing."/>
          <p:cNvPicPr/>
          <p:nvPr/>
        </p:nvPicPr>
        <p:blipFill>
          <a:blip r:embed="rId4" cstate="screen">
            <a:extLst>
              <a:ext uri="{28A0092B-C50C-407E-A947-70E740481C1C}">
                <a14:useLocalDpi xmlns:a14="http://schemas.microsoft.com/office/drawing/2010/main"/>
              </a:ext>
            </a:extLst>
          </a:blip>
          <a:stretch>
            <a:fillRect/>
          </a:stretch>
        </p:blipFill>
        <p:spPr bwMode="auto">
          <a:xfrm>
            <a:off x="2807804" y="645220"/>
            <a:ext cx="3528392" cy="3456384"/>
          </a:xfrm>
          <a:prstGeom prst="rect">
            <a:avLst/>
          </a:prstGeom>
          <a:noFill/>
          <a:ln>
            <a:noFill/>
          </a:ln>
        </p:spPr>
      </p:pic>
      <p:sp>
        <p:nvSpPr>
          <p:cNvPr id="6" name="Title 5">
            <a:extLst>
              <a:ext uri="{FF2B5EF4-FFF2-40B4-BE49-F238E27FC236}">
                <a16:creationId xmlns:a16="http://schemas.microsoft.com/office/drawing/2014/main" id="{D6747367-C8F8-3888-8982-6568F82B6196}"/>
              </a:ext>
            </a:extLst>
          </p:cNvPr>
          <p:cNvSpPr>
            <a:spLocks noGrp="1"/>
          </p:cNvSpPr>
          <p:nvPr>
            <p:ph type="title"/>
          </p:nvPr>
        </p:nvSpPr>
        <p:spPr/>
        <p:txBody>
          <a:bodyPr/>
          <a:lstStyle/>
          <a:p>
            <a:r>
              <a:rPr lang="en-AU" dirty="0"/>
              <a:t>Literacy: Organising elements</a:t>
            </a:r>
          </a:p>
        </p:txBody>
      </p:sp>
    </p:spTree>
    <p:extLst>
      <p:ext uri="{BB962C8B-B14F-4D97-AF65-F5344CB8AC3E}">
        <p14:creationId xmlns:p14="http://schemas.microsoft.com/office/powerpoint/2010/main" val="268477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096979C-7D95-CB36-6EF2-55A2F2FDDD60}"/>
              </a:ext>
            </a:extLst>
          </p:cNvPr>
          <p:cNvSpPr txBox="1">
            <a:spLocks/>
          </p:cNvSpPr>
          <p:nvPr/>
        </p:nvSpPr>
        <p:spPr>
          <a:xfrm>
            <a:off x="327600" y="4233600"/>
            <a:ext cx="8496300" cy="288033"/>
          </a:xfrm>
          <a:prstGeom prst="rect">
            <a:avLst/>
          </a:prstGeom>
        </p:spPr>
        <p:txBody>
          <a:bodyPr lIns="91440" tIns="45720" rIns="91440" bIns="45720" anchor="t"/>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spcAft>
                <a:spcPts val="0"/>
              </a:spcAft>
            </a:pPr>
            <a:r>
              <a:rPr lang="en-AU" sz="900" dirty="0">
                <a:latin typeface="Arial"/>
                <a:cs typeface="Arial"/>
              </a:rPr>
              <a:t>ACARA </a:t>
            </a:r>
            <a:r>
              <a:rPr lang="en-US" sz="900" dirty="0">
                <a:latin typeface="Arial" panose="020B0604020202020204" pitchFamily="34" charset="0"/>
                <a:cs typeface="Arial" panose="020B0604020202020204" pitchFamily="34" charset="0"/>
              </a:rPr>
              <a:t>2024, ‘Understand this general capability: Numeracy’, </a:t>
            </a:r>
            <a:r>
              <a:rPr lang="en-US" sz="900" dirty="0">
                <a:latin typeface="Arial" panose="020B0604020202020204" pitchFamily="34" charset="0"/>
                <a:cs typeface="Arial" panose="020B0604020202020204" pitchFamily="34" charset="0"/>
                <a:hlinkClick r:id="rId3"/>
              </a:rPr>
              <a:t>v9.australiancurriculum.edu.au/curriculum-information/understand-this-general-capability/numeracy</a:t>
            </a:r>
            <a:r>
              <a:rPr lang="en-US" sz="900" dirty="0">
                <a:latin typeface="Arial" panose="020B0604020202020204" pitchFamily="34" charset="0"/>
                <a:cs typeface="Arial" panose="020B0604020202020204" pitchFamily="34" charset="0"/>
              </a:rPr>
              <a:t> </a:t>
            </a:r>
            <a:endParaRPr lang="en-US" sz="900" dirty="0"/>
          </a:p>
        </p:txBody>
      </p:sp>
      <p:pic>
        <p:nvPicPr>
          <p:cNvPr id="6" name="Picture 5" descr="Figure 1: Numeracy elements comprises 2 concentric circles. In the inner circle is a graphic of a bar graph. The outer circle has 3 sections of text: Number sense and algebra, Measurement and geometry, Statistics and probability"/>
          <p:cNvPicPr/>
          <p:nvPr/>
        </p:nvPicPr>
        <p:blipFill>
          <a:blip r:embed="rId4" cstate="screen">
            <a:extLst>
              <a:ext uri="{28A0092B-C50C-407E-A947-70E740481C1C}">
                <a14:useLocalDpi xmlns:a14="http://schemas.microsoft.com/office/drawing/2010/main"/>
              </a:ext>
            </a:extLst>
          </a:blip>
          <a:stretch>
            <a:fillRect/>
          </a:stretch>
        </p:blipFill>
        <p:spPr bwMode="auto">
          <a:xfrm>
            <a:off x="2807804" y="644400"/>
            <a:ext cx="3528392" cy="3456000"/>
          </a:xfrm>
          <a:prstGeom prst="rect">
            <a:avLst/>
          </a:prstGeom>
          <a:noFill/>
          <a:ln>
            <a:noFill/>
          </a:ln>
        </p:spPr>
      </p:pic>
      <p:sp>
        <p:nvSpPr>
          <p:cNvPr id="7" name="Title 6">
            <a:extLst>
              <a:ext uri="{FF2B5EF4-FFF2-40B4-BE49-F238E27FC236}">
                <a16:creationId xmlns:a16="http://schemas.microsoft.com/office/drawing/2014/main" id="{4E1A927E-86A9-FE1B-4C06-6CA9ADEA8988}"/>
              </a:ext>
            </a:extLst>
          </p:cNvPr>
          <p:cNvSpPr>
            <a:spLocks noGrp="1"/>
          </p:cNvSpPr>
          <p:nvPr>
            <p:ph type="title"/>
          </p:nvPr>
        </p:nvSpPr>
        <p:spPr/>
        <p:txBody>
          <a:bodyPr/>
          <a:lstStyle/>
          <a:p>
            <a:r>
              <a:rPr lang="en-AU" dirty="0"/>
              <a:t>Numeracy: Organising elements</a:t>
            </a:r>
          </a:p>
        </p:txBody>
      </p:sp>
    </p:spTree>
    <p:extLst>
      <p:ext uri="{BB962C8B-B14F-4D97-AF65-F5344CB8AC3E}">
        <p14:creationId xmlns:p14="http://schemas.microsoft.com/office/powerpoint/2010/main" val="6694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52AD-0EE6-4D18-85DC-F2D071FBAFF8}"/>
              </a:ext>
            </a:extLst>
          </p:cNvPr>
          <p:cNvSpPr>
            <a:spLocks noGrp="1"/>
          </p:cNvSpPr>
          <p:nvPr>
            <p:ph type="title"/>
          </p:nvPr>
        </p:nvSpPr>
        <p:spPr/>
        <p:txBody>
          <a:bodyPr>
            <a:normAutofit fontScale="90000"/>
          </a:bodyPr>
          <a:lstStyle/>
          <a:p>
            <a:r>
              <a:rPr lang="en-AU" sz="2700"/>
              <a:t>Learning goal</a:t>
            </a:r>
            <a:br>
              <a:rPr lang="en-AU"/>
            </a:br>
            <a:endParaRPr lang="en-AU"/>
          </a:p>
        </p:txBody>
      </p:sp>
      <p:sp>
        <p:nvSpPr>
          <p:cNvPr id="3" name="Content Placeholder 2">
            <a:extLst>
              <a:ext uri="{FF2B5EF4-FFF2-40B4-BE49-F238E27FC236}">
                <a16:creationId xmlns:a16="http://schemas.microsoft.com/office/drawing/2014/main" id="{118489D3-9F6A-46E7-9DF1-F47C80D9EA6D}"/>
              </a:ext>
            </a:extLst>
          </p:cNvPr>
          <p:cNvSpPr>
            <a:spLocks noGrp="1"/>
          </p:cNvSpPr>
          <p:nvPr>
            <p:ph idx="1"/>
          </p:nvPr>
        </p:nvSpPr>
        <p:spPr>
          <a:xfrm>
            <a:off x="327024" y="771550"/>
            <a:ext cx="3862145" cy="3708000"/>
          </a:xfrm>
        </p:spPr>
        <p:txBody>
          <a:bodyPr vert="horz" lIns="0" tIns="0" rIns="0" bIns="0" rtlCol="0" anchor="t">
            <a:normAutofit/>
          </a:bodyPr>
          <a:lstStyle/>
          <a:p>
            <a:r>
              <a:rPr lang="en-AU" dirty="0">
                <a:latin typeface="Arial"/>
                <a:cs typeface="Arial"/>
              </a:rPr>
              <a:t>To outline the changes to the Australian Curriculum Version 9.0 general capabilities.</a:t>
            </a:r>
          </a:p>
          <a:p>
            <a:endParaRPr lang="en-AU" sz="2200" dirty="0"/>
          </a:p>
        </p:txBody>
      </p:sp>
      <p:sp>
        <p:nvSpPr>
          <p:cNvPr id="4" name="Title 1">
            <a:extLst>
              <a:ext uri="{FF2B5EF4-FFF2-40B4-BE49-F238E27FC236}">
                <a16:creationId xmlns:a16="http://schemas.microsoft.com/office/drawing/2014/main" id="{7B6C52AD-0EE6-4D18-85DC-F2D071FBAFF8}"/>
              </a:ext>
            </a:extLst>
          </p:cNvPr>
          <p:cNvSpPr txBox="1">
            <a:spLocks/>
          </p:cNvSpPr>
          <p:nvPr/>
        </p:nvSpPr>
        <p:spPr bwMode="auto">
          <a:xfrm>
            <a:off x="4954830" y="273336"/>
            <a:ext cx="3456062" cy="3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sz="2400" kern="0">
                <a:latin typeface="Arial" panose="020B0604020202020204" pitchFamily="34" charset="0"/>
                <a:cs typeface="Arial" panose="020B0604020202020204" pitchFamily="34" charset="0"/>
              </a:rPr>
              <a:t>Success criteria</a:t>
            </a:r>
            <a:br>
              <a:rPr lang="en-AU" sz="2200" kern="0">
                <a:latin typeface="Arial" panose="020B0604020202020204" pitchFamily="34" charset="0"/>
                <a:cs typeface="Arial" panose="020B0604020202020204" pitchFamily="34" charset="0"/>
              </a:rPr>
            </a:br>
            <a:endParaRPr lang="en-AU" sz="2200" kern="0">
              <a:latin typeface="Arial" panose="020B0604020202020204" pitchFamily="34" charset="0"/>
              <a:cs typeface="Arial" panose="020B0604020202020204" pitchFamily="34" charset="0"/>
            </a:endParaRPr>
          </a:p>
        </p:txBody>
      </p:sp>
      <p:sp>
        <p:nvSpPr>
          <p:cNvPr id="5" name="Content Placeholder 9"/>
          <p:cNvSpPr txBox="1">
            <a:spLocks/>
          </p:cNvSpPr>
          <p:nvPr/>
        </p:nvSpPr>
        <p:spPr bwMode="auto">
          <a:xfrm>
            <a:off x="4954830" y="896242"/>
            <a:ext cx="3420541" cy="258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sz="2000" kern="0" dirty="0">
                <a:latin typeface="Arial" panose="020B0604020202020204" pitchFamily="34" charset="0"/>
                <a:cs typeface="Arial" panose="020B0604020202020204" pitchFamily="34" charset="0"/>
              </a:rPr>
              <a:t>You will know you are successful if you can </a:t>
            </a:r>
            <a:r>
              <a:rPr lang="en-US" sz="2000" kern="0" dirty="0">
                <a:latin typeface="Arial" panose="020B0604020202020204" pitchFamily="34" charset="0"/>
                <a:cs typeface="Arial" panose="020B0604020202020204" pitchFamily="34" charset="0"/>
              </a:rPr>
              <a:t>identify the changes to Version 9.0 of the general capabilities.</a:t>
            </a:r>
          </a:p>
        </p:txBody>
      </p:sp>
      <p:cxnSp>
        <p:nvCxnSpPr>
          <p:cNvPr id="7" name="Straight Connector 6"/>
          <p:cNvCxnSpPr/>
          <p:nvPr/>
        </p:nvCxnSpPr>
        <p:spPr bwMode="auto">
          <a:xfrm>
            <a:off x="4429125" y="896242"/>
            <a:ext cx="0" cy="3528392"/>
          </a:xfrm>
          <a:prstGeom prst="line">
            <a:avLst/>
          </a:prstGeom>
          <a:ln w="28575">
            <a:solidFill>
              <a:schemeClr val="bg2"/>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11838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60-947E-C0E8-C5FC-C06411E5D517}"/>
              </a:ext>
            </a:extLst>
          </p:cNvPr>
          <p:cNvSpPr>
            <a:spLocks noGrp="1"/>
          </p:cNvSpPr>
          <p:nvPr>
            <p:ph type="title"/>
          </p:nvPr>
        </p:nvSpPr>
        <p:spPr/>
        <p:txBody>
          <a:bodyPr/>
          <a:lstStyle/>
          <a:p>
            <a:r>
              <a:rPr lang="en-AU"/>
              <a:t>Activity: Positive outcomes of the change</a:t>
            </a:r>
          </a:p>
        </p:txBody>
      </p:sp>
      <p:sp>
        <p:nvSpPr>
          <p:cNvPr id="3" name="Content Placeholder 2">
            <a:extLst>
              <a:ext uri="{FF2B5EF4-FFF2-40B4-BE49-F238E27FC236}">
                <a16:creationId xmlns:a16="http://schemas.microsoft.com/office/drawing/2014/main" id="{00311B06-85B3-EC30-18C8-2138D61DA62C}"/>
              </a:ext>
            </a:extLst>
          </p:cNvPr>
          <p:cNvSpPr>
            <a:spLocks noGrp="1"/>
          </p:cNvSpPr>
          <p:nvPr>
            <p:ph idx="1"/>
          </p:nvPr>
        </p:nvSpPr>
        <p:spPr/>
        <p:txBody>
          <a:bodyPr>
            <a:normAutofit/>
          </a:bodyPr>
          <a:lstStyle/>
          <a:p>
            <a:r>
              <a:rPr lang="en-AU" b="1" dirty="0">
                <a:solidFill>
                  <a:schemeClr val="accent3"/>
                </a:solidFill>
              </a:rPr>
              <a:t>In a moment …</a:t>
            </a:r>
          </a:p>
          <a:p>
            <a:pPr>
              <a:spcBef>
                <a:spcPts val="1200"/>
              </a:spcBef>
            </a:pPr>
            <a:r>
              <a:rPr lang="en-AU" dirty="0"/>
              <a:t>Consider your response to the following question:</a:t>
            </a:r>
          </a:p>
          <a:p>
            <a:r>
              <a:rPr lang="en-AU" dirty="0"/>
              <a:t>What is one opportunity for teaching and learning that arises out of the refresh of the general capabilities?</a:t>
            </a:r>
          </a:p>
        </p:txBody>
      </p:sp>
      <p:pic>
        <p:nvPicPr>
          <p:cNvPr id="5" name="Picture 4" descr="A drawing of a person with a cloud above their head&#10;&#10;Description automatically generated">
            <a:extLst>
              <a:ext uri="{FF2B5EF4-FFF2-40B4-BE49-F238E27FC236}">
                <a16:creationId xmlns:a16="http://schemas.microsoft.com/office/drawing/2014/main" id="{811F60E7-176E-E51C-0456-FEC014304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489" y="2932408"/>
            <a:ext cx="1490486" cy="1547142"/>
          </a:xfrm>
          <a:prstGeom prst="rect">
            <a:avLst/>
          </a:prstGeom>
        </p:spPr>
      </p:pic>
    </p:spTree>
    <p:extLst>
      <p:ext uri="{BB962C8B-B14F-4D97-AF65-F5344CB8AC3E}">
        <p14:creationId xmlns:p14="http://schemas.microsoft.com/office/powerpoint/2010/main" val="201322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34509941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92108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1CFB-AB30-397B-2DF7-4EAE59C812F6}"/>
              </a:ext>
            </a:extLst>
          </p:cNvPr>
          <p:cNvSpPr>
            <a:spLocks noGrp="1"/>
          </p:cNvSpPr>
          <p:nvPr>
            <p:ph type="title"/>
          </p:nvPr>
        </p:nvSpPr>
        <p:spPr/>
        <p:txBody>
          <a:bodyPr/>
          <a:lstStyle/>
          <a:p>
            <a:r>
              <a:rPr lang="en-AU" dirty="0"/>
              <a:t>Australian Curriculum in Queensland webpages</a:t>
            </a:r>
          </a:p>
        </p:txBody>
      </p:sp>
      <p:pic>
        <p:nvPicPr>
          <p:cNvPr id="4" name="Picture 5" descr="Graphical user interface, website&#10;&#10;Description automatically generated">
            <a:extLst>
              <a:ext uri="{FF2B5EF4-FFF2-40B4-BE49-F238E27FC236}">
                <a16:creationId xmlns:a16="http://schemas.microsoft.com/office/drawing/2014/main" id="{40634C00-0F4D-B0B7-EB65-E32385DC0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25" y="690136"/>
            <a:ext cx="5627296" cy="3763227"/>
          </a:xfrm>
          <a:prstGeom prst="rect">
            <a:avLst/>
          </a:prstGeom>
          <a:ln w="6350">
            <a:solidFill>
              <a:schemeClr val="accent1"/>
            </a:solidFill>
          </a:ln>
          <a:effectLst>
            <a:outerShdw blurRad="50800" dist="38100" dir="2700000" algn="tl" rotWithShape="0">
              <a:schemeClr val="accent1">
                <a:alpha val="40000"/>
              </a:schemeClr>
            </a:outerShdw>
          </a:effectLst>
        </p:spPr>
      </p:pic>
      <p:pic>
        <p:nvPicPr>
          <p:cNvPr id="7" name="Picture 6">
            <a:extLst>
              <a:ext uri="{FF2B5EF4-FFF2-40B4-BE49-F238E27FC236}">
                <a16:creationId xmlns:a16="http://schemas.microsoft.com/office/drawing/2014/main" id="{3EF6F498-E04A-371B-E68D-4AA28427BC29}"/>
              </a:ext>
            </a:extLst>
          </p:cNvPr>
          <p:cNvPicPr>
            <a:picLocks noChangeAspect="1"/>
          </p:cNvPicPr>
          <p:nvPr/>
        </p:nvPicPr>
        <p:blipFill>
          <a:blip r:embed="rId4"/>
          <a:stretch>
            <a:fillRect/>
          </a:stretch>
        </p:blipFill>
        <p:spPr>
          <a:xfrm>
            <a:off x="6799385" y="1663122"/>
            <a:ext cx="1631844" cy="1696793"/>
          </a:xfrm>
          <a:prstGeom prst="rect">
            <a:avLst/>
          </a:prstGeom>
        </p:spPr>
      </p:pic>
    </p:spTree>
    <p:extLst>
      <p:ext uri="{BB962C8B-B14F-4D97-AF65-F5344CB8AC3E}">
        <p14:creationId xmlns:p14="http://schemas.microsoft.com/office/powerpoint/2010/main" val="3830234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A07F-ABC2-0B15-043F-A0356504686B}"/>
              </a:ext>
            </a:extLst>
          </p:cNvPr>
          <p:cNvSpPr>
            <a:spLocks noGrp="1"/>
          </p:cNvSpPr>
          <p:nvPr>
            <p:ph type="title"/>
          </p:nvPr>
        </p:nvSpPr>
        <p:spPr/>
        <p:txBody>
          <a:bodyPr/>
          <a:lstStyle/>
          <a:p>
            <a:r>
              <a:rPr lang="en-AU" dirty="0"/>
              <a:t>General capabilities ACiQv9.0 advice and resources</a:t>
            </a:r>
          </a:p>
        </p:txBody>
      </p:sp>
      <p:pic>
        <p:nvPicPr>
          <p:cNvPr id="7" name="Picture 6">
            <a:extLst>
              <a:ext uri="{FF2B5EF4-FFF2-40B4-BE49-F238E27FC236}">
                <a16:creationId xmlns:a16="http://schemas.microsoft.com/office/drawing/2014/main" id="{E4DFF53D-8023-C592-AE65-1C5BD2459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779" y="843891"/>
            <a:ext cx="5843960" cy="3436623"/>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A31031-87DB-AE1F-522E-1AEAA35C29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3629" y="843891"/>
            <a:ext cx="1555592" cy="1555592"/>
          </a:xfrm>
          <a:prstGeom prst="rect">
            <a:avLst/>
          </a:prstGeom>
        </p:spPr>
      </p:pic>
    </p:spTree>
    <p:extLst>
      <p:ext uri="{BB962C8B-B14F-4D97-AF65-F5344CB8AC3E}">
        <p14:creationId xmlns:p14="http://schemas.microsoft.com/office/powerpoint/2010/main" val="3596935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5A6D-CA88-4732-9C30-77A740603EB1}"/>
              </a:ext>
            </a:extLst>
          </p:cNvPr>
          <p:cNvSpPr>
            <a:spLocks noGrp="1"/>
          </p:cNvSpPr>
          <p:nvPr>
            <p:ph type="title"/>
          </p:nvPr>
        </p:nvSpPr>
        <p:spPr/>
        <p:txBody>
          <a:bodyPr>
            <a:normAutofit/>
          </a:bodyPr>
          <a:lstStyle/>
          <a:p>
            <a:r>
              <a:rPr lang="en-AU"/>
              <a:t>Supporting resources: Embedding the general capabilities</a:t>
            </a:r>
          </a:p>
        </p:txBody>
      </p:sp>
      <p:pic>
        <p:nvPicPr>
          <p:cNvPr id="4" name="Picture 3">
            <a:extLst>
              <a:ext uri="{FF2B5EF4-FFF2-40B4-BE49-F238E27FC236}">
                <a16:creationId xmlns:a16="http://schemas.microsoft.com/office/drawing/2014/main" id="{3653DA94-EADC-89AB-154B-74ADD08188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210" y="704850"/>
            <a:ext cx="2031081" cy="2886076"/>
          </a:xfrm>
          <a:prstGeom prst="rect">
            <a:avLst/>
          </a:prstGeom>
          <a:ln>
            <a:solidFill>
              <a:schemeClr val="accent1"/>
            </a:solidFill>
          </a:ln>
          <a:effectLst>
            <a:outerShdw blurRad="50800" dist="38100" dir="2700000" algn="tl" rotWithShape="0">
              <a:schemeClr val="accent1">
                <a:alpha val="40000"/>
              </a:schemeClr>
            </a:outerShdw>
          </a:effectLst>
        </p:spPr>
      </p:pic>
      <p:pic>
        <p:nvPicPr>
          <p:cNvPr id="7" name="Picture 6">
            <a:extLst>
              <a:ext uri="{FF2B5EF4-FFF2-40B4-BE49-F238E27FC236}">
                <a16:creationId xmlns:a16="http://schemas.microsoft.com/office/drawing/2014/main" id="{A4BBD3F0-992A-9E11-A7BD-00527A242A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0798" y="1119187"/>
            <a:ext cx="2016910" cy="2886076"/>
          </a:xfrm>
          <a:prstGeom prst="rect">
            <a:avLst/>
          </a:prstGeom>
          <a:ln>
            <a:solidFill>
              <a:schemeClr val="accent1"/>
            </a:solidFill>
          </a:ln>
          <a:effectLst>
            <a:outerShdw blurRad="50800" dist="38100" dir="2700000" algn="tl" rotWithShape="0">
              <a:schemeClr val="accent1">
                <a:alpha val="40000"/>
              </a:schemeClr>
            </a:outerShdw>
          </a:effectLst>
        </p:spPr>
      </p:pic>
      <p:pic>
        <p:nvPicPr>
          <p:cNvPr id="10" name="Picture 9">
            <a:extLst>
              <a:ext uri="{FF2B5EF4-FFF2-40B4-BE49-F238E27FC236}">
                <a16:creationId xmlns:a16="http://schemas.microsoft.com/office/drawing/2014/main" id="{A3679EFB-91C8-16A5-2F49-F5C262EED0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0853" y="1447800"/>
            <a:ext cx="2019880" cy="2886076"/>
          </a:xfrm>
          <a:prstGeom prst="rect">
            <a:avLst/>
          </a:prstGeom>
          <a:ln>
            <a:solidFill>
              <a:schemeClr val="accent1"/>
            </a:solidFill>
          </a:ln>
          <a:effectLst>
            <a:outerShdw blurRad="50800" dist="38100" dir="2700000" algn="tl" rotWithShape="0">
              <a:schemeClr val="accent1">
                <a:alpha val="40000"/>
              </a:schemeClr>
            </a:outerShdw>
          </a:effectLst>
        </p:spPr>
      </p:pic>
      <p:pic>
        <p:nvPicPr>
          <p:cNvPr id="12" name="Picture 11">
            <a:extLst>
              <a:ext uri="{FF2B5EF4-FFF2-40B4-BE49-F238E27FC236}">
                <a16:creationId xmlns:a16="http://schemas.microsoft.com/office/drawing/2014/main" id="{7F5B3DAF-97F7-20FF-EB3B-1EA304D559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7941" y="1776413"/>
            <a:ext cx="2022847" cy="2886076"/>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Picture 4">
            <a:extLst>
              <a:ext uri="{FF2B5EF4-FFF2-40B4-BE49-F238E27FC236}">
                <a16:creationId xmlns:a16="http://schemas.microsoft.com/office/drawing/2014/main" id="{0CD531B5-E61F-7170-F541-76E65E4E39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06023" y="833439"/>
            <a:ext cx="1314449" cy="1314449"/>
          </a:xfrm>
          <a:prstGeom prst="rect">
            <a:avLst/>
          </a:prstGeom>
        </p:spPr>
      </p:pic>
      <p:pic>
        <p:nvPicPr>
          <p:cNvPr id="3" name="Picture 2" descr="A close-up of a logo&#10;&#10;Description automatically generated">
            <a:extLst>
              <a:ext uri="{FF2B5EF4-FFF2-40B4-BE49-F238E27FC236}">
                <a16:creationId xmlns:a16="http://schemas.microsoft.com/office/drawing/2014/main" id="{66A3C3E6-63B0-FDA3-618F-C002875644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79790" y="3590926"/>
            <a:ext cx="900000" cy="900000"/>
          </a:xfrm>
          <a:prstGeom prst="rect">
            <a:avLst/>
          </a:prstGeom>
        </p:spPr>
      </p:pic>
    </p:spTree>
    <p:extLst>
      <p:ext uri="{BB962C8B-B14F-4D97-AF65-F5344CB8AC3E}">
        <p14:creationId xmlns:p14="http://schemas.microsoft.com/office/powerpoint/2010/main" val="52923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8FFE-2B34-400A-892B-919E56B5B023}"/>
              </a:ext>
            </a:extLst>
          </p:cNvPr>
          <p:cNvSpPr>
            <a:spLocks noGrp="1"/>
          </p:cNvSpPr>
          <p:nvPr>
            <p:ph type="title"/>
          </p:nvPr>
        </p:nvSpPr>
        <p:spPr/>
        <p:txBody>
          <a:bodyPr>
            <a:normAutofit/>
          </a:bodyPr>
          <a:lstStyle/>
          <a:p>
            <a:r>
              <a:rPr lang="en-AU" dirty="0"/>
              <a:t>Supporting resources: Learning continua</a:t>
            </a:r>
          </a:p>
        </p:txBody>
      </p:sp>
      <p:pic>
        <p:nvPicPr>
          <p:cNvPr id="7" name="Picture 6">
            <a:extLst>
              <a:ext uri="{FF2B5EF4-FFF2-40B4-BE49-F238E27FC236}">
                <a16:creationId xmlns:a16="http://schemas.microsoft.com/office/drawing/2014/main" id="{557EF295-284F-1D75-C60B-C4468F9EE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18" y="762004"/>
            <a:ext cx="2824158" cy="1989747"/>
          </a:xfrm>
          <a:prstGeom prst="rect">
            <a:avLst/>
          </a:prstGeom>
          <a:ln>
            <a:solidFill>
              <a:schemeClr val="accent1"/>
            </a:solidFill>
          </a:ln>
          <a:effectLst>
            <a:outerShdw blurRad="50800" dist="38100" dir="2700000" algn="tl" rotWithShape="0">
              <a:schemeClr val="accent1">
                <a:alpha val="40000"/>
              </a:schemeClr>
            </a:outerShdw>
          </a:effectLst>
        </p:spPr>
      </p:pic>
      <p:pic>
        <p:nvPicPr>
          <p:cNvPr id="11" name="Picture 10">
            <a:extLst>
              <a:ext uri="{FF2B5EF4-FFF2-40B4-BE49-F238E27FC236}">
                <a16:creationId xmlns:a16="http://schemas.microsoft.com/office/drawing/2014/main" id="{35769F70-0E0A-9B71-F1EA-4DE0E57C77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0023" y="1204673"/>
            <a:ext cx="2824158" cy="1989747"/>
          </a:xfrm>
          <a:prstGeom prst="rect">
            <a:avLst/>
          </a:prstGeom>
          <a:ln>
            <a:solidFill>
              <a:schemeClr val="accent1"/>
            </a:solidFill>
          </a:ln>
          <a:effectLst>
            <a:outerShdw blurRad="50800" dist="38100" dir="2700000" algn="tl" rotWithShape="0">
              <a:schemeClr val="accent1">
                <a:alpha val="40000"/>
              </a:schemeClr>
            </a:outerShdw>
          </a:effectLst>
        </p:spPr>
      </p:pic>
      <p:pic>
        <p:nvPicPr>
          <p:cNvPr id="4" name="Picture 3">
            <a:extLst>
              <a:ext uri="{FF2B5EF4-FFF2-40B4-BE49-F238E27FC236}">
                <a16:creationId xmlns:a16="http://schemas.microsoft.com/office/drawing/2014/main" id="{C223B5B6-8AF4-D75E-2923-939D3AE2D4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6571" y="1588917"/>
            <a:ext cx="2818447" cy="1990096"/>
          </a:xfrm>
          <a:prstGeom prst="rect">
            <a:avLst/>
          </a:prstGeom>
          <a:ln>
            <a:solidFill>
              <a:schemeClr val="accent1"/>
            </a:solidFill>
          </a:ln>
          <a:effectLst>
            <a:outerShdw blurRad="50800" dist="38100" dir="2700000" algn="tl" rotWithShape="0">
              <a:schemeClr val="accent1">
                <a:alpha val="40000"/>
              </a:schemeClr>
            </a:outerShdw>
          </a:effectLst>
        </p:spPr>
      </p:pic>
      <p:pic>
        <p:nvPicPr>
          <p:cNvPr id="16" name="Picture 15">
            <a:extLst>
              <a:ext uri="{FF2B5EF4-FFF2-40B4-BE49-F238E27FC236}">
                <a16:creationId xmlns:a16="http://schemas.microsoft.com/office/drawing/2014/main" id="{A6E2D2C7-B4B0-7867-7D1D-7DFB4BE1B2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6352" y="2075038"/>
            <a:ext cx="2819023" cy="1989748"/>
          </a:xfrm>
          <a:prstGeom prst="rect">
            <a:avLst/>
          </a:prstGeom>
          <a:ln>
            <a:solidFill>
              <a:schemeClr val="accent1"/>
            </a:solidFill>
          </a:ln>
          <a:effectLst>
            <a:outerShdw blurRad="50800" dist="38100" dir="2700000" algn="tl" rotWithShape="0">
              <a:schemeClr val="accent1">
                <a:alpha val="40000"/>
              </a:schemeClr>
            </a:outerShdw>
          </a:effectLst>
        </p:spPr>
      </p:pic>
      <p:pic>
        <p:nvPicPr>
          <p:cNvPr id="14" name="Picture 13">
            <a:extLst>
              <a:ext uri="{FF2B5EF4-FFF2-40B4-BE49-F238E27FC236}">
                <a16:creationId xmlns:a16="http://schemas.microsoft.com/office/drawing/2014/main" id="{42A48945-071A-C05D-D519-29413B9981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23198" y="2500084"/>
            <a:ext cx="2829977" cy="1989747"/>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Picture 4">
            <a:extLst>
              <a:ext uri="{FF2B5EF4-FFF2-40B4-BE49-F238E27FC236}">
                <a16:creationId xmlns:a16="http://schemas.microsoft.com/office/drawing/2014/main" id="{85BBC78F-4383-552D-9C8C-5918DC623F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24970" y="602622"/>
            <a:ext cx="1472416" cy="1472416"/>
          </a:xfrm>
          <a:prstGeom prst="rect">
            <a:avLst/>
          </a:prstGeom>
        </p:spPr>
      </p:pic>
      <p:pic>
        <p:nvPicPr>
          <p:cNvPr id="3" name="Picture 2" descr="A close-up of a logo&#10;&#10;Description automatically generated">
            <a:extLst>
              <a:ext uri="{FF2B5EF4-FFF2-40B4-BE49-F238E27FC236}">
                <a16:creationId xmlns:a16="http://schemas.microsoft.com/office/drawing/2014/main" id="{51427281-3732-695E-E712-5F7CDF6A4B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79790" y="3590926"/>
            <a:ext cx="900000" cy="900000"/>
          </a:xfrm>
          <a:prstGeom prst="rect">
            <a:avLst/>
          </a:prstGeom>
        </p:spPr>
      </p:pic>
    </p:spTree>
    <p:extLst>
      <p:ext uri="{BB962C8B-B14F-4D97-AF65-F5344CB8AC3E}">
        <p14:creationId xmlns:p14="http://schemas.microsoft.com/office/powerpoint/2010/main" val="292845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33AA-403E-477F-9AF4-32B3E6EA3263}"/>
              </a:ext>
            </a:extLst>
          </p:cNvPr>
          <p:cNvSpPr>
            <a:spLocks noGrp="1"/>
          </p:cNvSpPr>
          <p:nvPr>
            <p:ph type="title"/>
          </p:nvPr>
        </p:nvSpPr>
        <p:spPr/>
        <p:txBody>
          <a:bodyPr/>
          <a:lstStyle/>
          <a:p>
            <a:r>
              <a:rPr lang="en-US"/>
              <a:t>Supporting resources: Level overviews</a:t>
            </a:r>
          </a:p>
        </p:txBody>
      </p:sp>
      <p:pic>
        <p:nvPicPr>
          <p:cNvPr id="4" name="Picture 3">
            <a:extLst>
              <a:ext uri="{FF2B5EF4-FFF2-40B4-BE49-F238E27FC236}">
                <a16:creationId xmlns:a16="http://schemas.microsoft.com/office/drawing/2014/main" id="{C1C25076-7705-F8A8-E8A3-B9C992263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1" y="720362"/>
            <a:ext cx="3044167" cy="2142294"/>
          </a:xfrm>
          <a:prstGeom prst="rect">
            <a:avLst/>
          </a:prstGeo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5D13FC89-C9E9-4923-42DC-AC44A41A10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6535" y="1353377"/>
            <a:ext cx="3032848" cy="2142294"/>
          </a:xfrm>
          <a:prstGeom prst="rect">
            <a:avLst/>
          </a:prstGeom>
          <a:ln>
            <a:solidFill>
              <a:schemeClr val="accent1"/>
            </a:solidFill>
          </a:ln>
          <a:effectLst>
            <a:outerShdw blurRad="50800" dist="38100" dir="2700000" algn="tl" rotWithShape="0">
              <a:schemeClr val="accent1">
                <a:alpha val="40000"/>
              </a:schemeClr>
            </a:outerShdw>
          </a:effectLst>
        </p:spPr>
      </p:pic>
      <p:pic>
        <p:nvPicPr>
          <p:cNvPr id="8" name="Picture 7">
            <a:extLst>
              <a:ext uri="{FF2B5EF4-FFF2-40B4-BE49-F238E27FC236}">
                <a16:creationId xmlns:a16="http://schemas.microsoft.com/office/drawing/2014/main" id="{9CCDC6EA-57FD-60B5-B135-0D73E5CF68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3389" y="1849473"/>
            <a:ext cx="3030562" cy="2142294"/>
          </a:xfrm>
          <a:prstGeom prst="rect">
            <a:avLst/>
          </a:prstGeom>
          <a:ln>
            <a:solidFill>
              <a:schemeClr val="accent1"/>
            </a:solidFill>
          </a:ln>
          <a:effectLst>
            <a:outerShdw blurRad="50800" dist="38100" dir="2700000" algn="tl" rotWithShape="0">
              <a:schemeClr val="accent1">
                <a:alpha val="40000"/>
              </a:schemeClr>
            </a:outerShdw>
          </a:effectLst>
        </p:spPr>
      </p:pic>
      <p:pic>
        <p:nvPicPr>
          <p:cNvPr id="10" name="Picture 9">
            <a:extLst>
              <a:ext uri="{FF2B5EF4-FFF2-40B4-BE49-F238E27FC236}">
                <a16:creationId xmlns:a16="http://schemas.microsoft.com/office/drawing/2014/main" id="{6FF6AF1C-C5A0-56CF-30A1-69140E3329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4825" y="2345569"/>
            <a:ext cx="3035606" cy="2142294"/>
          </a:xfrm>
          <a:prstGeom prst="rect">
            <a:avLst/>
          </a:prstGeom>
          <a:ln>
            <a:solidFill>
              <a:schemeClr val="accent1"/>
            </a:solidFill>
          </a:ln>
          <a:effectLst>
            <a:outerShdw blurRad="50800" dist="38100" dir="2700000" algn="tl" rotWithShape="0">
              <a:schemeClr val="accent1">
                <a:alpha val="40000"/>
              </a:schemeClr>
            </a:outerShdw>
          </a:effectLst>
        </p:spPr>
      </p:pic>
      <p:pic>
        <p:nvPicPr>
          <p:cNvPr id="5" name="Picture 4">
            <a:extLst>
              <a:ext uri="{FF2B5EF4-FFF2-40B4-BE49-F238E27FC236}">
                <a16:creationId xmlns:a16="http://schemas.microsoft.com/office/drawing/2014/main" id="{5554E736-E20A-823D-D9E7-36723B3551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2863" y="504999"/>
            <a:ext cx="1474112" cy="1474112"/>
          </a:xfrm>
          <a:prstGeom prst="rect">
            <a:avLst/>
          </a:prstGeom>
        </p:spPr>
      </p:pic>
      <p:pic>
        <p:nvPicPr>
          <p:cNvPr id="3" name="Picture 2" descr="A close-up of a logo&#10;&#10;Description automatically generated">
            <a:extLst>
              <a:ext uri="{FF2B5EF4-FFF2-40B4-BE49-F238E27FC236}">
                <a16:creationId xmlns:a16="http://schemas.microsoft.com/office/drawing/2014/main" id="{62333BA0-09B3-7D99-CC7A-E56C284317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79790" y="3590926"/>
            <a:ext cx="900000" cy="900000"/>
          </a:xfrm>
          <a:prstGeom prst="rect">
            <a:avLst/>
          </a:prstGeom>
        </p:spPr>
      </p:pic>
    </p:spTree>
    <p:extLst>
      <p:ext uri="{BB962C8B-B14F-4D97-AF65-F5344CB8AC3E}">
        <p14:creationId xmlns:p14="http://schemas.microsoft.com/office/powerpoint/2010/main" val="3945705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52AD-0EE6-4D18-85DC-F2D071FBAFF8}"/>
              </a:ext>
            </a:extLst>
          </p:cNvPr>
          <p:cNvSpPr>
            <a:spLocks noGrp="1"/>
          </p:cNvSpPr>
          <p:nvPr>
            <p:ph type="title"/>
          </p:nvPr>
        </p:nvSpPr>
        <p:spPr/>
        <p:txBody>
          <a:bodyPr>
            <a:normAutofit fontScale="90000"/>
          </a:bodyPr>
          <a:lstStyle/>
          <a:p>
            <a:r>
              <a:rPr lang="en-AU" sz="2700"/>
              <a:t>Learning goal</a:t>
            </a:r>
            <a:br>
              <a:rPr lang="en-AU"/>
            </a:br>
            <a:endParaRPr lang="en-AU"/>
          </a:p>
        </p:txBody>
      </p:sp>
      <p:sp>
        <p:nvSpPr>
          <p:cNvPr id="3" name="Content Placeholder 2">
            <a:extLst>
              <a:ext uri="{FF2B5EF4-FFF2-40B4-BE49-F238E27FC236}">
                <a16:creationId xmlns:a16="http://schemas.microsoft.com/office/drawing/2014/main" id="{118489D3-9F6A-46E7-9DF1-F47C80D9EA6D}"/>
              </a:ext>
            </a:extLst>
          </p:cNvPr>
          <p:cNvSpPr>
            <a:spLocks noGrp="1"/>
          </p:cNvSpPr>
          <p:nvPr>
            <p:ph idx="1"/>
          </p:nvPr>
        </p:nvSpPr>
        <p:spPr>
          <a:xfrm>
            <a:off x="327025" y="771550"/>
            <a:ext cx="3862145" cy="3708000"/>
          </a:xfrm>
        </p:spPr>
        <p:txBody>
          <a:bodyPr vert="horz" lIns="0" tIns="0" rIns="0" bIns="0" rtlCol="0" anchor="t">
            <a:normAutofit/>
          </a:bodyPr>
          <a:lstStyle/>
          <a:p>
            <a:r>
              <a:rPr lang="en-AU" dirty="0">
                <a:latin typeface="Arial"/>
                <a:cs typeface="Arial"/>
              </a:rPr>
              <a:t>To outline the changes to the Australian Curriculum Version 9.0 general capabilities.</a:t>
            </a:r>
          </a:p>
          <a:p>
            <a:endParaRPr lang="en-AU" sz="2200" dirty="0"/>
          </a:p>
        </p:txBody>
      </p:sp>
      <p:sp>
        <p:nvSpPr>
          <p:cNvPr id="4" name="Title 1">
            <a:extLst>
              <a:ext uri="{FF2B5EF4-FFF2-40B4-BE49-F238E27FC236}">
                <a16:creationId xmlns:a16="http://schemas.microsoft.com/office/drawing/2014/main" id="{7B6C52AD-0EE6-4D18-85DC-F2D071FBAFF8}"/>
              </a:ext>
            </a:extLst>
          </p:cNvPr>
          <p:cNvSpPr txBox="1">
            <a:spLocks/>
          </p:cNvSpPr>
          <p:nvPr/>
        </p:nvSpPr>
        <p:spPr bwMode="auto">
          <a:xfrm>
            <a:off x="4954830" y="273336"/>
            <a:ext cx="3456062" cy="3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AU" sz="2400" kern="0" dirty="0">
                <a:latin typeface="Arial" panose="020B0604020202020204" pitchFamily="34" charset="0"/>
                <a:cs typeface="Arial" panose="020B0604020202020204" pitchFamily="34" charset="0"/>
              </a:rPr>
              <a:t>Success criteria</a:t>
            </a:r>
            <a:br>
              <a:rPr lang="en-AU" sz="2200" kern="0" dirty="0">
                <a:latin typeface="Arial" panose="020B0604020202020204" pitchFamily="34" charset="0"/>
                <a:cs typeface="Arial" panose="020B0604020202020204" pitchFamily="34" charset="0"/>
              </a:rPr>
            </a:br>
            <a:endParaRPr lang="en-AU" sz="2200" kern="0" dirty="0">
              <a:latin typeface="Arial" panose="020B0604020202020204" pitchFamily="34" charset="0"/>
              <a:cs typeface="Arial" panose="020B0604020202020204" pitchFamily="34" charset="0"/>
            </a:endParaRPr>
          </a:p>
        </p:txBody>
      </p:sp>
      <p:sp>
        <p:nvSpPr>
          <p:cNvPr id="5" name="Content Placeholder 9"/>
          <p:cNvSpPr txBox="1">
            <a:spLocks/>
          </p:cNvSpPr>
          <p:nvPr/>
        </p:nvSpPr>
        <p:spPr bwMode="auto">
          <a:xfrm>
            <a:off x="4954830" y="896242"/>
            <a:ext cx="3420541" cy="258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AU" sz="2000" kern="0" dirty="0">
                <a:latin typeface="Arial" panose="020B0604020202020204" pitchFamily="34" charset="0"/>
                <a:cs typeface="Arial" panose="020B0604020202020204" pitchFamily="34" charset="0"/>
              </a:rPr>
              <a:t>You will know you are successful if you can </a:t>
            </a:r>
            <a:r>
              <a:rPr lang="en-US" sz="2000" kern="0" dirty="0">
                <a:latin typeface="Arial" panose="020B0604020202020204" pitchFamily="34" charset="0"/>
                <a:cs typeface="Arial" panose="020B0604020202020204" pitchFamily="34" charset="0"/>
              </a:rPr>
              <a:t>identify the changes to Version 9.0 of the general capabilities.</a:t>
            </a:r>
          </a:p>
        </p:txBody>
      </p:sp>
      <p:cxnSp>
        <p:nvCxnSpPr>
          <p:cNvPr id="7" name="Straight Connector 6"/>
          <p:cNvCxnSpPr/>
          <p:nvPr/>
        </p:nvCxnSpPr>
        <p:spPr bwMode="auto">
          <a:xfrm>
            <a:off x="4438650" y="896242"/>
            <a:ext cx="0" cy="3528392"/>
          </a:xfrm>
          <a:prstGeom prst="line">
            <a:avLst/>
          </a:prstGeom>
          <a:ln w="28575">
            <a:solidFill>
              <a:schemeClr val="bg2"/>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50487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dirty="0">
                <a:solidFill>
                  <a:srgbClr val="000000"/>
                </a:solidFill>
                <a:effectLst/>
                <a:latin typeface="Arial" panose="020B0604020202020204" pitchFamily="34" charset="0"/>
              </a:rPr>
              <a:t>K–10 Curriculum and Assessment Branch</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1" i="0" u="none" strike="noStrike" dirty="0">
                <a:solidFill>
                  <a:schemeClr val="bg2"/>
                </a:solidFill>
                <a:effectLst/>
                <a:latin typeface="Arial" panose="020B0604020202020204" pitchFamily="34" charset="0"/>
              </a:rPr>
              <a:t>T</a:t>
            </a:r>
            <a:r>
              <a:rPr lang="en-US" b="1" i="0" u="none" strike="noStrike" dirty="0">
                <a:solidFill>
                  <a:srgbClr val="000000"/>
                </a:solidFill>
                <a:effectLst/>
                <a:latin typeface="Arial" panose="020B0604020202020204" pitchFamily="34" charset="0"/>
              </a:rPr>
              <a:t>  </a:t>
            </a:r>
            <a:r>
              <a:rPr lang="en-AU" b="0" i="0" u="none" strike="noStrike" dirty="0">
                <a:solidFill>
                  <a:srgbClr val="000000"/>
                </a:solidFill>
                <a:effectLst/>
                <a:latin typeface="Arial" panose="020B0604020202020204" pitchFamily="34" charset="0"/>
              </a:rPr>
              <a:t>+61 7</a:t>
            </a:r>
            <a:r>
              <a:rPr lang="en-US" b="0" i="0" u="none" strike="noStrike" dirty="0">
                <a:solidFill>
                  <a:srgbClr val="000000"/>
                </a:solidFill>
                <a:effectLst/>
                <a:latin typeface="Arial" panose="020B0604020202020204" pitchFamily="34" charset="0"/>
              </a:rPr>
              <a:t> </a:t>
            </a:r>
            <a:r>
              <a:rPr lang="en-AU" dirty="0">
                <a:solidFill>
                  <a:srgbClr val="000000"/>
                </a:solidFill>
              </a:rPr>
              <a:t>3120 6102</a:t>
            </a:r>
          </a:p>
          <a:p>
            <a:pPr algn="l" rtl="0" fontAlgn="base"/>
            <a:r>
              <a:rPr lang="en-US" b="1" i="0" u="none" strike="noStrike" dirty="0">
                <a:solidFill>
                  <a:schemeClr val="bg2"/>
                </a:solidFill>
                <a:effectLst/>
                <a:latin typeface="Arial" panose="020B0604020202020204" pitchFamily="34" charset="0"/>
              </a:rPr>
              <a:t>E</a:t>
            </a:r>
            <a:r>
              <a:rPr lang="en-US" b="1" i="0" u="none" strike="noStrike" dirty="0">
                <a:solidFill>
                  <a:srgbClr val="000000"/>
                </a:solidFill>
                <a:effectLst/>
                <a:latin typeface="Arial" panose="020B0604020202020204" pitchFamily="34" charset="0"/>
              </a:rPr>
              <a:t>  </a:t>
            </a:r>
            <a:r>
              <a:rPr lang="en-AU" dirty="0">
                <a:hlinkClick r:id="rId3"/>
              </a:rPr>
              <a:t>australiancurriculum@qcaa.qld.edu.au</a:t>
            </a:r>
            <a:r>
              <a:rPr lang="en-AU" dirty="0"/>
              <a:t> </a:t>
            </a:r>
          </a:p>
          <a:p>
            <a:pPr algn="l" rtl="0" fontAlgn="base"/>
            <a:r>
              <a:rPr lang="en-US" b="1" i="0" u="none" strike="noStrike" dirty="0">
                <a:solidFill>
                  <a:schemeClr val="bg2"/>
                </a:solidFill>
                <a:effectLst/>
                <a:latin typeface="Arial" panose="020B0604020202020204" pitchFamily="34" charset="0"/>
              </a:rPr>
              <a:t>W</a:t>
            </a:r>
            <a:r>
              <a:rPr lang="en-US" b="1" i="0" u="none" strike="noStrike" dirty="0">
                <a:solidFill>
                  <a:srgbClr val="000000"/>
                </a:solidFill>
                <a:effectLst/>
                <a:latin typeface="Arial" panose="020B0604020202020204" pitchFamily="34" charset="0"/>
              </a:rPr>
              <a:t> </a:t>
            </a:r>
            <a:r>
              <a:rPr lang="en-US" b="0" i="0" u="sng" strike="noStrike" dirty="0">
                <a:solidFill>
                  <a:srgbClr val="0000FF"/>
                </a:solidFill>
                <a:effectLst/>
                <a:latin typeface="Arial" panose="020B0604020202020204" pitchFamily="34" charset="0"/>
                <a:hlinkClick r:id="rId4"/>
              </a:rPr>
              <a:t>www.qcaa.qld.edu.au</a:t>
            </a:r>
            <a:endParaRPr lang="en-US" b="0" i="0" u="sng" strike="noStrike" dirty="0">
              <a:solidFill>
                <a:srgbClr val="0000FF"/>
              </a:solidFill>
              <a:effectLst/>
              <a:latin typeface="Arial" panose="020B0604020202020204" pitchFamily="34" charset="0"/>
            </a:endParaRPr>
          </a:p>
          <a:p>
            <a:pPr algn="l" rtl="0" fontAlgn="base"/>
            <a:endParaRPr lang="en-US" u="sng" dirty="0">
              <a:solidFill>
                <a:srgbClr val="0000FF"/>
              </a:solidFill>
            </a:endParaRPr>
          </a:p>
          <a:p>
            <a:pPr algn="l" rtl="0" fontAlgn="base"/>
            <a:endParaRPr lang="en-AU" b="0" i="0" dirty="0">
              <a:solidFill>
                <a:srgbClr val="000000"/>
              </a:solidFill>
              <a:effectLst/>
              <a:latin typeface="Segoe UI" panose="020B0502040204020203" pitchFamily="34" charset="0"/>
            </a:endParaRPr>
          </a:p>
          <a:p>
            <a:endParaRPr lang="en-AU" dirty="0"/>
          </a:p>
        </p:txBody>
      </p:sp>
    </p:spTree>
    <p:extLst>
      <p:ext uri="{BB962C8B-B14F-4D97-AF65-F5344CB8AC3E}">
        <p14:creationId xmlns:p14="http://schemas.microsoft.com/office/powerpoint/2010/main" val="3916558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2B91B-A5D6-4E38-8D0A-860965B09609}"/>
              </a:ext>
            </a:extLst>
          </p:cNvPr>
          <p:cNvSpPr>
            <a:spLocks noGrp="1"/>
          </p:cNvSpPr>
          <p:nvPr>
            <p:ph type="title"/>
          </p:nvPr>
        </p:nvSpPr>
        <p:spPr/>
        <p:txBody>
          <a:bodyPr/>
          <a:lstStyle/>
          <a:p>
            <a:r>
              <a:rPr lang="en-AU"/>
              <a:t>References</a:t>
            </a:r>
          </a:p>
        </p:txBody>
      </p:sp>
      <p:sp>
        <p:nvSpPr>
          <p:cNvPr id="6" name="Content Placeholder 5">
            <a:extLst>
              <a:ext uri="{FF2B5EF4-FFF2-40B4-BE49-F238E27FC236}">
                <a16:creationId xmlns:a16="http://schemas.microsoft.com/office/drawing/2014/main" id="{5D02719E-6CC7-490D-9E57-B0A47669A8A3}"/>
              </a:ext>
            </a:extLst>
          </p:cNvPr>
          <p:cNvSpPr>
            <a:spLocks noGrp="1"/>
          </p:cNvSpPr>
          <p:nvPr>
            <p:ph idx="1"/>
          </p:nvPr>
        </p:nvSpPr>
        <p:spPr/>
        <p:txBody>
          <a:bodyPr/>
          <a:lstStyle/>
          <a:p>
            <a:r>
              <a:rPr lang="en-AU" sz="1100" dirty="0"/>
              <a:t>Australian Curriculum, Assessment and Reporting Authority 2020, </a:t>
            </a:r>
            <a:r>
              <a:rPr lang="en-AU" sz="1100" i="1" dirty="0"/>
              <a:t>Curriculum review Process Paper</a:t>
            </a:r>
            <a:r>
              <a:rPr lang="en-AU" sz="1100" dirty="0"/>
              <a:t>, Version 1.0, August 2020.</a:t>
            </a:r>
            <a:endParaRPr lang="en-US" sz="1100" dirty="0"/>
          </a:p>
          <a:p>
            <a:r>
              <a:rPr lang="en-AU" sz="1100" dirty="0"/>
              <a:t>Australian Curriculum, Assessment and Reporting Authority 2021, </a:t>
            </a:r>
            <a:r>
              <a:rPr lang="en-AU" sz="1100" i="1" dirty="0"/>
              <a:t>General capabilities </a:t>
            </a:r>
            <a:r>
              <a:rPr lang="en-AU" sz="1100" dirty="0"/>
              <a:t>(Version 8.4) </a:t>
            </a:r>
            <a:r>
              <a:rPr lang="en-AU" sz="1100" dirty="0">
                <a:hlinkClick r:id="rId3"/>
              </a:rPr>
              <a:t>www.australiancurriculum.edu.au/f-10-curriculum/general-capabilities/</a:t>
            </a:r>
            <a:r>
              <a:rPr lang="en-AU" sz="1100" dirty="0"/>
              <a:t> </a:t>
            </a:r>
          </a:p>
          <a:p>
            <a:r>
              <a:rPr lang="en-AU" sz="1100" dirty="0"/>
              <a:t>Australian Curriculum, Assessment and Reporting Authority 2021</a:t>
            </a:r>
            <a:r>
              <a:rPr lang="en-AU" sz="1100" i="1" dirty="0"/>
              <a:t>, General capabilities: Critical and creative thinking. Consultation: Introductory information and learning continua</a:t>
            </a:r>
            <a:r>
              <a:rPr lang="en-AU" sz="1100" dirty="0"/>
              <a:t>, </a:t>
            </a:r>
            <a:r>
              <a:rPr lang="en-AU" sz="1100" dirty="0">
                <a:hlinkClick r:id="rId4"/>
              </a:rPr>
              <a:t>www.australiancurriculum.edu.au/media/7023/gc_critical_and_creative_thinking_consultation_curriculum.pdf</a:t>
            </a:r>
            <a:r>
              <a:rPr lang="en-AU" sz="1100" dirty="0"/>
              <a:t> </a:t>
            </a:r>
          </a:p>
          <a:p>
            <a:r>
              <a:rPr lang="en-AU" sz="1100" dirty="0"/>
              <a:t>Australian Curriculum, Assessment and Reporting Authority 2021, </a:t>
            </a:r>
            <a:r>
              <a:rPr lang="en-AU" sz="1100" i="1" dirty="0"/>
              <a:t>General capabilities: Digital literacy (previously ICT capability). Consultation: Introductory information and learning continua</a:t>
            </a:r>
            <a:r>
              <a:rPr lang="en-AU" sz="1100" dirty="0"/>
              <a:t>, </a:t>
            </a:r>
            <a:r>
              <a:rPr lang="en-AU" sz="1100" dirty="0">
                <a:hlinkClick r:id="rId5"/>
              </a:rPr>
              <a:t>www.australiancurriculum.edu.au/media/7024/gc_digital_literacy_ict_capability_consultation_curriculum.pdf</a:t>
            </a:r>
            <a:r>
              <a:rPr lang="en-AU" sz="1100" dirty="0"/>
              <a:t> </a:t>
            </a:r>
          </a:p>
          <a:p>
            <a:r>
              <a:rPr lang="en-AU" sz="1100" dirty="0"/>
              <a:t>Australian Curriculum, Assessment and Reporting Authority 2021, </a:t>
            </a:r>
            <a:r>
              <a:rPr lang="en-AU" sz="1100" i="1" dirty="0"/>
              <a:t>General capabilities: Ethical understanding. Consultation: Introductory information and learning continua</a:t>
            </a:r>
            <a:r>
              <a:rPr lang="en-AU" sz="1050" dirty="0"/>
              <a:t>, </a:t>
            </a:r>
            <a:r>
              <a:rPr lang="en-AU" sz="1100" dirty="0">
                <a:hlinkClick r:id="rId6"/>
              </a:rPr>
              <a:t>www.australiancurriculum.edu.au/media/7083/gc_ethical_understanding_consultation_curriculum.pdf</a:t>
            </a:r>
            <a:r>
              <a:rPr lang="en-AU" sz="1100" dirty="0"/>
              <a:t> </a:t>
            </a:r>
          </a:p>
          <a:p>
            <a:r>
              <a:rPr lang="en-AU" sz="1100" dirty="0"/>
              <a:t>Australian Curriculum, Assessment and Reporting Authority 2021, </a:t>
            </a:r>
            <a:r>
              <a:rPr lang="en-AU" sz="1100" i="1" dirty="0"/>
              <a:t>General capabilities: Intercultural understanding. Consultation: Introductory information and learning continua</a:t>
            </a:r>
            <a:r>
              <a:rPr lang="en-AU" sz="1100" dirty="0"/>
              <a:t>, </a:t>
            </a:r>
            <a:r>
              <a:rPr lang="en-AU" sz="1100" dirty="0">
                <a:hlinkClick r:id="rId7"/>
              </a:rPr>
              <a:t>www.australiancurriculum.edu.au/media/7172/gc_intercultural_understanding_capability_consultation_curriculum.pdf</a:t>
            </a:r>
            <a:r>
              <a:rPr lang="en-AU" sz="1100" dirty="0"/>
              <a:t> </a:t>
            </a:r>
          </a:p>
          <a:p>
            <a:r>
              <a:rPr lang="en-AU" sz="1100" dirty="0"/>
              <a:t>Australian Curriculum, Assessment and Reporting Authority 2021, </a:t>
            </a:r>
            <a:r>
              <a:rPr lang="en-AU" sz="1100" i="1" dirty="0"/>
              <a:t>General capabilities: Personal and social capability. Consultation: Introductory information and learning continua</a:t>
            </a:r>
            <a:r>
              <a:rPr lang="en-AU" sz="1100" dirty="0"/>
              <a:t>, </a:t>
            </a:r>
            <a:r>
              <a:rPr lang="en-US" sz="1100" dirty="0">
                <a:hlinkClick r:id="rId8"/>
              </a:rPr>
              <a:t>www.australiancurriculum.edu.au/media/7022/gc_personal_and_social_capability_consultation_curriculum.pdf</a:t>
            </a:r>
            <a:r>
              <a:rPr lang="en-US" sz="1100" dirty="0"/>
              <a:t> </a:t>
            </a:r>
            <a:endParaRPr lang="en-AU" sz="1100" dirty="0"/>
          </a:p>
          <a:p>
            <a:endParaRPr lang="en-AU" sz="1100" dirty="0">
              <a:highlight>
                <a:srgbClr val="FFFF00"/>
              </a:highlight>
            </a:endParaRPr>
          </a:p>
          <a:p>
            <a:endParaRPr lang="en-AU" dirty="0"/>
          </a:p>
        </p:txBody>
      </p:sp>
    </p:spTree>
    <p:extLst>
      <p:ext uri="{BB962C8B-B14F-4D97-AF65-F5344CB8AC3E}">
        <p14:creationId xmlns:p14="http://schemas.microsoft.com/office/powerpoint/2010/main" val="170549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0660-947E-C0E8-C5FC-C06411E5D517}"/>
              </a:ext>
            </a:extLst>
          </p:cNvPr>
          <p:cNvSpPr>
            <a:spLocks noGrp="1"/>
          </p:cNvSpPr>
          <p:nvPr>
            <p:ph type="title"/>
          </p:nvPr>
        </p:nvSpPr>
        <p:spPr/>
        <p:txBody>
          <a:bodyPr/>
          <a:lstStyle/>
          <a:p>
            <a:r>
              <a:rPr lang="en-AU"/>
              <a:t>Activity: Word association</a:t>
            </a:r>
          </a:p>
        </p:txBody>
      </p:sp>
      <p:sp>
        <p:nvSpPr>
          <p:cNvPr id="3" name="Content Placeholder 2">
            <a:extLst>
              <a:ext uri="{FF2B5EF4-FFF2-40B4-BE49-F238E27FC236}">
                <a16:creationId xmlns:a16="http://schemas.microsoft.com/office/drawing/2014/main" id="{00311B06-85B3-EC30-18C8-2138D61DA62C}"/>
              </a:ext>
            </a:extLst>
          </p:cNvPr>
          <p:cNvSpPr>
            <a:spLocks noGrp="1"/>
          </p:cNvSpPr>
          <p:nvPr>
            <p:ph idx="1"/>
          </p:nvPr>
        </p:nvSpPr>
        <p:spPr/>
        <p:txBody>
          <a:bodyPr>
            <a:normAutofit/>
          </a:bodyPr>
          <a:lstStyle/>
          <a:p>
            <a:r>
              <a:rPr lang="en-AU" b="1" dirty="0">
                <a:solidFill>
                  <a:schemeClr val="accent3"/>
                </a:solidFill>
              </a:rPr>
              <a:t>In a moment …</a:t>
            </a:r>
          </a:p>
          <a:p>
            <a:pPr>
              <a:spcBef>
                <a:spcPts val="1200"/>
              </a:spcBef>
            </a:pPr>
            <a:r>
              <a:rPr lang="en-AU" dirty="0"/>
              <a:t>Consider your response to the following question:</a:t>
            </a:r>
          </a:p>
          <a:p>
            <a:pPr>
              <a:spcBef>
                <a:spcPts val="1200"/>
              </a:spcBef>
            </a:pPr>
            <a:r>
              <a:rPr lang="en-AU" dirty="0"/>
              <a:t>What word/s come to mind when you think about the general capabilities?</a:t>
            </a:r>
          </a:p>
        </p:txBody>
      </p:sp>
      <p:pic>
        <p:nvPicPr>
          <p:cNvPr id="6" name="Picture 5" descr="A drawing of a person with a cloud above their head&#10;&#10;Description automatically generated">
            <a:extLst>
              <a:ext uri="{FF2B5EF4-FFF2-40B4-BE49-F238E27FC236}">
                <a16:creationId xmlns:a16="http://schemas.microsoft.com/office/drawing/2014/main" id="{9E2787A2-2D17-C850-5936-FC3F9809C4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489" y="2932408"/>
            <a:ext cx="1490486" cy="1547142"/>
          </a:xfrm>
          <a:prstGeom prst="rect">
            <a:avLst/>
          </a:prstGeom>
        </p:spPr>
      </p:pic>
    </p:spTree>
    <p:extLst>
      <p:ext uri="{BB962C8B-B14F-4D97-AF65-F5344CB8AC3E}">
        <p14:creationId xmlns:p14="http://schemas.microsoft.com/office/powerpoint/2010/main" val="660245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52B91B-A5D6-4E38-8D0A-860965B09609}"/>
              </a:ext>
            </a:extLst>
          </p:cNvPr>
          <p:cNvSpPr>
            <a:spLocks noGrp="1"/>
          </p:cNvSpPr>
          <p:nvPr>
            <p:ph type="title"/>
          </p:nvPr>
        </p:nvSpPr>
        <p:spPr/>
        <p:txBody>
          <a:bodyPr/>
          <a:lstStyle/>
          <a:p>
            <a:r>
              <a:rPr lang="en-AU"/>
              <a:t>References</a:t>
            </a:r>
          </a:p>
        </p:txBody>
      </p:sp>
      <p:sp>
        <p:nvSpPr>
          <p:cNvPr id="6" name="Content Placeholder 5">
            <a:extLst>
              <a:ext uri="{FF2B5EF4-FFF2-40B4-BE49-F238E27FC236}">
                <a16:creationId xmlns:a16="http://schemas.microsoft.com/office/drawing/2014/main" id="{5D02719E-6CC7-490D-9E57-B0A47669A8A3}"/>
              </a:ext>
            </a:extLst>
          </p:cNvPr>
          <p:cNvSpPr>
            <a:spLocks noGrp="1"/>
          </p:cNvSpPr>
          <p:nvPr>
            <p:ph idx="1"/>
          </p:nvPr>
        </p:nvSpPr>
        <p:spPr/>
        <p:txBody>
          <a:bodyPr/>
          <a:lstStyle/>
          <a:p>
            <a:r>
              <a:rPr lang="en-US" sz="1100" dirty="0"/>
              <a:t>Australian Curriculum, Assessment and Reporting Authority 2021, ‘Organisation of the general capabilities’, </a:t>
            </a:r>
            <a:r>
              <a:rPr lang="en-US" sz="1100" i="1" dirty="0"/>
              <a:t>Australian Curriculum Review</a:t>
            </a:r>
            <a:r>
              <a:rPr lang="en-US" sz="1100" dirty="0"/>
              <a:t>.</a:t>
            </a:r>
          </a:p>
          <a:p>
            <a:r>
              <a:rPr lang="en-AU" sz="1100" dirty="0"/>
              <a:t>Australian Curriculum, Assessment and Reporting Authority 2020, </a:t>
            </a:r>
            <a:r>
              <a:rPr lang="en-AU" sz="1100" i="1" dirty="0"/>
              <a:t>Terms of reference: Review of the Australian Curriculum F-10</a:t>
            </a:r>
            <a:r>
              <a:rPr lang="en-AU" sz="1100" i="0" dirty="0"/>
              <a:t>. </a:t>
            </a:r>
            <a:r>
              <a:rPr lang="en-AU" sz="1100" dirty="0">
                <a:hlinkClick r:id="rId3"/>
              </a:rPr>
              <a:t>www.acara.edu.au/docs/default-source/curriculum/ac-review_terms-of-reference_website.pdf?sfvrsn=2</a:t>
            </a:r>
            <a:r>
              <a:rPr lang="en-AU" sz="1100" dirty="0"/>
              <a:t>.</a:t>
            </a:r>
          </a:p>
          <a:p>
            <a:r>
              <a:rPr lang="en-US" sz="1100" b="0" i="0" dirty="0">
                <a:solidFill>
                  <a:schemeClr val="tx1"/>
                </a:solidFill>
                <a:effectLst/>
              </a:rPr>
              <a:t>Education Council 2019, </a:t>
            </a:r>
            <a:r>
              <a:rPr lang="en-US" sz="1100" b="0" i="1" dirty="0">
                <a:solidFill>
                  <a:schemeClr val="tx1"/>
                </a:solidFill>
                <a:effectLst/>
              </a:rPr>
              <a:t>The Alice Springs (Mparntwe) Education Declaration</a:t>
            </a:r>
            <a:r>
              <a:rPr lang="en-US" sz="1100" b="0" i="0" dirty="0">
                <a:solidFill>
                  <a:schemeClr val="tx1"/>
                </a:solidFill>
                <a:effectLst/>
              </a:rPr>
              <a:t>, </a:t>
            </a:r>
            <a:r>
              <a:rPr lang="en-AU" sz="1100" dirty="0">
                <a:hlinkClick r:id="rId4"/>
              </a:rPr>
              <a:t>https://www.education.gov.au/alice-springs-mparntwe-education-declaration/resources/alice-springs-mparntwe-education-declaration</a:t>
            </a:r>
            <a:r>
              <a:rPr lang="en-AU" sz="1100" dirty="0"/>
              <a:t> </a:t>
            </a:r>
            <a:endParaRPr lang="en-US" sz="1100" b="0" i="0" dirty="0">
              <a:solidFill>
                <a:schemeClr val="tx1"/>
              </a:solidFill>
              <a:effectLst/>
            </a:endParaRPr>
          </a:p>
          <a:p>
            <a:r>
              <a:rPr lang="en-AU" sz="1100" dirty="0"/>
              <a:t>QCAA 2019, </a:t>
            </a:r>
            <a:r>
              <a:rPr lang="en-AU" sz="1100" i="1" dirty="0"/>
              <a:t>Embedding the general capabilities</a:t>
            </a:r>
            <a:r>
              <a:rPr lang="en-AU" sz="1100" dirty="0"/>
              <a:t>, </a:t>
            </a:r>
            <a:r>
              <a:rPr lang="en-AU" sz="1100" dirty="0">
                <a:hlinkClick r:id="rId5"/>
              </a:rPr>
              <a:t>www.qcaa.qld.edu.au/downloads/aciq/general-resources/ac_gc_embedding_general_capabilities.pdf</a:t>
            </a:r>
            <a:r>
              <a:rPr lang="en-AU" sz="1100" dirty="0"/>
              <a:t>.</a:t>
            </a:r>
            <a:endParaRPr lang="en-US" sz="1100" dirty="0"/>
          </a:p>
          <a:p>
            <a:endParaRPr lang="en-AU" dirty="0"/>
          </a:p>
        </p:txBody>
      </p:sp>
    </p:spTree>
    <p:extLst>
      <p:ext uri="{BB962C8B-B14F-4D97-AF65-F5344CB8AC3E}">
        <p14:creationId xmlns:p14="http://schemas.microsoft.com/office/powerpoint/2010/main" val="258585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vert="horz" lIns="0" tIns="0" rIns="0" bIns="0" rtlCol="0" anchor="t">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7655" indent="-287655">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7655" indent="-287655">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3"/>
              </a:rPr>
              <a:t>www.cherneesutton.com.au</a:t>
            </a:r>
            <a:endParaRPr lang="en-US" sz="1200" dirty="0">
              <a:solidFill>
                <a:srgbClr val="111111"/>
              </a:solidFill>
              <a:ea typeface="Times New Roman" panose="02020603050405020304" pitchFamily="18" charset="0"/>
            </a:endParaRPr>
          </a:p>
          <a:p>
            <a:pPr marL="287655" indent="-287655">
              <a:buFont typeface="+mj-lt"/>
              <a:buAutoNum type="arabicPeriod"/>
            </a:pPr>
            <a:r>
              <a:rPr lang="en-US" sz="1200" dirty="0">
                <a:effectLst/>
              </a:rPr>
              <a:t>The Alice Springs (Mparntwe) Education Declaration 2019 © Education Services Australia, as the legal entity for the Council of Australian Governments Education Council. Licensed under a Creative Commons Attribution, Non-Commercial 4.0 International </a:t>
            </a:r>
            <a:r>
              <a:rPr lang="en-US" sz="1200" dirty="0" err="1">
                <a:effectLst/>
              </a:rPr>
              <a:t>Licence</a:t>
            </a:r>
            <a:r>
              <a:rPr lang="en-US" sz="1200" dirty="0">
                <a:effectLst/>
              </a:rPr>
              <a:t>.</a:t>
            </a:r>
          </a:p>
          <a:p>
            <a:pPr marL="287655" indent="-287655">
              <a:buFont typeface="+mj-lt"/>
              <a:buAutoNum type="arabicPeriod"/>
            </a:pPr>
            <a:r>
              <a:rPr lang="en-US" sz="1200" dirty="0"/>
              <a:t>Unless otherwise indicated material from Australian Curriculum is © ACARA 2010–present, licensed under </a:t>
            </a:r>
            <a:r>
              <a:rPr lang="en-US" sz="1200" dirty="0">
                <a:solidFill>
                  <a:srgbClr val="1890FF"/>
                </a:solidFill>
                <a:hlinkClick r:id="rId4"/>
              </a:rPr>
              <a:t>CC BY 4.0</a:t>
            </a:r>
            <a:r>
              <a:rPr lang="en-US" sz="1200" dirty="0"/>
              <a:t>. For the latest information and additional terms of use, please check the </a:t>
            </a:r>
            <a:r>
              <a:rPr lang="en-US" sz="1200" dirty="0">
                <a:solidFill>
                  <a:srgbClr val="1890FF"/>
                </a:solidFill>
                <a:hlinkClick r:id="rId5"/>
              </a:rPr>
              <a:t>Australian Curriculum website</a:t>
            </a:r>
            <a:r>
              <a:rPr lang="en-US" sz="1200" dirty="0"/>
              <a:t> and its </a:t>
            </a:r>
            <a:r>
              <a:rPr lang="en-US" sz="1200" dirty="0">
                <a:solidFill>
                  <a:srgbClr val="1890FF"/>
                </a:solidFill>
                <a:hlinkClick r:id="rId6"/>
              </a:rPr>
              <a:t>copyright notice</a:t>
            </a:r>
            <a:r>
              <a:rPr lang="en-US" sz="1200" dirty="0"/>
              <a:t>.</a:t>
            </a:r>
          </a:p>
          <a:p>
            <a:pPr marL="287655" indent="-287655">
              <a:buFont typeface="+mj-lt"/>
              <a:buAutoNum type="arabicPeriod"/>
            </a:pPr>
            <a:endParaRPr lang="en-AU" sz="1200" dirty="0">
              <a:solidFill>
                <a:srgbClr val="000000"/>
              </a:solidFill>
              <a:effectLst/>
              <a:ea typeface="Calibri" panose="020F0502020204030204" pitchFamily="34" charset="0"/>
            </a:endParaRPr>
          </a:p>
          <a:p>
            <a:pPr marL="287655" indent="-287655">
              <a:buFont typeface="+mj-lt"/>
              <a:buAutoNum type="arabicPeriod"/>
            </a:pPr>
            <a:endParaRPr lang="en-AU"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24935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vert="horz" lIns="0" tIns="0" rIns="0" bIns="0" rtlCol="0" anchor="t">
            <a:noAutofit/>
          </a:bodyPr>
          <a:lstStyle/>
          <a:p>
            <a:pPr marL="287655" indent="-287655">
              <a:buFont typeface="+mj-lt"/>
              <a:buAutoNum type="arabicPeriod" startAt="5"/>
            </a:pPr>
            <a:r>
              <a:rPr lang="en-AU" sz="1200" dirty="0">
                <a:effectLst/>
                <a:ea typeface="Calibri" panose="020F0502020204030204" pitchFamily="34" charset="0"/>
              </a:rPr>
              <a:t>The general capabilities organising elements diagrams, images and icons are 'Excluded Material' used under the terms of the Australian Curriculum and its</a:t>
            </a:r>
            <a:r>
              <a:rPr lang="en-AU" sz="1200" i="1" dirty="0">
                <a:solidFill>
                  <a:srgbClr val="00B050"/>
                </a:solidFill>
                <a:effectLst/>
                <a:ea typeface="Calibri" panose="020F0502020204030204" pitchFamily="34" charset="0"/>
              </a:rPr>
              <a:t> </a:t>
            </a:r>
            <a:r>
              <a:rPr lang="en-AU" sz="1200" u="sng" dirty="0">
                <a:solidFill>
                  <a:srgbClr val="166EE1"/>
                </a:solidFill>
                <a:effectLst/>
                <a:ea typeface="Calibri" panose="020F0502020204030204" pitchFamily="34" charset="0"/>
                <a:hlinkClick r:id="rId3"/>
              </a:rPr>
              <a:t>copyright notice</a:t>
            </a:r>
            <a:r>
              <a:rPr lang="en-AU" sz="1200" dirty="0">
                <a:solidFill>
                  <a:srgbClr val="1F1F1F"/>
                </a:solidFill>
                <a:effectLst/>
                <a:ea typeface="Calibri" panose="020F0502020204030204" pitchFamily="34" charset="0"/>
              </a:rPr>
              <a:t> </a:t>
            </a:r>
            <a:r>
              <a:rPr lang="en-AU" sz="1200" dirty="0">
                <a:effectLst/>
                <a:ea typeface="Calibri" panose="020F0502020204030204" pitchFamily="34" charset="0"/>
              </a:rPr>
              <a:t>and is not modified. © Australian</a:t>
            </a:r>
            <a:r>
              <a:rPr lang="en-AU" sz="1200" i="1" dirty="0">
                <a:solidFill>
                  <a:srgbClr val="00B050"/>
                </a:solidFill>
                <a:effectLst/>
                <a:ea typeface="Calibri" panose="020F0502020204030204" pitchFamily="34" charset="0"/>
              </a:rPr>
              <a:t> </a:t>
            </a:r>
            <a:r>
              <a:rPr lang="en-AU" sz="1200" dirty="0">
                <a:effectLst/>
                <a:ea typeface="Calibri" panose="020F0502020204030204" pitchFamily="34" charset="0"/>
              </a:rPr>
              <a:t>Curriculum,</a:t>
            </a:r>
            <a:r>
              <a:rPr lang="en-AU" sz="1200" i="1" dirty="0">
                <a:solidFill>
                  <a:srgbClr val="00B050"/>
                </a:solidFill>
                <a:effectLst/>
                <a:ea typeface="Calibri" panose="020F0502020204030204" pitchFamily="34" charset="0"/>
              </a:rPr>
              <a:t> </a:t>
            </a:r>
            <a:r>
              <a:rPr lang="en-AU" sz="1200" dirty="0">
                <a:effectLst/>
                <a:ea typeface="Calibri" panose="020F0502020204030204" pitchFamily="34" charset="0"/>
              </a:rPr>
              <a:t>Assessment and Reporting</a:t>
            </a:r>
            <a:r>
              <a:rPr lang="en-AU" sz="1200" i="1" dirty="0">
                <a:solidFill>
                  <a:srgbClr val="00B050"/>
                </a:solidFill>
                <a:effectLst/>
                <a:ea typeface="Calibri" panose="020F0502020204030204" pitchFamily="34" charset="0"/>
              </a:rPr>
              <a:t> </a:t>
            </a:r>
            <a:r>
              <a:rPr lang="en-AU" sz="1200" dirty="0">
                <a:effectLst/>
                <a:ea typeface="Calibri" panose="020F0502020204030204" pitchFamily="34" charset="0"/>
              </a:rPr>
              <a:t>Authority (ACARA) 2009 to present, unless otherwise indicated.</a:t>
            </a:r>
            <a:br>
              <a:rPr lang="en-US" sz="1200" dirty="0">
                <a:effectLst/>
              </a:rPr>
            </a:br>
            <a:r>
              <a:rPr lang="en-AU" sz="1200" dirty="0">
                <a:effectLst/>
                <a:ea typeface="Calibri" panose="020F0502020204030204" pitchFamily="34" charset="0"/>
              </a:rPr>
              <a:t>You 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AU" sz="1200" dirty="0" err="1">
                <a:effectLst/>
                <a:ea typeface="Calibri" panose="020F0502020204030204" pitchFamily="34" charset="0"/>
              </a:rPr>
              <a:t>Cth</a:t>
            </a:r>
            <a:r>
              <a:rPr lang="en-AU" sz="1200" dirty="0">
                <a:effectLst/>
                <a:ea typeface="Calibri" panose="020F0502020204030204" pitchFamily="34" charset="0"/>
              </a:rPr>
              <a:t>), and those explicitly granted above, all other rights are reserved by ACARA. If you want to use such material in a manner that is outside this restrictive licence, you must request permission from ACARA by submitting a request through the </a:t>
            </a:r>
            <a:r>
              <a:rPr lang="en-AU" sz="1200" u="sng" dirty="0">
                <a:solidFill>
                  <a:srgbClr val="166EE1"/>
                </a:solidFill>
                <a:effectLst/>
                <a:ea typeface="Calibri" panose="020F0502020204030204" pitchFamily="34" charset="0"/>
                <a:hlinkClick r:id="rId4"/>
              </a:rPr>
              <a:t>online enquiry form</a:t>
            </a:r>
            <a:r>
              <a:rPr lang="en-AU" sz="1200" dirty="0">
                <a:effectLst/>
                <a:ea typeface="Calibri" panose="020F0502020204030204" pitchFamily="34" charset="0"/>
              </a:rPr>
              <a:t> (select 'copyright').</a:t>
            </a:r>
            <a:r>
              <a:rPr lang="en-AU" sz="1200" dirty="0">
                <a:solidFill>
                  <a:srgbClr val="000000"/>
                </a:solidFill>
                <a:effectLst/>
                <a:ea typeface="Calibri" panose="020F0502020204030204" pitchFamily="34" charset="0"/>
              </a:rPr>
              <a:t> </a:t>
            </a:r>
          </a:p>
          <a:p>
            <a:pPr marL="287655" indent="-287655">
              <a:buFont typeface="+mj-lt"/>
              <a:buAutoNum type="arabicPeriod" startAt="5"/>
            </a:pPr>
            <a:r>
              <a:rPr lang="en-US" sz="1200" dirty="0"/>
              <a:t>Student and staff images have been used with permission.</a:t>
            </a:r>
          </a:p>
          <a:p>
            <a:pPr marL="287655" indent="-287655">
              <a:buFont typeface="+mj-lt"/>
              <a:buAutoNum type="arabicPeriod" startAt="5"/>
            </a:pPr>
            <a:endParaRPr lang="en-AU" sz="1200" dirty="0">
              <a:solidFill>
                <a:srgbClr val="000000"/>
              </a:solidFill>
              <a:effectLst/>
              <a:ea typeface="Calibri" panose="020F0502020204030204" pitchFamily="34" charset="0"/>
            </a:endParaRPr>
          </a:p>
          <a:p>
            <a:pPr marL="287655" indent="-287655">
              <a:buFont typeface="+mj-lt"/>
              <a:buAutoNum type="arabicPeriod" startAt="5"/>
            </a:pPr>
            <a:endParaRPr lang="en-AU"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218595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 </a:t>
            </a:r>
            <a:r>
              <a:rPr lang="en-US"/>
              <a:t>(include the link):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1573653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QCAA social media</a:t>
            </a:r>
          </a:p>
        </p:txBody>
      </p:sp>
    </p:spTree>
    <p:extLst>
      <p:ext uri="{BB962C8B-B14F-4D97-AF65-F5344CB8AC3E}">
        <p14:creationId xmlns:p14="http://schemas.microsoft.com/office/powerpoint/2010/main" val="208633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2174781420"/>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10"/>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49527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90903240"/>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10"/>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54242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sz="2400" dirty="0"/>
              <a:t>Alice Springs (Mparntwe) Education Declaration 2019</a:t>
            </a:r>
          </a:p>
        </p:txBody>
      </p:sp>
      <p:sp>
        <p:nvSpPr>
          <p:cNvPr id="3" name="Content Placeholder 2">
            <a:extLst>
              <a:ext uri="{FF2B5EF4-FFF2-40B4-BE49-F238E27FC236}">
                <a16:creationId xmlns:a16="http://schemas.microsoft.com/office/drawing/2014/main" id="{3CD6F6F2-7F42-4EEC-AF52-FB09383BC887}"/>
              </a:ext>
            </a:extLst>
          </p:cNvPr>
          <p:cNvSpPr>
            <a:spLocks noGrp="1"/>
          </p:cNvSpPr>
          <p:nvPr>
            <p:ph idx="1"/>
          </p:nvPr>
        </p:nvSpPr>
        <p:spPr>
          <a:xfrm>
            <a:off x="327025" y="771550"/>
            <a:ext cx="8496000" cy="468000"/>
          </a:xfrm>
          <a:prstGeom prst="roundRect">
            <a:avLst/>
          </a:prstGeom>
          <a:ln w="25400">
            <a:solidFill>
              <a:schemeClr val="accent2"/>
            </a:solidFill>
          </a:ln>
        </p:spPr>
        <p:txBody>
          <a:bodyPr wrap="square" lIns="54000" tIns="54000" rIns="54000" bIns="54000">
            <a:spAutoFit/>
          </a:bodyPr>
          <a:lstStyle/>
          <a:p>
            <a:pPr algn="ctr"/>
            <a:r>
              <a:rPr lang="en-AU" sz="2000" b="1" dirty="0"/>
              <a:t>Vision: </a:t>
            </a:r>
            <a:r>
              <a:rPr lang="en-AU" sz="2000" dirty="0"/>
              <a:t>A world class education system</a:t>
            </a:r>
            <a:endParaRPr lang="en-AU" b="1" dirty="0"/>
          </a:p>
        </p:txBody>
      </p:sp>
      <p:graphicFrame>
        <p:nvGraphicFramePr>
          <p:cNvPr id="4" name="Diagram 3">
            <a:extLst>
              <a:ext uri="{FF2B5EF4-FFF2-40B4-BE49-F238E27FC236}">
                <a16:creationId xmlns:a16="http://schemas.microsoft.com/office/drawing/2014/main" id="{8BEEDCC6-8333-4CD6-A493-A2D91A2CDD3A}"/>
              </a:ext>
            </a:extLst>
          </p:cNvPr>
          <p:cNvGraphicFramePr/>
          <p:nvPr>
            <p:extLst>
              <p:ext uri="{D42A27DB-BD31-4B8C-83A1-F6EECF244321}">
                <p14:modId xmlns:p14="http://schemas.microsoft.com/office/powerpoint/2010/main" val="1155806030"/>
              </p:ext>
            </p:extLst>
          </p:nvPr>
        </p:nvGraphicFramePr>
        <p:xfrm>
          <a:off x="306064" y="1447800"/>
          <a:ext cx="837039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C8FF58F-6AE0-420E-B4AE-61A2CBDCD7C1}"/>
              </a:ext>
            </a:extLst>
          </p:cNvPr>
          <p:cNvSpPr txBox="1"/>
          <p:nvPr/>
        </p:nvSpPr>
        <p:spPr>
          <a:xfrm>
            <a:off x="243259" y="4257031"/>
            <a:ext cx="8496000" cy="230832"/>
          </a:xfrm>
          <a:prstGeom prst="rect">
            <a:avLst/>
          </a:prstGeom>
          <a:noFill/>
        </p:spPr>
        <p:txBody>
          <a:bodyPr wrap="square" rtlCol="0">
            <a:spAutoFit/>
          </a:bodyPr>
          <a:lstStyle/>
          <a:p>
            <a:r>
              <a:rPr lang="en-AU" sz="900" dirty="0"/>
              <a:t>Education Council 2019, </a:t>
            </a:r>
            <a:r>
              <a:rPr lang="en-AU" sz="900" dirty="0">
                <a:hlinkClick r:id="rId8"/>
              </a:rPr>
              <a:t>www.education.gov.au/alice-springs-mparntwe-education-declaration/resources/alice-springs-mparntwe-education-declaration</a:t>
            </a:r>
            <a:r>
              <a:rPr lang="en-AU" sz="900" dirty="0"/>
              <a:t>  p. 4. </a:t>
            </a:r>
          </a:p>
        </p:txBody>
      </p:sp>
    </p:spTree>
    <p:extLst>
      <p:ext uri="{BB962C8B-B14F-4D97-AF65-F5344CB8AC3E}">
        <p14:creationId xmlns:p14="http://schemas.microsoft.com/office/powerpoint/2010/main" val="424017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sz="2400" dirty="0"/>
              <a:t>Alice Springs (Mparntwe) Education Declaration 2019</a:t>
            </a:r>
          </a:p>
        </p:txBody>
      </p:sp>
      <p:sp>
        <p:nvSpPr>
          <p:cNvPr id="9" name="Content Placeholder 2">
            <a:extLst>
              <a:ext uri="{FF2B5EF4-FFF2-40B4-BE49-F238E27FC236}">
                <a16:creationId xmlns:a16="http://schemas.microsoft.com/office/drawing/2014/main" id="{5778FA75-F5C5-0883-84CF-05AD47509384}"/>
              </a:ext>
            </a:extLst>
          </p:cNvPr>
          <p:cNvSpPr txBox="1">
            <a:spLocks/>
          </p:cNvSpPr>
          <p:nvPr/>
        </p:nvSpPr>
        <p:spPr>
          <a:xfrm>
            <a:off x="438150" y="771550"/>
            <a:ext cx="8143875" cy="461175"/>
          </a:xfrm>
          <a:prstGeom prst="roundRect">
            <a:avLst/>
          </a:prstGeom>
          <a:ln w="25400">
            <a:solidFill>
              <a:schemeClr val="accent2"/>
            </a:solidFill>
          </a:ln>
        </p:spPr>
        <p:txBody>
          <a:bodyPr vert="horz" wrap="square" lIns="54000" tIns="54000" rIns="54000" bIns="54000" rtlCol="0">
            <a:sp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lgn="ctr" fontAlgn="auto">
              <a:spcAft>
                <a:spcPts val="0"/>
              </a:spcAft>
            </a:pPr>
            <a:r>
              <a:rPr lang="en-AU" b="1" dirty="0"/>
              <a:t>Vision: </a:t>
            </a:r>
            <a:r>
              <a:rPr lang="en-AU" dirty="0"/>
              <a:t>A world class education system</a:t>
            </a:r>
            <a:endParaRPr lang="en-AU" b="1" dirty="0"/>
          </a:p>
        </p:txBody>
      </p:sp>
      <p:graphicFrame>
        <p:nvGraphicFramePr>
          <p:cNvPr id="10" name="Diagram 9">
            <a:extLst>
              <a:ext uri="{FF2B5EF4-FFF2-40B4-BE49-F238E27FC236}">
                <a16:creationId xmlns:a16="http://schemas.microsoft.com/office/drawing/2014/main" id="{72A4AE8D-B789-FBF3-8639-9CFEFCD0AA1B}"/>
              </a:ext>
            </a:extLst>
          </p:cNvPr>
          <p:cNvGraphicFramePr/>
          <p:nvPr>
            <p:extLst>
              <p:ext uri="{D42A27DB-BD31-4B8C-83A1-F6EECF244321}">
                <p14:modId xmlns:p14="http://schemas.microsoft.com/office/powerpoint/2010/main" val="534054768"/>
              </p:ext>
            </p:extLst>
          </p:nvPr>
        </p:nvGraphicFramePr>
        <p:xfrm>
          <a:off x="306064" y="1447800"/>
          <a:ext cx="837039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E0A4DFE-3A98-FEBD-0990-ABBC43C8D87D}"/>
              </a:ext>
            </a:extLst>
          </p:cNvPr>
          <p:cNvSpPr txBox="1"/>
          <p:nvPr/>
        </p:nvSpPr>
        <p:spPr>
          <a:xfrm>
            <a:off x="243259" y="4257031"/>
            <a:ext cx="8579766" cy="230832"/>
          </a:xfrm>
          <a:prstGeom prst="rect">
            <a:avLst/>
          </a:prstGeom>
          <a:noFill/>
        </p:spPr>
        <p:txBody>
          <a:bodyPr wrap="square" rtlCol="0">
            <a:spAutoFit/>
          </a:bodyPr>
          <a:lstStyle/>
          <a:p>
            <a:r>
              <a:rPr lang="en-AU" sz="900" dirty="0"/>
              <a:t>Education Council 2019,</a:t>
            </a:r>
            <a:r>
              <a:rPr lang="en-US" sz="900" dirty="0">
                <a:solidFill>
                  <a:srgbClr val="555757"/>
                </a:solidFill>
                <a:latin typeface="Arial" panose="020B0604020202020204" pitchFamily="34" charset="0"/>
                <a:cs typeface="Arial" panose="020B0604020202020204" pitchFamily="34" charset="0"/>
              </a:rPr>
              <a:t> </a:t>
            </a:r>
            <a:r>
              <a:rPr lang="en-US" sz="900" dirty="0">
                <a:solidFill>
                  <a:srgbClr val="555757"/>
                </a:solidFill>
                <a:latin typeface="Arial" panose="020B0604020202020204" pitchFamily="34" charset="0"/>
                <a:cs typeface="Arial" panose="020B0604020202020204" pitchFamily="34" charset="0"/>
                <a:hlinkClick r:id="rId8"/>
              </a:rPr>
              <a:t>www.education.gov.au/alice-springs-mparntwe-education-declaration/resources/alice-springs-mparntwe-education-declaration</a:t>
            </a:r>
            <a:r>
              <a:rPr lang="en-US" sz="900" dirty="0">
                <a:solidFill>
                  <a:srgbClr val="555757"/>
                </a:solidFill>
                <a:latin typeface="Arial" panose="020B0604020202020204" pitchFamily="34" charset="0"/>
                <a:cs typeface="Arial" panose="020B0604020202020204" pitchFamily="34" charset="0"/>
              </a:rPr>
              <a:t> </a:t>
            </a:r>
            <a:r>
              <a:rPr lang="en-AU" sz="900" dirty="0"/>
              <a:t>p. 4. </a:t>
            </a:r>
          </a:p>
        </p:txBody>
      </p:sp>
    </p:spTree>
    <p:extLst>
      <p:ext uri="{BB962C8B-B14F-4D97-AF65-F5344CB8AC3E}">
        <p14:creationId xmlns:p14="http://schemas.microsoft.com/office/powerpoint/2010/main" val="164109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52B9D48-D476-4C85-8F16-7D908FAE278E}"/>
              </a:ext>
            </a:extLst>
          </p:cNvPr>
          <p:cNvSpPr/>
          <p:nvPr/>
        </p:nvSpPr>
        <p:spPr>
          <a:xfrm>
            <a:off x="395536" y="2089686"/>
            <a:ext cx="8610241" cy="996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a:extLst>
              <a:ext uri="{FF2B5EF4-FFF2-40B4-BE49-F238E27FC236}">
                <a16:creationId xmlns:a16="http://schemas.microsoft.com/office/drawing/2014/main" id="{FDDC2590-A310-4E52-9EAC-92B2189056B3}"/>
              </a:ext>
            </a:extLst>
          </p:cNvPr>
          <p:cNvGrpSpPr/>
          <p:nvPr/>
        </p:nvGrpSpPr>
        <p:grpSpPr>
          <a:xfrm>
            <a:off x="4858770" y="2236317"/>
            <a:ext cx="4033710" cy="773934"/>
            <a:chOff x="4858770" y="2236317"/>
            <a:chExt cx="4033710" cy="773934"/>
          </a:xfrm>
        </p:grpSpPr>
        <p:sp>
          <p:nvSpPr>
            <p:cNvPr id="7" name="Rectangle: Rounded Corners 6">
              <a:extLst>
                <a:ext uri="{FF2B5EF4-FFF2-40B4-BE49-F238E27FC236}">
                  <a16:creationId xmlns:a16="http://schemas.microsoft.com/office/drawing/2014/main" id="{BC3BE282-5C2A-49F8-9B19-5745E8BED46C}"/>
                </a:ext>
              </a:extLst>
            </p:cNvPr>
            <p:cNvSpPr/>
            <p:nvPr/>
          </p:nvSpPr>
          <p:spPr>
            <a:xfrm>
              <a:off x="4858770" y="2281270"/>
              <a:ext cx="553714" cy="2154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74358EE6-A88F-46C6-BFFF-44F04EDB9F3E}"/>
                </a:ext>
              </a:extLst>
            </p:cNvPr>
            <p:cNvSpPr/>
            <p:nvPr/>
          </p:nvSpPr>
          <p:spPr>
            <a:xfrm>
              <a:off x="5532159" y="2284810"/>
              <a:ext cx="589849" cy="2119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Rounded Corners 35">
              <a:extLst>
                <a:ext uri="{FF2B5EF4-FFF2-40B4-BE49-F238E27FC236}">
                  <a16:creationId xmlns:a16="http://schemas.microsoft.com/office/drawing/2014/main" id="{238C5735-BBF5-4BA0-B7D8-CDE5EFE72436}"/>
                </a:ext>
              </a:extLst>
            </p:cNvPr>
            <p:cNvSpPr/>
            <p:nvPr/>
          </p:nvSpPr>
          <p:spPr>
            <a:xfrm>
              <a:off x="6300095" y="2281270"/>
              <a:ext cx="1430133" cy="2154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Rounded Corners 36">
              <a:extLst>
                <a:ext uri="{FF2B5EF4-FFF2-40B4-BE49-F238E27FC236}">
                  <a16:creationId xmlns:a16="http://schemas.microsoft.com/office/drawing/2014/main" id="{375E2FFD-2462-489D-96CE-BDFAFD2960A4}"/>
                </a:ext>
              </a:extLst>
            </p:cNvPr>
            <p:cNvSpPr/>
            <p:nvPr/>
          </p:nvSpPr>
          <p:spPr>
            <a:xfrm>
              <a:off x="7876626" y="2236317"/>
              <a:ext cx="1015854" cy="321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F4341AC1-480D-4A77-96EC-FEECDA4029A7}"/>
                </a:ext>
              </a:extLst>
            </p:cNvPr>
            <p:cNvSpPr/>
            <p:nvPr/>
          </p:nvSpPr>
          <p:spPr>
            <a:xfrm>
              <a:off x="5076141" y="2646786"/>
              <a:ext cx="1037579" cy="362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Rounded Corners 38">
              <a:extLst>
                <a:ext uri="{FF2B5EF4-FFF2-40B4-BE49-F238E27FC236}">
                  <a16:creationId xmlns:a16="http://schemas.microsoft.com/office/drawing/2014/main" id="{F5AD35A1-DE1F-4679-86BE-F279C5D3E0CE}"/>
                </a:ext>
              </a:extLst>
            </p:cNvPr>
            <p:cNvSpPr/>
            <p:nvPr/>
          </p:nvSpPr>
          <p:spPr>
            <a:xfrm>
              <a:off x="6507234" y="2688299"/>
              <a:ext cx="1015854" cy="321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Rounded Corners 39">
              <a:extLst>
                <a:ext uri="{FF2B5EF4-FFF2-40B4-BE49-F238E27FC236}">
                  <a16:creationId xmlns:a16="http://schemas.microsoft.com/office/drawing/2014/main" id="{A0434665-6E78-4D8F-9814-0D250370BF01}"/>
                </a:ext>
              </a:extLst>
            </p:cNvPr>
            <p:cNvSpPr/>
            <p:nvPr/>
          </p:nvSpPr>
          <p:spPr>
            <a:xfrm>
              <a:off x="7876626" y="2673188"/>
              <a:ext cx="1015854" cy="321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Rectangle 29">
            <a:extLst>
              <a:ext uri="{FF2B5EF4-FFF2-40B4-BE49-F238E27FC236}">
                <a16:creationId xmlns:a16="http://schemas.microsoft.com/office/drawing/2014/main" id="{07610EA9-1E30-4037-9EAB-B4622F767169}"/>
              </a:ext>
            </a:extLst>
          </p:cNvPr>
          <p:cNvSpPr/>
          <p:nvPr/>
        </p:nvSpPr>
        <p:spPr>
          <a:xfrm>
            <a:off x="396923" y="3400660"/>
            <a:ext cx="8610241" cy="996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AB191B28-8F5D-45AD-8630-BA4B3775BC6F}"/>
              </a:ext>
            </a:extLst>
          </p:cNvPr>
          <p:cNvSpPr/>
          <p:nvPr/>
        </p:nvSpPr>
        <p:spPr>
          <a:xfrm>
            <a:off x="4876926" y="3510529"/>
            <a:ext cx="3870152" cy="769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00"/>
          </a:p>
        </p:txBody>
      </p:sp>
      <p:sp>
        <p:nvSpPr>
          <p:cNvPr id="28" name="Rectangle 27">
            <a:extLst>
              <a:ext uri="{FF2B5EF4-FFF2-40B4-BE49-F238E27FC236}">
                <a16:creationId xmlns:a16="http://schemas.microsoft.com/office/drawing/2014/main" id="{67EFF7AE-025D-4B20-972A-DA726163C1D5}"/>
              </a:ext>
            </a:extLst>
          </p:cNvPr>
          <p:cNvSpPr/>
          <p:nvPr/>
        </p:nvSpPr>
        <p:spPr>
          <a:xfrm>
            <a:off x="395536" y="821244"/>
            <a:ext cx="8610241" cy="9969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C488E4E-4AFA-491A-8CA0-37C76E66FE9E}"/>
              </a:ext>
            </a:extLst>
          </p:cNvPr>
          <p:cNvSpPr>
            <a:spLocks noGrp="1"/>
          </p:cNvSpPr>
          <p:nvPr>
            <p:ph type="title"/>
          </p:nvPr>
        </p:nvSpPr>
        <p:spPr/>
        <p:txBody>
          <a:bodyPr>
            <a:normAutofit/>
          </a:bodyPr>
          <a:lstStyle/>
          <a:p>
            <a:r>
              <a:rPr lang="en-US"/>
              <a:t>K</a:t>
            </a:r>
            <a:r>
              <a:rPr lang="en-AU"/>
              <a:t>–</a:t>
            </a:r>
            <a:r>
              <a:rPr lang="en-US"/>
              <a:t>12 Queensland learning</a:t>
            </a:r>
          </a:p>
        </p:txBody>
      </p:sp>
      <p:graphicFrame>
        <p:nvGraphicFramePr>
          <p:cNvPr id="3" name="Diagram 2"/>
          <p:cNvGraphicFramePr/>
          <p:nvPr>
            <p:extLst>
              <p:ext uri="{D42A27DB-BD31-4B8C-83A1-F6EECF244321}">
                <p14:modId xmlns:p14="http://schemas.microsoft.com/office/powerpoint/2010/main" val="969429746"/>
              </p:ext>
            </p:extLst>
          </p:nvPr>
        </p:nvGraphicFramePr>
        <p:xfrm>
          <a:off x="518559" y="869901"/>
          <a:ext cx="410445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3">
            <a:extLst>
              <a:ext uri="{FF2B5EF4-FFF2-40B4-BE49-F238E27FC236}">
                <a16:creationId xmlns:a16="http://schemas.microsoft.com/office/drawing/2014/main" id="{822FDA1B-4613-4DFD-B925-B2167F95B8F1}"/>
              </a:ext>
            </a:extLst>
          </p:cNvPr>
          <p:cNvGraphicFramePr>
            <a:graphicFrameLocks/>
          </p:cNvGraphicFramePr>
          <p:nvPr>
            <p:extLst>
              <p:ext uri="{D42A27DB-BD31-4B8C-83A1-F6EECF244321}">
                <p14:modId xmlns:p14="http://schemas.microsoft.com/office/powerpoint/2010/main" val="3731931182"/>
              </p:ext>
            </p:extLst>
          </p:nvPr>
        </p:nvGraphicFramePr>
        <p:xfrm>
          <a:off x="4876925" y="945735"/>
          <a:ext cx="4026038" cy="769433"/>
        </p:xfrm>
        <a:graphic>
          <a:graphicData uri="http://schemas.openxmlformats.org/drawingml/2006/table">
            <a:tbl>
              <a:tblPr firstRow="1" bandRow="1">
                <a:tableStyleId>{17292A2E-F333-43FB-9621-5CBBE7FDCDCB}</a:tableStyleId>
              </a:tblPr>
              <a:tblGrid>
                <a:gridCol w="1183319">
                  <a:extLst>
                    <a:ext uri="{9D8B030D-6E8A-4147-A177-3AD203B41FA5}">
                      <a16:colId xmlns:a16="http://schemas.microsoft.com/office/drawing/2014/main" val="20000"/>
                    </a:ext>
                  </a:extLst>
                </a:gridCol>
                <a:gridCol w="1374295">
                  <a:extLst>
                    <a:ext uri="{9D8B030D-6E8A-4147-A177-3AD203B41FA5}">
                      <a16:colId xmlns:a16="http://schemas.microsoft.com/office/drawing/2014/main" val="20001"/>
                    </a:ext>
                  </a:extLst>
                </a:gridCol>
                <a:gridCol w="1468424">
                  <a:extLst>
                    <a:ext uri="{9D8B030D-6E8A-4147-A177-3AD203B41FA5}">
                      <a16:colId xmlns:a16="http://schemas.microsoft.com/office/drawing/2014/main" val="20002"/>
                    </a:ext>
                  </a:extLst>
                </a:gridCol>
              </a:tblGrid>
              <a:tr h="269497">
                <a:tc>
                  <a:txBody>
                    <a:bodyPr/>
                    <a:lstStyle/>
                    <a:p>
                      <a:r>
                        <a:rPr lang="en-AU" sz="900">
                          <a:latin typeface="Arial" panose="020B0604020202020204" pitchFamily="34" charset="0"/>
                          <a:cs typeface="Arial" panose="020B0604020202020204" pitchFamily="34" charset="0"/>
                        </a:rPr>
                        <a:t>Emerging</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900">
                          <a:latin typeface="Arial" panose="020B0604020202020204" pitchFamily="34" charset="0"/>
                          <a:cs typeface="Arial" panose="020B0604020202020204" pitchFamily="34" charset="0"/>
                        </a:rPr>
                        <a:t>Exploring</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900">
                          <a:latin typeface="Arial" panose="020B0604020202020204" pitchFamily="34" charset="0"/>
                          <a:cs typeface="Arial" panose="020B0604020202020204" pitchFamily="34" charset="0"/>
                        </a:rPr>
                        <a:t>Extending</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49968">
                <a:tc>
                  <a:txBody>
                    <a:bodyPr/>
                    <a:lstStyle/>
                    <a:p>
                      <a:r>
                        <a:rPr lang="en-AU" sz="800">
                          <a:solidFill>
                            <a:schemeClr val="tx2"/>
                          </a:solidFill>
                          <a:latin typeface="Arial" panose="020B0604020202020204" pitchFamily="34" charset="0"/>
                          <a:cs typeface="Arial" panose="020B0604020202020204" pitchFamily="34" charset="0"/>
                        </a:rPr>
                        <a:t>In </a:t>
                      </a:r>
                      <a:r>
                        <a:rPr lang="en-AU" sz="800" b="1">
                          <a:solidFill>
                            <a:schemeClr val="tx2"/>
                          </a:solidFill>
                          <a:latin typeface="Arial" panose="020B0604020202020204" pitchFamily="34" charset="0"/>
                          <a:cs typeface="Arial" panose="020B0604020202020204" pitchFamily="34" charset="0"/>
                        </a:rPr>
                        <a:t>familiar situations</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r>
                        <a:rPr lang="en-AU" sz="800">
                          <a:solidFill>
                            <a:schemeClr val="tx2"/>
                          </a:solidFill>
                          <a:latin typeface="Arial" panose="020B0604020202020204" pitchFamily="34" charset="0"/>
                          <a:cs typeface="Arial" panose="020B0604020202020204" pitchFamily="34" charset="0"/>
                        </a:rPr>
                        <a:t>In </a:t>
                      </a:r>
                      <a:r>
                        <a:rPr lang="en-AU" sz="800" b="1">
                          <a:solidFill>
                            <a:schemeClr val="tx2"/>
                          </a:solidFill>
                          <a:latin typeface="Arial" panose="020B0604020202020204" pitchFamily="34" charset="0"/>
                          <a:cs typeface="Arial" panose="020B0604020202020204" pitchFamily="34" charset="0"/>
                        </a:rPr>
                        <a:t>familiar situations</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r>
                        <a:rPr lang="en-AU" sz="800">
                          <a:solidFill>
                            <a:schemeClr val="tx2"/>
                          </a:solidFill>
                          <a:latin typeface="Arial" panose="020B0604020202020204" pitchFamily="34" charset="0"/>
                          <a:cs typeface="Arial" panose="020B0604020202020204" pitchFamily="34" charset="0"/>
                        </a:rPr>
                        <a:t>In </a:t>
                      </a:r>
                      <a:r>
                        <a:rPr lang="en-AU" sz="800" b="1">
                          <a:solidFill>
                            <a:schemeClr val="tx2"/>
                          </a:solidFill>
                          <a:latin typeface="Arial" panose="020B0604020202020204" pitchFamily="34" charset="0"/>
                          <a:cs typeface="Arial" panose="020B0604020202020204" pitchFamily="34" charset="0"/>
                        </a:rPr>
                        <a:t>new situations</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9968">
                <a:tc>
                  <a:txBody>
                    <a:bodyPr/>
                    <a:lstStyle/>
                    <a:p>
                      <a:r>
                        <a:rPr lang="en-AU" sz="800">
                          <a:solidFill>
                            <a:schemeClr val="tx2"/>
                          </a:solidFill>
                          <a:latin typeface="Arial" panose="020B0604020202020204" pitchFamily="34" charset="0"/>
                          <a:cs typeface="Arial" panose="020B0604020202020204" pitchFamily="34" charset="0"/>
                        </a:rPr>
                        <a:t>With </a:t>
                      </a:r>
                      <a:r>
                        <a:rPr lang="en-AU" sz="800" b="1">
                          <a:solidFill>
                            <a:schemeClr val="tx2"/>
                          </a:solidFill>
                          <a:latin typeface="Arial" panose="020B0604020202020204" pitchFamily="34" charset="0"/>
                          <a:cs typeface="Arial" panose="020B0604020202020204" pitchFamily="34" charset="0"/>
                        </a:rPr>
                        <a:t>explicit support</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r>
                        <a:rPr lang="en-AU" sz="800">
                          <a:solidFill>
                            <a:schemeClr val="tx2"/>
                          </a:solidFill>
                          <a:latin typeface="Arial" panose="020B0604020202020204" pitchFamily="34" charset="0"/>
                          <a:cs typeface="Arial" panose="020B0604020202020204" pitchFamily="34" charset="0"/>
                        </a:rPr>
                        <a:t>With </a:t>
                      </a:r>
                      <a:r>
                        <a:rPr lang="en-AU" sz="800" b="1">
                          <a:solidFill>
                            <a:schemeClr val="tx2"/>
                          </a:solidFill>
                          <a:latin typeface="Arial" panose="020B0604020202020204" pitchFamily="34" charset="0"/>
                          <a:cs typeface="Arial" panose="020B0604020202020204" pitchFamily="34" charset="0"/>
                        </a:rPr>
                        <a:t>occasional support</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tc>
                  <a:txBody>
                    <a:bodyPr/>
                    <a:lstStyle/>
                    <a:p>
                      <a:r>
                        <a:rPr lang="en-AU" sz="800">
                          <a:solidFill>
                            <a:schemeClr val="tx2"/>
                          </a:solidFill>
                          <a:latin typeface="Arial" panose="020B0604020202020204" pitchFamily="34" charset="0"/>
                          <a:cs typeface="Arial" panose="020B0604020202020204" pitchFamily="34" charset="0"/>
                        </a:rPr>
                        <a:t>With </a:t>
                      </a:r>
                      <a:r>
                        <a:rPr lang="en-AU" sz="800" b="1">
                          <a:solidFill>
                            <a:schemeClr val="tx2"/>
                          </a:solidFill>
                          <a:latin typeface="Arial" panose="020B0604020202020204" pitchFamily="34" charset="0"/>
                          <a:cs typeface="Arial" panose="020B0604020202020204" pitchFamily="34" charset="0"/>
                        </a:rPr>
                        <a:t>occasional prompting</a:t>
                      </a:r>
                    </a:p>
                  </a:txBody>
                  <a:tcPr marL="54566" marR="54566" marT="20657" marB="20657"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27" name="Group 26">
            <a:extLst>
              <a:ext uri="{FF2B5EF4-FFF2-40B4-BE49-F238E27FC236}">
                <a16:creationId xmlns:a16="http://schemas.microsoft.com/office/drawing/2014/main" id="{0B8182B9-A2E7-4F6C-9E61-93BDC8118177}"/>
              </a:ext>
            </a:extLst>
          </p:cNvPr>
          <p:cNvGrpSpPr/>
          <p:nvPr/>
        </p:nvGrpSpPr>
        <p:grpSpPr>
          <a:xfrm>
            <a:off x="4995929" y="3609399"/>
            <a:ext cx="3634515" cy="588366"/>
            <a:chOff x="5072328" y="3623895"/>
            <a:chExt cx="3634515" cy="588366"/>
          </a:xfrm>
        </p:grpSpPr>
        <p:pic>
          <p:nvPicPr>
            <p:cNvPr id="14" name="Picture 13" descr="Icon&#10;&#10;Description automatically generated">
              <a:extLst>
                <a:ext uri="{FF2B5EF4-FFF2-40B4-BE49-F238E27FC236}">
                  <a16:creationId xmlns:a16="http://schemas.microsoft.com/office/drawing/2014/main" id="{81C61CF9-6710-4D92-801F-10DE18AEA8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6614" y="3645437"/>
              <a:ext cx="463154" cy="545283"/>
            </a:xfrm>
            <a:prstGeom prst="rect">
              <a:avLst/>
            </a:prstGeom>
            <a:ln>
              <a:noFill/>
            </a:ln>
          </p:spPr>
        </p:pic>
        <p:pic>
          <p:nvPicPr>
            <p:cNvPr id="16" name="Picture 15" descr="Icon&#10;&#10;Description automatically generated">
              <a:extLst>
                <a:ext uri="{FF2B5EF4-FFF2-40B4-BE49-F238E27FC236}">
                  <a16:creationId xmlns:a16="http://schemas.microsoft.com/office/drawing/2014/main" id="{141DB932-D3FC-4203-9FC2-CE073BA7B4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661" y="3638705"/>
              <a:ext cx="488734" cy="558746"/>
            </a:xfrm>
            <a:prstGeom prst="rect">
              <a:avLst/>
            </a:prstGeom>
            <a:ln>
              <a:noFill/>
            </a:ln>
          </p:spPr>
        </p:pic>
        <p:pic>
          <p:nvPicPr>
            <p:cNvPr id="18" name="Picture 17" descr="Icon&#10;&#10;Description automatically generated">
              <a:extLst>
                <a:ext uri="{FF2B5EF4-FFF2-40B4-BE49-F238E27FC236}">
                  <a16:creationId xmlns:a16="http://schemas.microsoft.com/office/drawing/2014/main" id="{13E7936D-DA53-4598-A828-5AC0F215EED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72328" y="3638705"/>
              <a:ext cx="459114" cy="558746"/>
            </a:xfrm>
            <a:prstGeom prst="rect">
              <a:avLst/>
            </a:prstGeom>
            <a:ln>
              <a:noFill/>
            </a:ln>
          </p:spPr>
        </p:pic>
        <p:pic>
          <p:nvPicPr>
            <p:cNvPr id="12" name="Picture 11" descr="Icon&#10;&#10;Description automatically generated">
              <a:extLst>
                <a:ext uri="{FF2B5EF4-FFF2-40B4-BE49-F238E27FC236}">
                  <a16:creationId xmlns:a16="http://schemas.microsoft.com/office/drawing/2014/main" id="{FBFD1611-189E-43B6-890F-2A3BC6AF0F1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18207" y="3633993"/>
              <a:ext cx="468539" cy="568171"/>
            </a:xfrm>
            <a:prstGeom prst="rect">
              <a:avLst/>
            </a:prstGeom>
            <a:ln>
              <a:noFill/>
            </a:ln>
          </p:spPr>
        </p:pic>
        <p:pic>
          <p:nvPicPr>
            <p:cNvPr id="20" name="Picture 19">
              <a:extLst>
                <a:ext uri="{FF2B5EF4-FFF2-40B4-BE49-F238E27FC236}">
                  <a16:creationId xmlns:a16="http://schemas.microsoft.com/office/drawing/2014/main" id="{4086FB02-6394-46C6-9B55-057585609DB9}"/>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248171" y="3638705"/>
              <a:ext cx="458672" cy="558746"/>
            </a:xfrm>
            <a:prstGeom prst="rect">
              <a:avLst/>
            </a:prstGeom>
            <a:ln>
              <a:noFill/>
            </a:ln>
          </p:spPr>
        </p:pic>
        <p:pic>
          <p:nvPicPr>
            <p:cNvPr id="22" name="Picture 21" descr="Icon&#10;&#10;Description automatically generated with low confidence">
              <a:extLst>
                <a:ext uri="{FF2B5EF4-FFF2-40B4-BE49-F238E27FC236}">
                  <a16:creationId xmlns:a16="http://schemas.microsoft.com/office/drawing/2014/main" id="{D74BB21B-CB90-4CD3-8491-C99BAAF5034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25185" y="3623895"/>
              <a:ext cx="584327" cy="588366"/>
            </a:xfrm>
            <a:prstGeom prst="rect">
              <a:avLst/>
            </a:prstGeom>
            <a:ln>
              <a:noFill/>
            </a:ln>
          </p:spPr>
        </p:pic>
      </p:grpSp>
      <p:grpSp>
        <p:nvGrpSpPr>
          <p:cNvPr id="5" name="Group 4">
            <a:extLst>
              <a:ext uri="{FF2B5EF4-FFF2-40B4-BE49-F238E27FC236}">
                <a16:creationId xmlns:a16="http://schemas.microsoft.com/office/drawing/2014/main" id="{05FF735C-E54F-4E1A-A4A8-7FEEDDE7B426}"/>
              </a:ext>
            </a:extLst>
          </p:cNvPr>
          <p:cNvGrpSpPr/>
          <p:nvPr/>
        </p:nvGrpSpPr>
        <p:grpSpPr>
          <a:xfrm>
            <a:off x="4848136" y="2219715"/>
            <a:ext cx="4069061" cy="775159"/>
            <a:chOff x="4901301" y="2219715"/>
            <a:chExt cx="4069061" cy="775159"/>
          </a:xfrm>
        </p:grpSpPr>
        <p:sp>
          <p:nvSpPr>
            <p:cNvPr id="4" name="TextBox 3">
              <a:extLst>
                <a:ext uri="{FF2B5EF4-FFF2-40B4-BE49-F238E27FC236}">
                  <a16:creationId xmlns:a16="http://schemas.microsoft.com/office/drawing/2014/main" id="{1B06FB1D-5320-4590-8CB5-A418FF5BE3DE}"/>
                </a:ext>
              </a:extLst>
            </p:cNvPr>
            <p:cNvSpPr txBox="1"/>
            <p:nvPr/>
          </p:nvSpPr>
          <p:spPr>
            <a:xfrm>
              <a:off x="4901301" y="2281270"/>
              <a:ext cx="635692" cy="215444"/>
            </a:xfrm>
            <a:prstGeom prst="rect">
              <a:avLst/>
            </a:prstGeom>
            <a:noFill/>
          </p:spPr>
          <p:txBody>
            <a:bodyPr wrap="square" rtlCol="0">
              <a:spAutoFit/>
            </a:bodyPr>
            <a:lstStyle/>
            <a:p>
              <a:r>
                <a:rPr lang="en-AU" sz="800" b="1">
                  <a:latin typeface="Arial" panose="020B0604020202020204" pitchFamily="34" charset="0"/>
                  <a:cs typeface="Arial" panose="020B0604020202020204" pitchFamily="34" charset="0"/>
                </a:rPr>
                <a:t>Literacy</a:t>
              </a:r>
            </a:p>
          </p:txBody>
        </p:sp>
        <p:sp>
          <p:nvSpPr>
            <p:cNvPr id="19" name="TextBox 18">
              <a:extLst>
                <a:ext uri="{FF2B5EF4-FFF2-40B4-BE49-F238E27FC236}">
                  <a16:creationId xmlns:a16="http://schemas.microsoft.com/office/drawing/2014/main" id="{CD1FA561-35CA-4961-B3D8-06211F631EF7}"/>
                </a:ext>
              </a:extLst>
            </p:cNvPr>
            <p:cNvSpPr txBox="1"/>
            <p:nvPr/>
          </p:nvSpPr>
          <p:spPr>
            <a:xfrm>
              <a:off x="7859475" y="2219715"/>
              <a:ext cx="1110887" cy="338554"/>
            </a:xfrm>
            <a:prstGeom prst="rect">
              <a:avLst/>
            </a:prstGeom>
            <a:noFill/>
          </p:spPr>
          <p:txBody>
            <a:bodyPr wrap="square" rtlCol="0">
              <a:spAutoFit/>
            </a:bodyPr>
            <a:lstStyle/>
            <a:p>
              <a:pPr algn="ctr"/>
              <a:r>
                <a:rPr lang="en-AU" sz="800" b="1" dirty="0">
                  <a:latin typeface="Arial" panose="020B0604020202020204" pitchFamily="34" charset="0"/>
                  <a:cs typeface="Arial" panose="020B0604020202020204" pitchFamily="34" charset="0"/>
                </a:rPr>
                <a:t>Critical and creative thinking</a:t>
              </a:r>
            </a:p>
          </p:txBody>
        </p:sp>
        <p:sp>
          <p:nvSpPr>
            <p:cNvPr id="21" name="TextBox 20">
              <a:extLst>
                <a:ext uri="{FF2B5EF4-FFF2-40B4-BE49-F238E27FC236}">
                  <a16:creationId xmlns:a16="http://schemas.microsoft.com/office/drawing/2014/main" id="{DDF60728-7CAD-4D11-8278-A5632E15560E}"/>
                </a:ext>
              </a:extLst>
            </p:cNvPr>
            <p:cNvSpPr txBox="1"/>
            <p:nvPr/>
          </p:nvSpPr>
          <p:spPr>
            <a:xfrm>
              <a:off x="5543595" y="2281270"/>
              <a:ext cx="734203" cy="215444"/>
            </a:xfrm>
            <a:prstGeom prst="rect">
              <a:avLst/>
            </a:prstGeom>
            <a:noFill/>
          </p:spPr>
          <p:txBody>
            <a:bodyPr wrap="square" rtlCol="0">
              <a:spAutoFit/>
            </a:bodyPr>
            <a:lstStyle/>
            <a:p>
              <a:r>
                <a:rPr lang="en-AU" sz="800" b="1">
                  <a:latin typeface="Arial" panose="020B0604020202020204" pitchFamily="34" charset="0"/>
                  <a:cs typeface="Arial" panose="020B0604020202020204" pitchFamily="34" charset="0"/>
                </a:rPr>
                <a:t>Numeracy</a:t>
              </a:r>
            </a:p>
          </p:txBody>
        </p:sp>
        <p:sp>
          <p:nvSpPr>
            <p:cNvPr id="23" name="TextBox 22">
              <a:extLst>
                <a:ext uri="{FF2B5EF4-FFF2-40B4-BE49-F238E27FC236}">
                  <a16:creationId xmlns:a16="http://schemas.microsoft.com/office/drawing/2014/main" id="{084A27B8-13F2-41AF-AFB4-5E4176B17DD2}"/>
                </a:ext>
              </a:extLst>
            </p:cNvPr>
            <p:cNvSpPr txBox="1"/>
            <p:nvPr/>
          </p:nvSpPr>
          <p:spPr>
            <a:xfrm>
              <a:off x="5061153" y="2656320"/>
              <a:ext cx="1114021" cy="338554"/>
            </a:xfrm>
            <a:prstGeom prst="rect">
              <a:avLst/>
            </a:prstGeom>
            <a:noFill/>
          </p:spPr>
          <p:txBody>
            <a:bodyPr wrap="square" rtlCol="0">
              <a:spAutoFit/>
            </a:bodyPr>
            <a:lstStyle/>
            <a:p>
              <a:pPr algn="ctr"/>
              <a:r>
                <a:rPr lang="en-AU" sz="800" b="1">
                  <a:latin typeface="Arial" panose="020B0604020202020204" pitchFamily="34" charset="0"/>
                  <a:cs typeface="Arial" panose="020B0604020202020204" pitchFamily="34" charset="0"/>
                </a:rPr>
                <a:t>Personal and social capability</a:t>
              </a:r>
            </a:p>
          </p:txBody>
        </p:sp>
        <p:sp>
          <p:nvSpPr>
            <p:cNvPr id="24" name="TextBox 23">
              <a:extLst>
                <a:ext uri="{FF2B5EF4-FFF2-40B4-BE49-F238E27FC236}">
                  <a16:creationId xmlns:a16="http://schemas.microsoft.com/office/drawing/2014/main" id="{63A5360A-6078-43DF-B20E-D944DF792FE4}"/>
                </a:ext>
              </a:extLst>
            </p:cNvPr>
            <p:cNvSpPr txBox="1"/>
            <p:nvPr/>
          </p:nvSpPr>
          <p:spPr>
            <a:xfrm>
              <a:off x="6336601" y="2281270"/>
              <a:ext cx="1568473" cy="215444"/>
            </a:xfrm>
            <a:prstGeom prst="rect">
              <a:avLst/>
            </a:prstGeom>
            <a:noFill/>
          </p:spPr>
          <p:txBody>
            <a:bodyPr wrap="square" rtlCol="0">
              <a:spAutoFit/>
            </a:bodyPr>
            <a:lstStyle/>
            <a:p>
              <a:pPr algn="ctr"/>
              <a:r>
                <a:rPr lang="en-AU" sz="800" b="1">
                  <a:latin typeface="Arial" panose="020B0604020202020204" pitchFamily="34" charset="0"/>
                  <a:cs typeface="Arial" panose="020B0604020202020204" pitchFamily="34" charset="0"/>
                </a:rPr>
                <a:t>Digital literacy</a:t>
              </a:r>
            </a:p>
          </p:txBody>
        </p:sp>
        <p:sp>
          <p:nvSpPr>
            <p:cNvPr id="25" name="TextBox 24">
              <a:extLst>
                <a:ext uri="{FF2B5EF4-FFF2-40B4-BE49-F238E27FC236}">
                  <a16:creationId xmlns:a16="http://schemas.microsoft.com/office/drawing/2014/main" id="{1B16D0D1-1283-4ECE-B3FB-E8F4C80E5031}"/>
                </a:ext>
              </a:extLst>
            </p:cNvPr>
            <p:cNvSpPr txBox="1"/>
            <p:nvPr/>
          </p:nvSpPr>
          <p:spPr>
            <a:xfrm>
              <a:off x="6452625" y="2656320"/>
              <a:ext cx="1114020" cy="338554"/>
            </a:xfrm>
            <a:prstGeom prst="rect">
              <a:avLst/>
            </a:prstGeom>
            <a:noFill/>
          </p:spPr>
          <p:txBody>
            <a:bodyPr wrap="square" rtlCol="0">
              <a:spAutoFit/>
            </a:bodyPr>
            <a:lstStyle/>
            <a:p>
              <a:pPr algn="ctr"/>
              <a:r>
                <a:rPr lang="en-AU" sz="800" b="1">
                  <a:latin typeface="Arial" panose="020B0604020202020204" pitchFamily="34" charset="0"/>
                  <a:cs typeface="Arial" panose="020B0604020202020204" pitchFamily="34" charset="0"/>
                </a:rPr>
                <a:t>Ethical understanding</a:t>
              </a:r>
            </a:p>
          </p:txBody>
        </p:sp>
        <p:sp>
          <p:nvSpPr>
            <p:cNvPr id="26" name="TextBox 25">
              <a:extLst>
                <a:ext uri="{FF2B5EF4-FFF2-40B4-BE49-F238E27FC236}">
                  <a16:creationId xmlns:a16="http://schemas.microsoft.com/office/drawing/2014/main" id="{C5B43E4B-6AD8-4F71-8CAA-7DD2D8D727FC}"/>
                </a:ext>
              </a:extLst>
            </p:cNvPr>
            <p:cNvSpPr txBox="1"/>
            <p:nvPr/>
          </p:nvSpPr>
          <p:spPr>
            <a:xfrm>
              <a:off x="7844097" y="2656320"/>
              <a:ext cx="1114021" cy="338554"/>
            </a:xfrm>
            <a:prstGeom prst="rect">
              <a:avLst/>
            </a:prstGeom>
            <a:noFill/>
          </p:spPr>
          <p:txBody>
            <a:bodyPr wrap="square" rtlCol="0">
              <a:spAutoFit/>
            </a:bodyPr>
            <a:lstStyle/>
            <a:p>
              <a:pPr algn="ctr"/>
              <a:r>
                <a:rPr lang="en-AU" sz="800" b="1">
                  <a:latin typeface="Arial" panose="020B0604020202020204" pitchFamily="34" charset="0"/>
                  <a:cs typeface="Arial" panose="020B0604020202020204" pitchFamily="34" charset="0"/>
                </a:rPr>
                <a:t>Intercultural understanding</a:t>
              </a:r>
            </a:p>
          </p:txBody>
        </p:sp>
      </p:grpSp>
      <p:pic>
        <p:nvPicPr>
          <p:cNvPr id="11" name="Picture 10">
            <a:extLst>
              <a:ext uri="{FF2B5EF4-FFF2-40B4-BE49-F238E27FC236}">
                <a16:creationId xmlns:a16="http://schemas.microsoft.com/office/drawing/2014/main" id="{9A95AD40-54AB-51C2-5B7A-D551469A1ADB}"/>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b="-6431"/>
          <a:stretch/>
        </p:blipFill>
        <p:spPr>
          <a:xfrm flipV="1">
            <a:off x="518559" y="4273598"/>
            <a:ext cx="4098281" cy="48657"/>
          </a:xfrm>
          <a:prstGeom prst="rect">
            <a:avLst/>
          </a:prstGeom>
        </p:spPr>
      </p:pic>
    </p:spTree>
    <p:extLst>
      <p:ext uri="{BB962C8B-B14F-4D97-AF65-F5344CB8AC3E}">
        <p14:creationId xmlns:p14="http://schemas.microsoft.com/office/powerpoint/2010/main" val="290829250"/>
      </p:ext>
    </p:extLst>
  </p:cSld>
  <p:clrMapOvr>
    <a:masterClrMapping/>
  </p:clrMapOvr>
</p:sld>
</file>

<file path=ppt/theme/theme1.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2.xml><?xml version="1.0" encoding="utf-8"?>
<a:theme xmlns:a="http://schemas.openxmlformats.org/drawingml/2006/main" name="1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F2DE7523-1E7C-4339-847B-8389D13260AD}"/>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7" ma:contentTypeDescription="Create a new document." ma:contentTypeScope="" ma:versionID="66b9f9098d5bc7af103dad7b832fe1ad">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da1beb4e7288a4e103a270bf845d2d89"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purl.org/dc/terms/"/>
    <ds:schemaRef ds:uri="http://schemas.microsoft.com/office/2006/documentManagement/types"/>
    <ds:schemaRef ds:uri="20c994ed-66fc-4ee5-8ec1-3b2cc50edcb4"/>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ac92f0a8-4fbb-4e0a-8c5c-346c8475d8c3"/>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F94E160A-B4EA-4385-A85E-1BBC3A339A37}">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powerpoint_widescreen_16x9_CC_BY_nv (1)</Template>
  <TotalTime>6285</TotalTime>
  <Words>6879</Words>
  <Application>Microsoft Office PowerPoint</Application>
  <PresentationFormat>On-screen Show (16:9)</PresentationFormat>
  <Paragraphs>458</Paragraphs>
  <Slides>44</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Segoe UI</vt:lpstr>
      <vt:lpstr>Symbol</vt:lpstr>
      <vt:lpstr>Times New Roman</vt:lpstr>
      <vt:lpstr>Wingdings</vt:lpstr>
      <vt:lpstr>QCAA content</vt:lpstr>
      <vt:lpstr>1_QCAA title slides</vt:lpstr>
      <vt:lpstr>Australian Curriculum general capabilities Identifying the changes in Version 9.0</vt:lpstr>
      <vt:lpstr>Acknowledgment of Country</vt:lpstr>
      <vt:lpstr>Learning goal </vt:lpstr>
      <vt:lpstr>Activity: Word association</vt:lpstr>
      <vt:lpstr>Outline</vt:lpstr>
      <vt:lpstr>Outline</vt:lpstr>
      <vt:lpstr>Alice Springs (Mparntwe) Education Declaration 2019</vt:lpstr>
      <vt:lpstr>Alice Springs (Mparntwe) Education Declaration 2019</vt:lpstr>
      <vt:lpstr>K–12 Queensland learning</vt:lpstr>
      <vt:lpstr>Activity: Reflection</vt:lpstr>
      <vt:lpstr>Review of the general capabilities</vt:lpstr>
      <vt:lpstr>The general capabilities review aimed to:</vt:lpstr>
      <vt:lpstr>Outline</vt:lpstr>
      <vt:lpstr>Version 9.0: General capabilities</vt:lpstr>
      <vt:lpstr>Structure of general capabilities: Learning continua</vt:lpstr>
      <vt:lpstr>Critical and creative thinking: Key changes</vt:lpstr>
      <vt:lpstr>Critical and creative thinking: Organising elements</vt:lpstr>
      <vt:lpstr>Digital literacy: Key changes</vt:lpstr>
      <vt:lpstr>Digital literacy: Organising elements</vt:lpstr>
      <vt:lpstr>Ethical understanding: Key changes</vt:lpstr>
      <vt:lpstr>Ethical understanding: Organising elements </vt:lpstr>
      <vt:lpstr>Intercultural understanding: Key changes</vt:lpstr>
      <vt:lpstr>Intercultural understanding: Organising elements</vt:lpstr>
      <vt:lpstr>Personal and social capability: Key changes</vt:lpstr>
      <vt:lpstr>Personal and social capability: Organising elements</vt:lpstr>
      <vt:lpstr>Activity: Positive outcomes of the change</vt:lpstr>
      <vt:lpstr>Structure of general capabilities: Progressions</vt:lpstr>
      <vt:lpstr>Literacy: Organising elements</vt:lpstr>
      <vt:lpstr>Numeracy: Organising elements</vt:lpstr>
      <vt:lpstr>Activity: Positive outcomes of the change</vt:lpstr>
      <vt:lpstr>Outline</vt:lpstr>
      <vt:lpstr>Australian Curriculum in Queensland webpages</vt:lpstr>
      <vt:lpstr>General capabilities ACiQv9.0 advice and resources</vt:lpstr>
      <vt:lpstr>Supporting resources: Embedding the general capabilities</vt:lpstr>
      <vt:lpstr>Supporting resources: Learning continua</vt:lpstr>
      <vt:lpstr>Supporting resources: Level overviews</vt:lpstr>
      <vt:lpstr>Learning goal </vt:lpstr>
      <vt:lpstr>Contact</vt:lpstr>
      <vt:lpstr>References</vt:lpstr>
      <vt:lpstr>References</vt:lpstr>
      <vt:lpstr>Acknowledgments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Version 9.0 of the Australian Curriculum general capabilities</dc:title>
  <dc:creator>Taylor Donnelly</dc:creator>
  <cp:lastModifiedBy>Stephanie Soya</cp:lastModifiedBy>
  <cp:revision>71</cp:revision>
  <dcterms:created xsi:type="dcterms:W3CDTF">2022-03-14T01:28:40Z</dcterms:created>
  <dcterms:modified xsi:type="dcterms:W3CDTF">2025-01-14T22:55:01Z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MediaServiceImageTags">
    <vt:lpwstr/>
  </property>
</Properties>
</file>