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1" r:id="rId5"/>
    <p:sldMasterId id="2147484318" r:id="rId6"/>
  </p:sldMasterIdLst>
  <p:notesMasterIdLst>
    <p:notesMasterId r:id="rId53"/>
  </p:notesMasterIdLst>
  <p:handoutMasterIdLst>
    <p:handoutMasterId r:id="rId54"/>
  </p:handoutMasterIdLst>
  <p:sldIdLst>
    <p:sldId id="3248" r:id="rId7"/>
    <p:sldId id="320" r:id="rId8"/>
    <p:sldId id="3253" r:id="rId9"/>
    <p:sldId id="3480" r:id="rId10"/>
    <p:sldId id="3995" r:id="rId11"/>
    <p:sldId id="3596" r:id="rId12"/>
    <p:sldId id="3598" r:id="rId13"/>
    <p:sldId id="3599" r:id="rId14"/>
    <p:sldId id="3600" r:id="rId15"/>
    <p:sldId id="3622" r:id="rId16"/>
    <p:sldId id="3621" r:id="rId17"/>
    <p:sldId id="3623" r:id="rId18"/>
    <p:sldId id="3996" r:id="rId19"/>
    <p:sldId id="3440" r:id="rId20"/>
    <p:sldId id="3441" r:id="rId21"/>
    <p:sldId id="3268" r:id="rId22"/>
    <p:sldId id="3746" r:id="rId23"/>
    <p:sldId id="3442" r:id="rId24"/>
    <p:sldId id="3980" r:id="rId25"/>
    <p:sldId id="3277" r:id="rId26"/>
    <p:sldId id="3276" r:id="rId27"/>
    <p:sldId id="4000" r:id="rId28"/>
    <p:sldId id="3444" r:id="rId29"/>
    <p:sldId id="3997" r:id="rId30"/>
    <p:sldId id="3481" r:id="rId31"/>
    <p:sldId id="3445" r:id="rId32"/>
    <p:sldId id="2728" r:id="rId33"/>
    <p:sldId id="3331" r:id="rId34"/>
    <p:sldId id="3333" r:id="rId35"/>
    <p:sldId id="3473" r:id="rId36"/>
    <p:sldId id="3429" r:id="rId37"/>
    <p:sldId id="3632" r:id="rId38"/>
    <p:sldId id="3986" r:id="rId39"/>
    <p:sldId id="3983" r:id="rId40"/>
    <p:sldId id="3984" r:id="rId41"/>
    <p:sldId id="3985" r:id="rId42"/>
    <p:sldId id="3998" r:id="rId43"/>
    <p:sldId id="3616" r:id="rId44"/>
    <p:sldId id="3586" r:id="rId45"/>
    <p:sldId id="3587" r:id="rId46"/>
    <p:sldId id="4001" r:id="rId47"/>
    <p:sldId id="3456" r:id="rId48"/>
    <p:sldId id="2909" r:id="rId49"/>
    <p:sldId id="2910" r:id="rId50"/>
    <p:sldId id="2913" r:id="rId51"/>
    <p:sldId id="307" r:id="rId52"/>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CF0603-301D-0CB5-1AC6-8C3FF145D6F9}" name="Deanne Johnston" initials="DJ" userId="S::Deanne.Johnston@qcaa.qld.edu.au::2887a3d6-fa86-47b9-9c51-a4898d891af6" providerId="AD"/>
  <p188:author id="{39BE801D-83DD-1303-AA87-457EFC765601}" name="Alison Scott" initials="AS" userId="S::Alison.Scott@qcaa.qld.edu.au::ef947b8b-1725-4591-a6a8-f8a9c588b314" providerId="AD"/>
  <p188:author id="{8608FB21-30BF-05EA-C72E-7A14CACA637D}" name="IT" initials="IT" userId="IT" providerId="None"/>
  <p188:author id="{8863F22E-8E5B-DCEA-1B51-7ABE0C6702CD}" name="Shannyn McSweeney" initials="SM" userId="S::Shannyn.McSweeney@qcaa.qld.edu.au::305e6775-da44-41fe-a46a-e3cddad11a43" providerId="AD"/>
  <p188:author id="{EF4A442F-5CE6-4EB1-3200-F51E13A08EB4}" name="Sharon Ponting" initials="SP" userId="S::Sharon.Ponting@qcaa.qld.edu.au::23d499be-2eba-4ac1-bb19-bddb77f5dc58" providerId="AD"/>
  <p188:author id="{21782760-39C4-DAD3-5607-978623972DBE}" name="Daphne Gillies" initials="DG" userId="S::Daphne.Gillies@qcaa.qld.edu.au::606166fb-9a49-47d6-b323-b2049e6ec60a" providerId="AD"/>
  <p188:author id="{A2AA436B-1829-136B-D14B-155239C67989}" name="Nikki Patton" initials="NP" userId="S::Nikki.Patton@qcaa.qld.edu.au::6cf95a0d-1d52-42d8-9035-3b7c1a6b5217" providerId="AD"/>
  <p188:author id="{F7057770-4DFB-8161-03FA-FE0869493ED4}" name="Luna Pendragon" initials="LP" userId="S::Luna.Pendragon@qcaa.qld.edu.au::805c6c5e-2b13-45db-a6a4-e4f1326843b7" providerId="AD"/>
  <p188:author id="{A8E56179-FF19-F50F-D399-BED3978072C8}" name="Lindsay Williams" initials="LW" userId="S::Lindsay.Williams@qcaa.qld.edu.au::cace4d2d-ab4f-420c-9cf9-a49a1b5bb980" providerId="AD"/>
  <p188:author id="{5191657A-6F77-E087-7C39-A7CA4B8F81E5}" name="Katherine Capper" initials="KC" userId="S::Katherine.Capper@qcaa.qld.edu.au::56791b1a-5b9b-47d5-b55c-12ccd9aba2e4" providerId="AD"/>
  <p188:author id="{FEAAA197-8B59-6344-3F0F-537B8463D84D}" name="Joanne Gordon" initials="JG" userId="S::joanne.gordon@qcaa.qld.edu.au::6afa9311-7999-4e60-9be7-dc8a6a2fec73" providerId="AD"/>
  <p188:author id="{663AE7A2-5CB6-83FB-9D15-1219A8786F4C}" name="Virginia Ayliffe" initials="VA" userId="S::Virginia.Ayliffe@qcaa.qld.edu.au::e01ca961-4ba5-41cd-950f-fe5fcff6f38f" providerId="AD"/>
  <p188:author id="{E0E14BA9-63B7-D387-4A3F-AF01C5BAC9AD}" name="Virginia Ayliffe" initials="VA" userId="S::virginia.ayliffe@qcaa.qld.edu.au::e01ca961-4ba5-41cd-950f-fe5fcff6f38f" providerId="AD"/>
  <p188:author id="{EAAB17B3-48E6-B61A-BBE6-9E66D1517A2D}" name="Lindsay Williams" initials="LW" userId="S::lindsay.williams@qcaa.qld.edu.au::cace4d2d-ab4f-420c-9cf9-a49a1b5bb980" providerId="AD"/>
  <p188:author id="{402DE1B5-0962-1ED5-0931-B8987B30AB50}" name="Kirsty Morrison" initials="KM" userId="S::Kirsty.Morrison@qcaa.qld.edu.au::4506f4d7-45ce-4903-942d-146f25eccce2" providerId="AD"/>
  <p188:author id="{9E92F8D1-5E96-F716-22A2-9EDD5EB87855}" name="Deanne Johnston" initials="DJ" userId="S::deanne.johnston@qcaa.qld.edu.au::2887a3d6-fa86-47b9-9c51-a4898d891af6" providerId="AD"/>
  <p188:author id="{82C53ADF-F7EE-AD0B-FB86-2327D8D1A3B3}" name="Bonnie Becker" initials="BB" userId="S::Bonnie.Becker@qcaa.qld.edu.au::100c094b-2a68-4ca6-b126-19655934ac00" providerId="AD"/>
  <p188:author id="{191FE3E5-A7DA-D983-B1A3-D954B6EFDD89}" name="David Madden" initials="DM" userId="S::David.Madden@qcaa.qld.edu.au::5cc290d7-8371-4a7c-9a44-93a73785ea97" providerId="AD"/>
  <p188:author id="{32E785E8-2E80-3656-F342-4FF5F66CB362}" name="Ursula Cleary" initials="UC" userId="S::Ursula.Cleary@qcaa.qld.edu.au::55c872d9-db80-4f92-a8a4-3220fb363a53" providerId="AD"/>
  <p188:author id="{3C092CED-6BD5-D2D6-C5F0-CAE6036CB81C}" name="Phoebe McDonald" initials="PM" userId="S::Phoebe.McDonald@qcaa.qld.edu.au::cb88d1b1-b471-4348-91c2-b3843b6d923d" providerId="AD"/>
  <p188:author id="{6A9A00F5-C49A-7E6B-A24A-0C850FF796A5}" name="CMED" initials="CM" userId="CMED" providerId="None"/>
  <p188:author id="{DC649DFD-2C0F-CABA-B7DC-AFE79CF9C743}" name="Amandine Coquiere" initials="AC" userId="S::Amandine.Coquiere@qcaa.qld.edu.au::39fe9436-840d-45d6-9286-ee4d8e41bd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 id="2" name="Virginia Ayliffe" initials="VA" lastIdx="1" clrIdx="1">
    <p:extLst>
      <p:ext uri="{19B8F6BF-5375-455C-9EA6-DF929625EA0E}">
        <p15:presenceInfo xmlns:p15="http://schemas.microsoft.com/office/powerpoint/2012/main" userId="S::Virginia.Ayliffe@qcaa.qld.edu.au::e01ca961-4ba5-41cd-950f-fe5fcff6f3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A23"/>
    <a:srgbClr val="00B5D1"/>
    <a:srgbClr val="D6E9E3"/>
    <a:srgbClr val="007852"/>
    <a:srgbClr val="99CC33"/>
    <a:srgbClr val="21578A"/>
    <a:srgbClr val="FF66FF"/>
    <a:srgbClr val="90ABC4"/>
    <a:srgbClr val="FFFF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71" autoAdjust="0"/>
  </p:normalViewPr>
  <p:slideViewPr>
    <p:cSldViewPr snapToGrid="0">
      <p:cViewPr varScale="1">
        <p:scale>
          <a:sx n="113" d="100"/>
          <a:sy n="113" d="100"/>
        </p:scale>
        <p:origin x="1554" y="90"/>
      </p:cViewPr>
      <p:guideLst>
        <p:guide orient="horz" pos="378"/>
        <p:guide orient="horz" pos="531"/>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dgm:t>
        <a:bodyPr/>
        <a:lstStyle/>
        <a:p>
          <a:r>
            <a:rPr lang="en-AU" sz="2200" b="1" dirty="0">
              <a:solidFill>
                <a:schemeClr val="bg1"/>
              </a:solidFill>
              <a:latin typeface="Arial" panose="020B0604020202020204" pitchFamily="34" charset="0"/>
              <a:cs typeface="Arial" panose="020B0604020202020204" pitchFamily="34" charset="0"/>
            </a:rPr>
            <a:t>Introduction to the Australian Curriculum v9.0: English </a:t>
          </a:r>
        </a:p>
      </dgm:t>
    </dgm:pt>
    <dgm:pt modelId="{77600CAF-6817-4891-A844-F1719C006935}" type="parTrans" cxnId="{695C9EB5-7FDD-471B-A62F-E9C08B014B0C}">
      <dgm:prSet/>
      <dgm:spPr/>
      <dgm:t>
        <a:bodyPr/>
        <a:lstStyle/>
        <a:p>
          <a:endParaRPr lang="en-AU" b="1">
            <a:solidFill>
              <a:schemeClr val="tx1"/>
            </a:solidFill>
          </a:endParaRPr>
        </a:p>
      </dgm:t>
    </dgm:pt>
    <dgm:pt modelId="{013ADA1D-EC20-4176-9B25-26BBE06E1CB3}" type="sibTrans" cxnId="{695C9EB5-7FDD-471B-A62F-E9C08B014B0C}">
      <dgm:prSet/>
      <dgm:spPr/>
      <dgm:t>
        <a:bodyPr/>
        <a:lstStyle/>
        <a:p>
          <a:endParaRPr lang="en-AU" b="1">
            <a:solidFill>
              <a:schemeClr val="tx1"/>
            </a:solidFill>
          </a:endParaRPr>
        </a:p>
      </dgm:t>
    </dgm:pt>
    <dgm:pt modelId="{C9579BD8-3CE3-414F-8149-A8CD2BAE7E27}">
      <dgm:prSet phldrT="[Text]" custT="1"/>
      <dgm:spPr/>
      <dgm:t>
        <a:bodyPr/>
        <a:lstStyle/>
        <a:p>
          <a:r>
            <a:rPr lang="en-AU" sz="2200" b="1" dirty="0">
              <a:solidFill>
                <a:schemeClr val="tx1"/>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b="1">
            <a:solidFill>
              <a:schemeClr val="tx1"/>
            </a:solidFill>
          </a:endParaRPr>
        </a:p>
      </dgm:t>
    </dgm:pt>
    <dgm:pt modelId="{091E35A9-9B48-49BE-9F27-60D16CA6FBD0}" type="sibTrans" cxnId="{BF310A84-CE40-4352-A100-4152E37D695F}">
      <dgm:prSet/>
      <dgm:spPr/>
      <dgm:t>
        <a:bodyPr/>
        <a:lstStyle/>
        <a:p>
          <a:endParaRPr lang="en-AU" b="1">
            <a:solidFill>
              <a:schemeClr val="tx1"/>
            </a:solidFill>
          </a:endParaRPr>
        </a:p>
      </dgm:t>
    </dgm:pt>
    <dgm:pt modelId="{3BF33863-8035-4F31-9530-9D5FF1AAE7CB}">
      <dgm:prSet phldrT="[Text]" custT="1"/>
      <dgm:spPr/>
      <dgm:t>
        <a:bodyPr/>
        <a:lstStyle/>
        <a:p>
          <a:r>
            <a:rPr lang="en-AU" sz="2200" b="1" dirty="0">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b="1">
            <a:solidFill>
              <a:schemeClr val="tx1"/>
            </a:solidFill>
          </a:endParaRPr>
        </a:p>
      </dgm:t>
    </dgm:pt>
    <dgm:pt modelId="{E7746A12-0E9C-4382-A0A9-792DBE40F2C8}" type="sibTrans" cxnId="{ADBDBDE6-47A4-4F69-B605-331A444482D9}">
      <dgm:prSet/>
      <dgm:spPr/>
      <dgm:t>
        <a:bodyPr/>
        <a:lstStyle/>
        <a:p>
          <a:endParaRPr lang="en-AU" b="1">
            <a:solidFill>
              <a:schemeClr val="tx1"/>
            </a:solidFill>
          </a:endParaRPr>
        </a:p>
      </dgm:t>
    </dgm:pt>
    <dgm:pt modelId="{C534991B-63B5-4AB9-B516-98B50F14B63E}">
      <dgm:prSet custT="1"/>
      <dgm:spPr/>
      <dgm:t>
        <a:bodyPr/>
        <a:lstStyle/>
        <a:p>
          <a:r>
            <a:rPr lang="en-AU" sz="2200" b="1" dirty="0">
              <a:solidFill>
                <a:schemeClr val="tx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b="1">
            <a:solidFill>
              <a:schemeClr val="tx1"/>
            </a:solidFill>
          </a:endParaRPr>
        </a:p>
      </dgm:t>
    </dgm:pt>
    <dgm:pt modelId="{6616058F-5699-454C-94D2-6BBF45BE2150}" type="sibTrans" cxnId="{01F42A2C-E987-4A5E-B119-75F289D36BD6}">
      <dgm:prSet/>
      <dgm:spPr/>
      <dgm:t>
        <a:bodyPr/>
        <a:lstStyle/>
        <a:p>
          <a:endParaRPr lang="en-AU" b="1">
            <a:solidFill>
              <a:schemeClr val="tx1"/>
            </a:solidFill>
          </a:endParaRPr>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accent2"/>
        </a:solidFill>
        <a:ln>
          <a:solidFill>
            <a:schemeClr val="accent2">
              <a:lumMod val="40000"/>
              <a:lumOff val="60000"/>
            </a:schemeClr>
          </a:solidFill>
        </a:ln>
      </dgm:spPr>
      <dgm:t>
        <a:bodyPr/>
        <a:lstStyle/>
        <a:p>
          <a:r>
            <a:rPr lang="en-AU" sz="2200" b="1" dirty="0">
              <a:solidFill>
                <a:schemeClr val="bg1"/>
              </a:solidFill>
              <a:latin typeface="Arial" panose="020B0604020202020204" pitchFamily="34" charset="0"/>
              <a:cs typeface="Arial" panose="020B0604020202020204" pitchFamily="34" charset="0"/>
            </a:rPr>
            <a:t>Introduction to the Australian Curriculum v9.0: English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200" b="1" dirty="0">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accent2">
              <a:lumMod val="60000"/>
              <a:lumOff val="40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9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9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Introduction to Australian Curriculum v9.0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rgbClr val="ED7A23"/>
        </a:solidFill>
      </dgm:spPr>
      <dgm:t>
        <a:bodyPr/>
        <a:lstStyle/>
        <a:p>
          <a:r>
            <a:rPr lang="en-AU" sz="2400" b="1" dirty="0">
              <a:solidFill>
                <a:schemeClr val="tx1"/>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9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accent2">
              <a:lumMod val="60000"/>
              <a:lumOff val="40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9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8EE63679-94E8-4672-882F-B6B648C20C11}">
      <dgm:prSet phldrT="[Text]" custT="1"/>
      <dgm:spPr>
        <a:solidFill>
          <a:srgbClr val="00B5D1"/>
        </a:solidFill>
        <a:ln>
          <a:solidFill>
            <a:srgbClr val="00B5D1"/>
          </a:solidFill>
        </a:ln>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Integrating the strands in planning</a:t>
          </a: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rgbClr val="00B5D1"/>
        </a:solidFill>
        <a:ln>
          <a:solidFill>
            <a:srgbClr val="00B5D1"/>
          </a:solidFill>
        </a:ln>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Language modes</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rgbClr val="00B5D1"/>
        </a:solidFill>
        <a:ln>
          <a:solidFill>
            <a:srgbClr val="00B5D1"/>
          </a:solidFill>
        </a:ln>
      </dgm:spPr>
      <dgm:t>
        <a:bodyPr/>
        <a:lstStyle/>
        <a:p>
          <a:r>
            <a:rPr lang="en-AU" sz="1800" dirty="0">
              <a:latin typeface="Arial" panose="020B0604020202020204" pitchFamily="34" charset="0"/>
              <a:cs typeface="Arial" panose="020B0604020202020204" pitchFamily="34" charset="0"/>
            </a:rPr>
            <a:t>Texts</a:t>
          </a: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915F564C-2128-4FA8-9C57-DE2E0C3848D3}">
      <dgm:prSet phldrT="[Text]" custT="1"/>
      <dgm:spPr>
        <a:solidFill>
          <a:schemeClr val="accent1"/>
        </a:solidFill>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Protocols for</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 engaging</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 First Nations Australians</a:t>
          </a:r>
        </a:p>
      </dgm:t>
    </dgm:pt>
    <dgm:pt modelId="{DD42E407-A1BC-45EF-A470-6BD32F66B158}" type="parTrans" cxnId="{ECF743E6-D672-49FC-A998-0F8EEF2CA2D1}">
      <dgm:prSet/>
      <dgm:spPr/>
      <dgm:t>
        <a:bodyPr/>
        <a:lstStyle/>
        <a:p>
          <a:endParaRPr lang="en-AU"/>
        </a:p>
      </dgm:t>
    </dgm:pt>
    <dgm:pt modelId="{C1C6D898-38D9-4359-8D36-31C3505AD901}" type="sibTrans" cxnId="{ECF743E6-D672-49FC-A998-0F8EEF2CA2D1}">
      <dgm:prSet/>
      <dgm:spPr/>
      <dgm:t>
        <a:bodyPr/>
        <a:lstStyle/>
        <a:p>
          <a:endParaRPr lang="en-AU"/>
        </a:p>
      </dgm:t>
    </dgm:pt>
    <dgm:pt modelId="{F2C403A7-500D-4404-B8D1-56BF2B3E202C}">
      <dgm:prSet custT="1"/>
      <dgm:spPr>
        <a:solidFill>
          <a:schemeClr val="bg1">
            <a:lumMod val="50000"/>
          </a:schemeClr>
        </a:solidFill>
      </dgm:spPr>
      <dgm:t>
        <a:bodyPr/>
        <a:lstStyle/>
        <a:p>
          <a:r>
            <a:rPr lang="en-AU" sz="1800" dirty="0">
              <a:latin typeface="Arial" panose="020B0604020202020204" pitchFamily="34" charset="0"/>
              <a:cs typeface="Arial" panose="020B0604020202020204" pitchFamily="34" charset="0"/>
            </a:rPr>
            <a:t>Meeting the </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needs of diverse learners</a:t>
          </a:r>
        </a:p>
      </dgm:t>
    </dgm:pt>
    <dgm:pt modelId="{C47F8255-B722-4F90-99FC-DFD69C4E8CC6}" type="parTrans" cxnId="{A71E99EC-11A0-4F9A-8C8C-2BC5762AD081}">
      <dgm:prSet/>
      <dgm:spPr/>
      <dgm:t>
        <a:bodyPr/>
        <a:lstStyle/>
        <a:p>
          <a:endParaRPr lang="en-AU"/>
        </a:p>
      </dgm:t>
    </dgm:pt>
    <dgm:pt modelId="{70767030-0760-4A03-B14B-BE604603456D}" type="sibTrans" cxnId="{A71E99EC-11A0-4F9A-8C8C-2BC5762AD081}">
      <dgm:prSet/>
      <dgm:spPr/>
      <dgm:t>
        <a:bodyPr/>
        <a:lstStyle/>
        <a:p>
          <a:endParaRPr lang="en-AU"/>
        </a:p>
      </dgm:t>
    </dgm:pt>
    <dgm:pt modelId="{43AB2CC9-0F2E-8348-A4BA-3BCEADAC9FF2}">
      <dgm:prSet phldrT="[Text]" custT="1"/>
      <dgm:spPr>
        <a:solidFill>
          <a:srgbClr val="00B5D1"/>
        </a:solidFill>
        <a:ln>
          <a:solidFill>
            <a:srgbClr val="00B5D1"/>
          </a:solidFill>
        </a:ln>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The role of English in the Australian Curriculum</a:t>
          </a:r>
        </a:p>
      </dgm:t>
    </dgm:pt>
    <dgm:pt modelId="{9207C59A-3E1C-E746-A045-028D8E3C3E02}" type="parTrans" cxnId="{D819385A-CC4F-364C-9062-C8D0EDFBE366}">
      <dgm:prSet/>
      <dgm:spPr/>
      <dgm:t>
        <a:bodyPr/>
        <a:lstStyle/>
        <a:p>
          <a:endParaRPr lang="en-GB"/>
        </a:p>
      </dgm:t>
    </dgm:pt>
    <dgm:pt modelId="{5C9DF574-3798-4C47-A68D-83989D76A500}" type="sibTrans" cxnId="{D819385A-CC4F-364C-9062-C8D0EDFBE366}">
      <dgm:prSet/>
      <dgm:spPr/>
      <dgm:t>
        <a:bodyPr/>
        <a:lstStyle/>
        <a:p>
          <a:endParaRPr lang="en-GB"/>
        </a:p>
      </dgm:t>
    </dgm:pt>
    <dgm:pt modelId="{1EAB7D7D-156D-429C-B929-F2918D4F22A0}" type="pres">
      <dgm:prSet presAssocID="{71F38162-AB43-4DED-B461-8EA103DB9DA2}" presName="diagram" presStyleCnt="0">
        <dgm:presLayoutVars>
          <dgm:dir/>
          <dgm:resizeHandles val="exact"/>
        </dgm:presLayoutVars>
      </dgm:prSet>
      <dgm:spPr/>
    </dgm:pt>
    <dgm:pt modelId="{C9616B5F-023D-2641-AB2B-FDCE1E1F1A7F}" type="pres">
      <dgm:prSet presAssocID="{43AB2CC9-0F2E-8348-A4BA-3BCEADAC9FF2}" presName="node" presStyleLbl="node1" presStyleIdx="0" presStyleCnt="6">
        <dgm:presLayoutVars>
          <dgm:bulletEnabled val="1"/>
        </dgm:presLayoutVars>
      </dgm:prSet>
      <dgm:spPr/>
    </dgm:pt>
    <dgm:pt modelId="{635972A8-6164-C046-A5C6-F6D4471C25ED}" type="pres">
      <dgm:prSet presAssocID="{5C9DF574-3798-4C47-A68D-83989D76A500}" presName="sibTrans" presStyleCnt="0"/>
      <dgm:spPr/>
    </dgm:pt>
    <dgm:pt modelId="{D1A6491B-1EC0-4182-B02B-47DB17374771}" type="pres">
      <dgm:prSet presAssocID="{8EE63679-94E8-4672-882F-B6B648C20C11}" presName="node" presStyleLbl="node1" presStyleIdx="1" presStyleCnt="6" custLinFactNeighborX="-122" custLinFactNeighborY="1558">
        <dgm:presLayoutVars>
          <dgm:bulletEnabled val="1"/>
        </dgm:presLayoutVars>
      </dgm:prSet>
      <dgm:spPr/>
    </dgm:pt>
    <dgm:pt modelId="{F3831389-AFD2-4657-A0C2-DB8B4C7D9E0C}" type="pres">
      <dgm:prSet presAssocID="{3D7BB8A0-CDFB-4385-9FBF-0798C3B8A21E}" presName="sibTrans" presStyleCnt="0"/>
      <dgm:spPr/>
    </dgm:pt>
    <dgm:pt modelId="{B8EBEBC6-420B-45B0-8DD8-7EDE40EB59A7}" type="pres">
      <dgm:prSet presAssocID="{EEC711A1-4835-4B7B-BBE2-ECFEBB5D6A54}" presName="node" presStyleLbl="node1" presStyleIdx="2" presStyleCnt="6">
        <dgm:presLayoutVars>
          <dgm:bulletEnabled val="1"/>
        </dgm:presLayoutVars>
      </dgm:prSet>
      <dgm:spPr/>
    </dgm:pt>
    <dgm:pt modelId="{D70BAEED-46B5-4500-91DB-9D85B7C23AC4}" type="pres">
      <dgm:prSet presAssocID="{A456F4F3-CB99-401A-92DE-1045FBC16557}" presName="sibTrans" presStyleCnt="0"/>
      <dgm:spPr/>
    </dgm:pt>
    <dgm:pt modelId="{6BDEAF27-992D-4C9A-8A9F-470C777CC828}" type="pres">
      <dgm:prSet presAssocID="{94FD5EE6-C7FA-443A-9E4E-9C2879FD4542}" presName="node" presStyleLbl="node1" presStyleIdx="3" presStyleCnt="6">
        <dgm:presLayoutVars>
          <dgm:bulletEnabled val="1"/>
        </dgm:presLayoutVars>
      </dgm:prSet>
      <dgm:spPr/>
    </dgm:pt>
    <dgm:pt modelId="{B8E18F68-4A68-4A95-8450-EA91816639B0}" type="pres">
      <dgm:prSet presAssocID="{56E0A329-E2AD-4BEA-B737-4F69ECB4E53A}" presName="sibTrans" presStyleCnt="0"/>
      <dgm:spPr/>
    </dgm:pt>
    <dgm:pt modelId="{42D3E881-578D-450F-A48E-80156C91C12B}" type="pres">
      <dgm:prSet presAssocID="{915F564C-2128-4FA8-9C57-DE2E0C3848D3}" presName="node" presStyleLbl="node1" presStyleIdx="4" presStyleCnt="6">
        <dgm:presLayoutVars>
          <dgm:bulletEnabled val="1"/>
        </dgm:presLayoutVars>
      </dgm:prSet>
      <dgm:spPr/>
    </dgm:pt>
    <dgm:pt modelId="{7D0F9A4E-FCA9-4C2D-A9D1-4BF1F658D3F5}" type="pres">
      <dgm:prSet presAssocID="{C1C6D898-38D9-4359-8D36-31C3505AD901}" presName="sibTrans" presStyleCnt="0"/>
      <dgm:spPr/>
    </dgm:pt>
    <dgm:pt modelId="{D499A672-6A21-44E1-B5BA-AB78CBA4534E}" type="pres">
      <dgm:prSet presAssocID="{F2C403A7-500D-4404-B8D1-56BF2B3E202C}" presName="node" presStyleLbl="node1" presStyleIdx="5" presStyleCnt="6">
        <dgm:presLayoutVars>
          <dgm:bulletEnabled val="1"/>
        </dgm:presLayoutVars>
      </dgm:prSet>
      <dgm:spPr/>
    </dgm:pt>
  </dgm:ptLst>
  <dgm:cxnLs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1" destOrd="0" parTransId="{D1F1884A-08DD-4D77-9C3B-7C1760DFDB2E}" sibTransId="{3D7BB8A0-CDFB-4385-9FBF-0798C3B8A21E}"/>
    <dgm:cxn modelId="{D819385A-CC4F-364C-9062-C8D0EDFBE366}" srcId="{71F38162-AB43-4DED-B461-8EA103DB9DA2}" destId="{43AB2CC9-0F2E-8348-A4BA-3BCEADAC9FF2}" srcOrd="0" destOrd="0" parTransId="{9207C59A-3E1C-E746-A045-028D8E3C3E02}" sibTransId="{5C9DF574-3798-4C47-A68D-83989D76A500}"/>
    <dgm:cxn modelId="{7B91CD95-2654-4944-B136-FA573266FB01}" srcId="{71F38162-AB43-4DED-B461-8EA103DB9DA2}" destId="{EEC711A1-4835-4B7B-BBE2-ECFEBB5D6A54}" srcOrd="2"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9C6A4AAD-3556-48DA-8C62-A92419E76BAF}" type="presOf" srcId="{915F564C-2128-4FA8-9C57-DE2E0C3848D3}" destId="{42D3E881-578D-450F-A48E-80156C91C12B}"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2183AEC0-F6EA-4478-AF1F-F40C37AEA71E}" type="presOf" srcId="{F2C403A7-500D-4404-B8D1-56BF2B3E202C}" destId="{D499A672-6A21-44E1-B5BA-AB78CBA4534E}" srcOrd="0" destOrd="0" presId="urn:microsoft.com/office/officeart/2005/8/layout/default"/>
    <dgm:cxn modelId="{EDE266D2-73E9-4AA6-ACD2-6AD4CEB2FA77}" srcId="{71F38162-AB43-4DED-B461-8EA103DB9DA2}" destId="{94FD5EE6-C7FA-443A-9E4E-9C2879FD4542}" srcOrd="3" destOrd="0" parTransId="{4B3CC968-8D21-491A-AF51-A7A8BD9BA104}" sibTransId="{56E0A329-E2AD-4BEA-B737-4F69ECB4E53A}"/>
    <dgm:cxn modelId="{ECF743E6-D672-49FC-A998-0F8EEF2CA2D1}" srcId="{71F38162-AB43-4DED-B461-8EA103DB9DA2}" destId="{915F564C-2128-4FA8-9C57-DE2E0C3848D3}" srcOrd="4" destOrd="0" parTransId="{DD42E407-A1BC-45EF-A470-6BD32F66B158}" sibTransId="{C1C6D898-38D9-4359-8D36-31C3505AD901}"/>
    <dgm:cxn modelId="{A71E99EC-11A0-4F9A-8C8C-2BC5762AD081}" srcId="{71F38162-AB43-4DED-B461-8EA103DB9DA2}" destId="{F2C403A7-500D-4404-B8D1-56BF2B3E202C}" srcOrd="5" destOrd="0" parTransId="{C47F8255-B722-4F90-99FC-DFD69C4E8CC6}" sibTransId="{70767030-0760-4A03-B14B-BE604603456D}"/>
    <dgm:cxn modelId="{4935FDF9-5C39-0141-9D79-FFD0BC3BA9FE}" type="presOf" srcId="{43AB2CC9-0F2E-8348-A4BA-3BCEADAC9FF2}" destId="{C9616B5F-023D-2641-AB2B-FDCE1E1F1A7F}" srcOrd="0" destOrd="0" presId="urn:microsoft.com/office/officeart/2005/8/layout/default"/>
    <dgm:cxn modelId="{BFAFC177-C525-6A43-9C58-68C255FDBB44}" type="presParOf" srcId="{1EAB7D7D-156D-429C-B929-F2918D4F22A0}" destId="{C9616B5F-023D-2641-AB2B-FDCE1E1F1A7F}" srcOrd="0" destOrd="0" presId="urn:microsoft.com/office/officeart/2005/8/layout/default"/>
    <dgm:cxn modelId="{AFAA27D6-FB65-D94F-B5F3-04477C9EF7C1}" type="presParOf" srcId="{1EAB7D7D-156D-429C-B929-F2918D4F22A0}" destId="{635972A8-6164-C046-A5C6-F6D4471C25ED}" srcOrd="1" destOrd="0" presId="urn:microsoft.com/office/officeart/2005/8/layout/default"/>
    <dgm:cxn modelId="{433D1485-167B-4944-B470-A80754B50EC5}" type="presParOf" srcId="{1EAB7D7D-156D-429C-B929-F2918D4F22A0}" destId="{D1A6491B-1EC0-4182-B02B-47DB17374771}" srcOrd="2" destOrd="0" presId="urn:microsoft.com/office/officeart/2005/8/layout/default"/>
    <dgm:cxn modelId="{8A07FD2F-1762-488D-B185-FD012748D4BD}" type="presParOf" srcId="{1EAB7D7D-156D-429C-B929-F2918D4F22A0}" destId="{F3831389-AFD2-4657-A0C2-DB8B4C7D9E0C}" srcOrd="3" destOrd="0" presId="urn:microsoft.com/office/officeart/2005/8/layout/default"/>
    <dgm:cxn modelId="{5DCACCC9-A199-4779-9325-B029A9D2E145}" type="presParOf" srcId="{1EAB7D7D-156D-429C-B929-F2918D4F22A0}" destId="{B8EBEBC6-420B-45B0-8DD8-7EDE40EB59A7}" srcOrd="4" destOrd="0" presId="urn:microsoft.com/office/officeart/2005/8/layout/default"/>
    <dgm:cxn modelId="{27FD63A5-934D-46BB-82CD-A8DCD1C78942}" type="presParOf" srcId="{1EAB7D7D-156D-429C-B929-F2918D4F22A0}" destId="{D70BAEED-46B5-4500-91DB-9D85B7C23AC4}" srcOrd="5" destOrd="0" presId="urn:microsoft.com/office/officeart/2005/8/layout/default"/>
    <dgm:cxn modelId="{91250DDF-BEB8-4DE9-8730-F04694CEE29D}" type="presParOf" srcId="{1EAB7D7D-156D-429C-B929-F2918D4F22A0}" destId="{6BDEAF27-992D-4C9A-8A9F-470C777CC828}" srcOrd="6" destOrd="0" presId="urn:microsoft.com/office/officeart/2005/8/layout/default"/>
    <dgm:cxn modelId="{FDAB2005-88D0-46DF-988D-780D5BECA441}" type="presParOf" srcId="{1EAB7D7D-156D-429C-B929-F2918D4F22A0}" destId="{B8E18F68-4A68-4A95-8450-EA91816639B0}" srcOrd="7" destOrd="0" presId="urn:microsoft.com/office/officeart/2005/8/layout/default"/>
    <dgm:cxn modelId="{1B973690-9CCC-4D77-BD40-3B7F7F9EF106}" type="presParOf" srcId="{1EAB7D7D-156D-429C-B929-F2918D4F22A0}" destId="{42D3E881-578D-450F-A48E-80156C91C12B}" srcOrd="8" destOrd="0" presId="urn:microsoft.com/office/officeart/2005/8/layout/default"/>
    <dgm:cxn modelId="{7C88C84E-D44E-44D6-B6E0-9B26D390C2E1}" type="presParOf" srcId="{1EAB7D7D-156D-429C-B929-F2918D4F22A0}" destId="{7D0F9A4E-FCA9-4C2D-A9D1-4BF1F658D3F5}" srcOrd="9" destOrd="0" presId="urn:microsoft.com/office/officeart/2005/8/layout/default"/>
    <dgm:cxn modelId="{FA850DCE-63C4-41F0-8C24-5003B26333F6}" type="presParOf" srcId="{1EAB7D7D-156D-429C-B929-F2918D4F22A0}" destId="{D499A672-6A21-44E1-B5BA-AB78CBA4534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8EE63679-94E8-4672-882F-B6B648C20C11}">
      <dgm:prSet phldrT="[Text]" custT="1"/>
      <dgm:spPr>
        <a:solidFill>
          <a:srgbClr val="00B5D1"/>
        </a:solidFill>
        <a:ln>
          <a:solidFill>
            <a:srgbClr val="00B5D1"/>
          </a:solidFill>
        </a:ln>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Learning </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areas</a:t>
          </a: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rgbClr val="00B5D1"/>
        </a:solidFill>
        <a:ln>
          <a:solidFill>
            <a:srgbClr val="00B5D1"/>
          </a:solidFill>
        </a:ln>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General capabilities</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rgbClr val="00B5D1"/>
        </a:solidFill>
        <a:ln>
          <a:solidFill>
            <a:srgbClr val="00B5D1"/>
          </a:solidFill>
        </a:ln>
      </dgm:spPr>
      <dgm:t>
        <a:bodyPr/>
        <a:lstStyle/>
        <a:p>
          <a:r>
            <a:rPr lang="en-AU" sz="1800" dirty="0">
              <a:latin typeface="Arial" panose="020B0604020202020204" pitchFamily="34" charset="0"/>
              <a:cs typeface="Arial" panose="020B0604020202020204" pitchFamily="34" charset="0"/>
            </a:rPr>
            <a:t>Cross-curriculum priorities</a:t>
          </a: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D1A6491B-1EC0-4182-B02B-47DB17374771}" type="pres">
      <dgm:prSet presAssocID="{8EE63679-94E8-4672-882F-B6B648C20C11}" presName="node" presStyleLbl="node1" presStyleIdx="0" presStyleCnt="3" custLinFactNeighborX="-38349" custLinFactNeighborY="-25187">
        <dgm:presLayoutVars>
          <dgm:bulletEnabled val="1"/>
        </dgm:presLayoutVars>
      </dgm:prSet>
      <dgm:spPr/>
    </dgm:pt>
    <dgm:pt modelId="{F3831389-AFD2-4657-A0C2-DB8B4C7D9E0C}" type="pres">
      <dgm:prSet presAssocID="{3D7BB8A0-CDFB-4385-9FBF-0798C3B8A21E}" presName="sibTrans" presStyleCnt="0"/>
      <dgm:spPr/>
    </dgm:pt>
    <dgm:pt modelId="{B8EBEBC6-420B-45B0-8DD8-7EDE40EB59A7}" type="pres">
      <dgm:prSet presAssocID="{EEC711A1-4835-4B7B-BBE2-ECFEBB5D6A54}" presName="node" presStyleLbl="node1" presStyleIdx="1" presStyleCnt="3" custLinFactNeighborX="-36616" custLinFactNeighborY="-9063">
        <dgm:presLayoutVars>
          <dgm:bulletEnabled val="1"/>
        </dgm:presLayoutVars>
      </dgm:prSet>
      <dgm:spPr/>
    </dgm:pt>
    <dgm:pt modelId="{D70BAEED-46B5-4500-91DB-9D85B7C23AC4}" type="pres">
      <dgm:prSet presAssocID="{A456F4F3-CB99-401A-92DE-1045FBC16557}" presName="sibTrans" presStyleCnt="0"/>
      <dgm:spPr/>
    </dgm:pt>
    <dgm:pt modelId="{6BDEAF27-992D-4C9A-8A9F-470C777CC828}" type="pres">
      <dgm:prSet presAssocID="{94FD5EE6-C7FA-443A-9E4E-9C2879FD4542}" presName="node" presStyleLbl="node1" presStyleIdx="2" presStyleCnt="3" custLinFactNeighborX="-38663" custLinFactNeighborY="-18290">
        <dgm:presLayoutVars>
          <dgm:bulletEnabled val="1"/>
        </dgm:presLayoutVars>
      </dgm:prSet>
      <dgm:spPr/>
    </dgm:pt>
  </dgm:ptLst>
  <dgm:cxnLs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0" destOrd="0" parTransId="{D1F1884A-08DD-4D77-9C3B-7C1760DFDB2E}" sibTransId="{3D7BB8A0-CDFB-4385-9FBF-0798C3B8A21E}"/>
    <dgm:cxn modelId="{7B91CD95-2654-4944-B136-FA573266FB01}" srcId="{71F38162-AB43-4DED-B461-8EA103DB9DA2}" destId="{EEC711A1-4835-4B7B-BBE2-ECFEBB5D6A54}" srcOrd="1"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EDE266D2-73E9-4AA6-ACD2-6AD4CEB2FA77}" srcId="{71F38162-AB43-4DED-B461-8EA103DB9DA2}" destId="{94FD5EE6-C7FA-443A-9E4E-9C2879FD4542}" srcOrd="2" destOrd="0" parTransId="{4B3CC968-8D21-491A-AF51-A7A8BD9BA104}" sibTransId="{56E0A329-E2AD-4BEA-B737-4F69ECB4E53A}"/>
    <dgm:cxn modelId="{433D1485-167B-4944-B470-A80754B50EC5}" type="presParOf" srcId="{1EAB7D7D-156D-429C-B929-F2918D4F22A0}" destId="{D1A6491B-1EC0-4182-B02B-47DB17374771}" srcOrd="0" destOrd="0" presId="urn:microsoft.com/office/officeart/2005/8/layout/default"/>
    <dgm:cxn modelId="{8A07FD2F-1762-488D-B185-FD012748D4BD}" type="presParOf" srcId="{1EAB7D7D-156D-429C-B929-F2918D4F22A0}" destId="{F3831389-AFD2-4657-A0C2-DB8B4C7D9E0C}" srcOrd="1" destOrd="0" presId="urn:microsoft.com/office/officeart/2005/8/layout/default"/>
    <dgm:cxn modelId="{5DCACCC9-A199-4779-9325-B029A9D2E145}" type="presParOf" srcId="{1EAB7D7D-156D-429C-B929-F2918D4F22A0}" destId="{B8EBEBC6-420B-45B0-8DD8-7EDE40EB59A7}" srcOrd="2" destOrd="0" presId="urn:microsoft.com/office/officeart/2005/8/layout/default"/>
    <dgm:cxn modelId="{27FD63A5-934D-46BB-82CD-A8DCD1C78942}" type="presParOf" srcId="{1EAB7D7D-156D-429C-B929-F2918D4F22A0}" destId="{D70BAEED-46B5-4500-91DB-9D85B7C23AC4}" srcOrd="3" destOrd="0" presId="urn:microsoft.com/office/officeart/2005/8/layout/default"/>
    <dgm:cxn modelId="{91250DDF-BEB8-4DE9-8730-F04694CEE29D}" type="presParOf" srcId="{1EAB7D7D-156D-429C-B929-F2918D4F22A0}" destId="{6BDEAF27-992D-4C9A-8A9F-470C777CC828}"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Introduction to Australian Curriculum v9.0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accent4"/>
        </a:solidFill>
      </dgm:spPr>
      <dgm:t>
        <a:bodyPr/>
        <a:lstStyle/>
        <a:p>
          <a:r>
            <a:rPr lang="en-AU" sz="2400" b="1" dirty="0">
              <a:solidFill>
                <a:schemeClr val="tx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8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8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accent4"/>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8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95000"/>
          </a:schemeClr>
        </a:solidFill>
        <a:ln>
          <a:solidFill>
            <a:schemeClr val="bg1">
              <a:lumMod val="95000"/>
            </a:schemeClr>
          </a:solidFill>
        </a:ln>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Introduction to Australian Curriculum v9.0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accent5"/>
        </a:solidFill>
        <a:ln>
          <a:solidFill>
            <a:schemeClr val="accent2">
              <a:lumMod val="20000"/>
              <a:lumOff val="80000"/>
            </a:schemeClr>
          </a:solidFill>
        </a:ln>
      </dgm:spPr>
      <dgm:t>
        <a:bodyPr/>
        <a:lstStyle/>
        <a:p>
          <a:r>
            <a:rPr lang="en-AU" sz="2400" b="1" dirty="0">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95000"/>
          </a:schemeClr>
        </a:solidFill>
      </dgm:spPr>
      <dgm:t>
        <a:bodyPr/>
        <a:lstStyle/>
        <a:p>
          <a:r>
            <a:rPr lang="en-AU" sz="2400" b="1" dirty="0">
              <a:solidFill>
                <a:schemeClr val="bg1">
                  <a:lumMod val="85000"/>
                </a:schemeClr>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9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9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9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accent2">
              <a:lumMod val="20000"/>
              <a:lumOff val="80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the Australian Curriculum v9.0: English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accent2"/>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the Australian Curriculum v9.0: English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Introduction to Australian Curriculum v9.0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rgbClr val="ED7A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tx1"/>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16B5F-023D-2641-AB2B-FDCE1E1F1A7F}">
      <dsp:nvSpPr>
        <dsp:cNvPr id="0" name=""/>
        <dsp:cNvSpPr/>
      </dsp:nvSpPr>
      <dsp:spPr>
        <a:xfrm>
          <a:off x="0" y="415542"/>
          <a:ext cx="2486858" cy="1492114"/>
        </a:xfrm>
        <a:prstGeom prst="rect">
          <a:avLst/>
        </a:prstGeom>
        <a:solidFill>
          <a:srgbClr val="00B5D1"/>
        </a:solidFill>
        <a:ln w="12700" cap="flat" cmpd="sng" algn="ctr">
          <a:solidFill>
            <a:srgbClr val="00B5D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The role of English in the Australian Curriculum</a:t>
          </a:r>
        </a:p>
      </dsp:txBody>
      <dsp:txXfrm>
        <a:off x="0" y="415542"/>
        <a:ext cx="2486858" cy="1492114"/>
      </dsp:txXfrm>
    </dsp:sp>
    <dsp:sp modelId="{D1A6491B-1EC0-4182-B02B-47DB17374771}">
      <dsp:nvSpPr>
        <dsp:cNvPr id="0" name=""/>
        <dsp:cNvSpPr/>
      </dsp:nvSpPr>
      <dsp:spPr>
        <a:xfrm>
          <a:off x="2732509" y="438789"/>
          <a:ext cx="2486858" cy="1492114"/>
        </a:xfrm>
        <a:prstGeom prst="rect">
          <a:avLst/>
        </a:prstGeom>
        <a:solidFill>
          <a:srgbClr val="00B5D1"/>
        </a:solidFill>
        <a:ln w="12700" cap="flat" cmpd="sng" algn="ctr">
          <a:solidFill>
            <a:srgbClr val="00B5D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Integrating the strands in planning</a:t>
          </a:r>
        </a:p>
      </dsp:txBody>
      <dsp:txXfrm>
        <a:off x="2732509" y="438789"/>
        <a:ext cx="2486858" cy="1492114"/>
      </dsp:txXfrm>
    </dsp:sp>
    <dsp:sp modelId="{B8EBEBC6-420B-45B0-8DD8-7EDE40EB59A7}">
      <dsp:nvSpPr>
        <dsp:cNvPr id="0" name=""/>
        <dsp:cNvSpPr/>
      </dsp:nvSpPr>
      <dsp:spPr>
        <a:xfrm>
          <a:off x="5471087" y="415542"/>
          <a:ext cx="2486858" cy="1492114"/>
        </a:xfrm>
        <a:prstGeom prst="rect">
          <a:avLst/>
        </a:prstGeom>
        <a:solidFill>
          <a:srgbClr val="00B5D1"/>
        </a:solidFill>
        <a:ln w="12700" cap="flat" cmpd="sng" algn="ctr">
          <a:solidFill>
            <a:srgbClr val="00B5D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Language modes</a:t>
          </a:r>
        </a:p>
      </dsp:txBody>
      <dsp:txXfrm>
        <a:off x="5471087" y="415542"/>
        <a:ext cx="2486858" cy="1492114"/>
      </dsp:txXfrm>
    </dsp:sp>
    <dsp:sp modelId="{6BDEAF27-992D-4C9A-8A9F-470C777CC828}">
      <dsp:nvSpPr>
        <dsp:cNvPr id="0" name=""/>
        <dsp:cNvSpPr/>
      </dsp:nvSpPr>
      <dsp:spPr>
        <a:xfrm>
          <a:off x="0" y="2156342"/>
          <a:ext cx="2486858" cy="1492114"/>
        </a:xfrm>
        <a:prstGeom prst="rect">
          <a:avLst/>
        </a:prstGeom>
        <a:solidFill>
          <a:srgbClr val="00B5D1"/>
        </a:solidFill>
        <a:ln w="12700" cap="flat" cmpd="sng" algn="ctr">
          <a:solidFill>
            <a:srgbClr val="00B5D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Texts</a:t>
          </a:r>
        </a:p>
      </dsp:txBody>
      <dsp:txXfrm>
        <a:off x="0" y="2156342"/>
        <a:ext cx="2486858" cy="1492114"/>
      </dsp:txXfrm>
    </dsp:sp>
    <dsp:sp modelId="{42D3E881-578D-450F-A48E-80156C91C12B}">
      <dsp:nvSpPr>
        <dsp:cNvPr id="0" name=""/>
        <dsp:cNvSpPr/>
      </dsp:nvSpPr>
      <dsp:spPr>
        <a:xfrm>
          <a:off x="2735543" y="2156342"/>
          <a:ext cx="2486858" cy="1492114"/>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Protocols for</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 engaging</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 First Nations Australians</a:t>
          </a:r>
        </a:p>
      </dsp:txBody>
      <dsp:txXfrm>
        <a:off x="2735543" y="2156342"/>
        <a:ext cx="2486858" cy="1492114"/>
      </dsp:txXfrm>
    </dsp:sp>
    <dsp:sp modelId="{D499A672-6A21-44E1-B5BA-AB78CBA4534E}">
      <dsp:nvSpPr>
        <dsp:cNvPr id="0" name=""/>
        <dsp:cNvSpPr/>
      </dsp:nvSpPr>
      <dsp:spPr>
        <a:xfrm>
          <a:off x="5471087" y="2156342"/>
          <a:ext cx="2486858" cy="1492114"/>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Meeting the </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needs of diverse learners</a:t>
          </a:r>
        </a:p>
      </dsp:txBody>
      <dsp:txXfrm>
        <a:off x="5471087" y="2156342"/>
        <a:ext cx="2486858" cy="14921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91B-1EC0-4182-B02B-47DB17374771}">
      <dsp:nvSpPr>
        <dsp:cNvPr id="0" name=""/>
        <dsp:cNvSpPr/>
      </dsp:nvSpPr>
      <dsp:spPr>
        <a:xfrm>
          <a:off x="0" y="0"/>
          <a:ext cx="1840955" cy="1104573"/>
        </a:xfrm>
        <a:prstGeom prst="rect">
          <a:avLst/>
        </a:prstGeom>
        <a:solidFill>
          <a:srgbClr val="00B5D1"/>
        </a:solidFill>
        <a:ln w="12700" cap="flat" cmpd="sng" algn="ctr">
          <a:solidFill>
            <a:srgbClr val="00B5D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Learning </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areas</a:t>
          </a:r>
        </a:p>
      </dsp:txBody>
      <dsp:txXfrm>
        <a:off x="0" y="0"/>
        <a:ext cx="1840955" cy="1104573"/>
      </dsp:txXfrm>
    </dsp:sp>
    <dsp:sp modelId="{B8EBEBC6-420B-45B0-8DD8-7EDE40EB59A7}">
      <dsp:nvSpPr>
        <dsp:cNvPr id="0" name=""/>
        <dsp:cNvSpPr/>
      </dsp:nvSpPr>
      <dsp:spPr>
        <a:xfrm>
          <a:off x="0" y="1188835"/>
          <a:ext cx="1840955" cy="1104573"/>
        </a:xfrm>
        <a:prstGeom prst="rect">
          <a:avLst/>
        </a:prstGeom>
        <a:solidFill>
          <a:srgbClr val="00B5D1"/>
        </a:solidFill>
        <a:ln w="12700" cap="flat" cmpd="sng" algn="ctr">
          <a:solidFill>
            <a:srgbClr val="00B5D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General capabilities</a:t>
          </a:r>
        </a:p>
      </dsp:txBody>
      <dsp:txXfrm>
        <a:off x="0" y="1188835"/>
        <a:ext cx="1840955" cy="1104573"/>
      </dsp:txXfrm>
    </dsp:sp>
    <dsp:sp modelId="{6BDEAF27-992D-4C9A-8A9F-470C777CC828}">
      <dsp:nvSpPr>
        <dsp:cNvPr id="0" name=""/>
        <dsp:cNvSpPr/>
      </dsp:nvSpPr>
      <dsp:spPr>
        <a:xfrm>
          <a:off x="0" y="2375585"/>
          <a:ext cx="1840955" cy="1104573"/>
        </a:xfrm>
        <a:prstGeom prst="rect">
          <a:avLst/>
        </a:prstGeom>
        <a:solidFill>
          <a:srgbClr val="00B5D1"/>
        </a:solidFill>
        <a:ln w="12700" cap="flat" cmpd="sng" algn="ctr">
          <a:solidFill>
            <a:srgbClr val="00B5D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Cross-curriculum priorities</a:t>
          </a:r>
        </a:p>
      </dsp:txBody>
      <dsp:txXfrm>
        <a:off x="0" y="2375585"/>
        <a:ext cx="1840955" cy="11045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Introduction to Australian Curriculum v9.0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tx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bg1">
            <a:lumMod val="9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Introduction to Australian Curriculum v9.0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lumMod val="85000"/>
                </a:schemeClr>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accent5"/>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0960" rIns="60960" bIns="60960" numCol="1" spcCol="1270" anchor="ctr" anchorCtr="0">
          <a:noAutofit/>
        </a:bodyPr>
        <a:lstStyle/>
        <a:p>
          <a:pPr marL="0" lvl="0" indent="0" algn="l" defTabSz="1066800">
            <a:lnSpc>
              <a:spcPct val="90000"/>
            </a:lnSpc>
            <a:spcBef>
              <a:spcPct val="0"/>
            </a:spcBef>
            <a:spcAft>
              <a:spcPct val="35000"/>
            </a:spcAft>
            <a:buNone/>
          </a:pPr>
          <a:r>
            <a:rPr lang="en-AU" sz="2400" b="1" kern="1200" dirty="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accent2">
              <a:lumMod val="20000"/>
              <a:lumOff val="8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40"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17/09/2024</a:t>
            </a:fld>
            <a:endParaRPr lang="en-AU"/>
          </a:p>
        </p:txBody>
      </p:sp>
      <p:sp>
        <p:nvSpPr>
          <p:cNvPr id="4" name="Footer Placeholder 3"/>
          <p:cNvSpPr>
            <a:spLocks noGrp="1"/>
          </p:cNvSpPr>
          <p:nvPr>
            <p:ph type="ftr" sz="quarter" idx="2"/>
          </p:nvPr>
        </p:nvSpPr>
        <p:spPr>
          <a:xfrm>
            <a:off x="2" y="9440648"/>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40" y="9440648"/>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40"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17/09/2024</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2" y="9440648"/>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40" y="9440648"/>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v9.australiancurriculum.edu.au/f-10-curriculum/learning-areas/english/year-7?view=quick&amp;detailed-content-descriptions=0&amp;hide-ccp=0&amp;hide-gc=0&amp;side-by-side=1&amp;strands-start-index=0&amp;subjects-start-index=0"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v9.australiancurriculum.edu.au/downloads/learning-area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9.australiancurriculum.edu.au/help/website-tou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presentation is designed to introduce curriculum leaders and teachers to the Australian Curriculum Version 9.0: English — Years 7‒10.</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75481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This is an overview of the organisation of the Australian Curriculum Version 8.4: English compared to Version 9.0, with the main changes noted.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https://v9.australiancurriculum.edu.au/teacher-resources/understand-this-learning-area/english.</a:t>
            </a: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177534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r>
              <a:rPr lang="en-AU" b="0" dirty="0">
                <a:latin typeface="Arial" panose="020B0604020202020204" pitchFamily="34" charset="0"/>
                <a:cs typeface="Arial" panose="020B0604020202020204" pitchFamily="34" charset="0"/>
              </a:rPr>
              <a:t>The o</a:t>
            </a:r>
            <a:r>
              <a:rPr lang="en-AU" dirty="0">
                <a:latin typeface="Arial" panose="020B0604020202020204" pitchFamily="34" charset="0"/>
                <a:cs typeface="Arial" panose="020B0604020202020204" pitchFamily="34" charset="0"/>
              </a:rPr>
              <a:t>rganisation of the Australian Curriculum in Version 8.4 is in two parts: </a:t>
            </a:r>
          </a:p>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endParaRPr lang="en-AU"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Understand how the learning area works</a:t>
            </a:r>
            <a:r>
              <a:rPr lang="en-AU" i="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which includes the rationale, aims</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key ideas, structure and resources.</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Learning area curriculum </a:t>
            </a:r>
            <a:r>
              <a:rPr lang="en-AU" i="0" dirty="0">
                <a:latin typeface="Arial" panose="020B0604020202020204" pitchFamily="34" charset="0"/>
                <a:cs typeface="Arial" panose="020B0604020202020204" pitchFamily="34" charset="0"/>
              </a:rPr>
              <a:t>including the </a:t>
            </a:r>
            <a:r>
              <a:rPr lang="en-AU" dirty="0">
                <a:latin typeface="Arial" panose="020B0604020202020204" pitchFamily="34" charset="0"/>
                <a:cs typeface="Arial" panose="020B0604020202020204" pitchFamily="34" charset="0"/>
              </a:rPr>
              <a:t>year level description, the achievement standard, strands and sub-strands, content descriptions, threads and content elaborations.</a:t>
            </a:r>
          </a:p>
          <a:p>
            <a:pPr marL="457200" lvl="1" indent="0">
              <a:buFont typeface="Symbol" panose="05050102010706020507" pitchFamily="18" charset="2"/>
              <a:buNone/>
              <a:defRPr/>
            </a:pPr>
            <a:endPar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https://v9.australiancurriculum.edu.au/teacher-resources/understand-this-learning-area/english.</a:t>
            </a:r>
            <a:endParaRPr lang="en-AU" sz="1200" dirty="0">
              <a:solidFill>
                <a:schemeClr val="tx1"/>
              </a:solidFill>
              <a:latin typeface="Arial" panose="020B0604020202020204" pitchFamily="34" charset="0"/>
              <a:cs typeface="Arial" panose="020B0604020202020204" pitchFamily="34" charset="0"/>
            </a:endParaRP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1147181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Version 9.0 learning area structure helps teachers organise the teaching and assessment for English.</a:t>
            </a: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It is organised into two sections:</a:t>
            </a:r>
            <a:r>
              <a:rPr lang="en-AU" i="1"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i="1"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Understand this learning area </a:t>
            </a:r>
            <a:r>
              <a:rPr lang="en-AU" dirty="0">
                <a:latin typeface="Arial" panose="020B0604020202020204" pitchFamily="34" charset="0"/>
                <a:cs typeface="Arial" panose="020B0604020202020204" pitchFamily="34" charset="0"/>
              </a:rPr>
              <a:t>and,</a:t>
            </a:r>
            <a:r>
              <a:rPr lang="en-AU" i="1" dirty="0">
                <a:latin typeface="Arial" panose="020B0604020202020204" pitchFamily="34" charset="0"/>
                <a:cs typeface="Arial" panose="020B0604020202020204" pitchFamily="34" charset="0"/>
              </a:rPr>
              <a:t> </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Curriculum elements</a:t>
            </a:r>
            <a:r>
              <a:rPr lang="en-AU" dirty="0">
                <a:latin typeface="Arial" panose="020B0604020202020204" pitchFamily="34" charset="0"/>
                <a:cs typeface="Arial" panose="020B0604020202020204" pitchFamily="34" charset="0"/>
              </a:rPr>
              <a:t>.</a:t>
            </a: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The </a:t>
            </a:r>
            <a:r>
              <a:rPr lang="en-AU" b="1" i="0" dirty="0">
                <a:latin typeface="Arial" panose="020B0604020202020204" pitchFamily="34" charset="0"/>
                <a:cs typeface="Arial" panose="020B0604020202020204" pitchFamily="34" charset="0"/>
              </a:rPr>
              <a:t>Understand this learning area </a:t>
            </a:r>
            <a:r>
              <a:rPr lang="en-AU" dirty="0">
                <a:latin typeface="Arial" panose="020B0604020202020204" pitchFamily="34" charset="0"/>
                <a:cs typeface="Arial" panose="020B0604020202020204" pitchFamily="34" charset="0"/>
              </a:rPr>
              <a:t>section provides detail of the intent of the Australian Curriculum v9.0: English and a snapshot of the structure. In blue are two new sections: key considerations and key connections. </a:t>
            </a: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The</a:t>
            </a:r>
            <a:r>
              <a:rPr lang="en-AU" i="1" dirty="0">
                <a:latin typeface="Arial" panose="020B0604020202020204" pitchFamily="34" charset="0"/>
                <a:cs typeface="Arial" panose="020B0604020202020204" pitchFamily="34" charset="0"/>
              </a:rPr>
              <a:t> </a:t>
            </a:r>
            <a:r>
              <a:rPr lang="en-AU" b="1" i="0" dirty="0">
                <a:latin typeface="Arial" panose="020B0604020202020204" pitchFamily="34" charset="0"/>
                <a:cs typeface="Arial" panose="020B0604020202020204" pitchFamily="34" charset="0"/>
              </a:rPr>
              <a:t>Curriculum elements </a:t>
            </a:r>
            <a:r>
              <a:rPr lang="en-AU" i="0" dirty="0">
                <a:latin typeface="Arial" panose="020B0604020202020204" pitchFamily="34" charset="0"/>
                <a:cs typeface="Arial" panose="020B0604020202020204" pitchFamily="34" charset="0"/>
              </a:rPr>
              <a:t>section </a:t>
            </a:r>
            <a:r>
              <a:rPr lang="en-AU" dirty="0">
                <a:latin typeface="Arial" panose="020B0604020202020204" pitchFamily="34" charset="0"/>
                <a:cs typeface="Arial" panose="020B0604020202020204" pitchFamily="34" charset="0"/>
              </a:rPr>
              <a:t>shows the elements associated with English.</a:t>
            </a:r>
          </a:p>
          <a:p>
            <a:pPr marL="457200" marR="0" lvl="1" indent="0" algn="l" defTabSz="914400" rtl="0" eaLnBrk="0" fontAlgn="base" latinLnBrk="0" hangingPunct="0">
              <a:lnSpc>
                <a:spcPct val="100000"/>
              </a:lnSpc>
              <a:spcBef>
                <a:spcPct val="30000"/>
              </a:spcBef>
              <a:spcAft>
                <a:spcPct val="0"/>
              </a:spcAft>
              <a:buClrTx/>
              <a:buSzTx/>
              <a:buFont typeface="System Font Regular"/>
              <a:buNone/>
              <a:tabLst/>
              <a:defRPr/>
            </a:pPr>
            <a:endPar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https://v9.australiancurriculum.edu.au/teacher-resources/understand-this-learning-area/english.</a:t>
            </a: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4097232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2415265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In English, the introduction in Version 9.0 is one sentence: ‘The Australian Curriculum: English has been developed on the basis that all students will study English in each year of schooling from Foundation to Year 10.’ (ACARA, 2022,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https://v9.australiancurriculum.edu.au/teacher-resources/understand-this-learning-area/english).</a:t>
            </a:r>
            <a:endParaRPr lang="en-AU" sz="120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rationale and aims capture the intent of teaching English and inform teachers’ planning in a school context.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https://v9.australiancurriculum.edu.au/teacher-resources/understand-this-learning-area/english.</a:t>
            </a:r>
            <a:endParaRPr lang="en-AU" sz="1200" dirty="0">
              <a:solidFill>
                <a:schemeClr val="tx1"/>
              </a:solidFill>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2871583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Exploring the aims and the structure of English provides a way for teachers to conceptualise the Australian Curriculum English.  </a:t>
            </a: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https://v9.australiancurriculum.edu.au/teacher-resources/understand-this-learning-area/english.</a:t>
            </a:r>
            <a:endParaRPr lang="en-AU" sz="1200" dirty="0">
              <a:solidFill>
                <a:schemeClr val="tx1"/>
              </a:solidFill>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4139641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In English, the curriculum content is organised through strands and sub-strands. The three strands are: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Arial" panose="020B0604020202020204" pitchFamily="34" charset="0"/>
                <a:cs typeface="Arial" panose="020B0604020202020204" pitchFamily="34" charset="0"/>
              </a:rPr>
              <a:t>Language </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Arial" panose="020B0604020202020204" pitchFamily="34" charset="0"/>
                <a:cs typeface="Arial" panose="020B0604020202020204" pitchFamily="34" charset="0"/>
              </a:rPr>
              <a:t>Literature</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dirty="0">
                <a:latin typeface="Arial" panose="020B0604020202020204" pitchFamily="34" charset="0"/>
                <a:cs typeface="Arial" panose="020B0604020202020204" pitchFamily="34" charset="0"/>
              </a:rPr>
              <a:t>Literacy.</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When planning, the strands are interrelated where appropriate to support teaching, learning and assessment. </a:t>
            </a:r>
            <a:r>
              <a:rPr lang="en-US" sz="1200" b="0" dirty="0">
                <a:latin typeface="Arial" panose="020B0604020202020204" pitchFamily="34" charset="0"/>
                <a:cs typeface="Arial" panose="020B0604020202020204" pitchFamily="34" charset="0"/>
              </a:rPr>
              <a:t>Each strand is organised into sub-strands</a:t>
            </a:r>
            <a:r>
              <a:rPr lang="en-US" sz="1200" b="0" baseline="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a:t>
            </a:r>
            <a:r>
              <a:rPr lang="en-US" b="0" dirty="0">
                <a:solidFill>
                  <a:srgbClr val="000000"/>
                </a:solidFill>
                <a:effectLst/>
                <a:latin typeface="Arial" panose="020B0604020202020204" pitchFamily="34" charset="0"/>
                <a:cs typeface="Arial" panose="020B0604020202020204" pitchFamily="34" charset="0"/>
              </a:rPr>
              <a:t>There have been refinements to the sub-strand structure. </a:t>
            </a:r>
            <a:r>
              <a:rPr lang="en-US" dirty="0">
                <a:solidFill>
                  <a:srgbClr val="000000"/>
                </a:solidFill>
                <a:effectLst/>
                <a:latin typeface="Arial" panose="020B0604020202020204" pitchFamily="34" charset="0"/>
                <a:cs typeface="Arial" panose="020B0604020202020204" pitchFamily="34" charset="0"/>
              </a:rPr>
              <a:t>In black text are the Version 9.0 names of strands and sub-strands. In grey and with a strikethrough are the names of the Australian Curriculum Version 8.4 sub-strands.</a:t>
            </a: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solidFill>
                  <a:srgbClr val="000000"/>
                </a:solidFill>
                <a:effectLst/>
                <a:latin typeface="Arial" panose="020B0604020202020204" pitchFamily="34" charset="0"/>
                <a:cs typeface="Arial" panose="020B0604020202020204" pitchFamily="34" charset="0"/>
              </a:rPr>
              <a:t>Some changes include: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dirty="0">
              <a:solidFill>
                <a:srgbClr val="000000"/>
              </a:solidFill>
              <a:effectLst/>
              <a:latin typeface="Arial" panose="020B0604020202020204" pitchFamily="34" charset="0"/>
              <a:cs typeface="Arial" panose="020B0604020202020204" pitchFamily="34" charset="0"/>
            </a:endParaRPr>
          </a:p>
          <a:p>
            <a:pPr marL="252000" lvl="0" indent="-252000">
              <a:buFont typeface="Arial" panose="020B0604020202020204" pitchFamily="34" charset="0"/>
              <a:buChar char="•"/>
              <a:defRPr/>
            </a:pPr>
            <a:r>
              <a:rPr lang="en-US" b="0" dirty="0">
                <a:solidFill>
                  <a:srgbClr val="000000"/>
                </a:solidFill>
                <a:effectLst/>
                <a:latin typeface="Arial" panose="020B0604020202020204" pitchFamily="34" charset="0"/>
                <a:cs typeface="Arial" panose="020B0604020202020204" pitchFamily="34" charset="0"/>
              </a:rPr>
              <a:t>Language variation and change is no longer a sub-strand and its content has been redistributed. </a:t>
            </a:r>
          </a:p>
          <a:p>
            <a:pPr marL="252000" lvl="0" indent="-252000">
              <a:buFont typeface="Arial" panose="020B0604020202020204" pitchFamily="34" charset="0"/>
              <a:buChar char="•"/>
              <a:defRPr/>
            </a:pPr>
            <a:r>
              <a:rPr lang="en-US" b="0" dirty="0">
                <a:solidFill>
                  <a:srgbClr val="000000"/>
                </a:solidFill>
                <a:effectLst/>
                <a:latin typeface="Arial" panose="020B0604020202020204" pitchFamily="34" charset="0"/>
                <a:cs typeface="Arial" panose="020B0604020202020204" pitchFamily="34" charset="0"/>
              </a:rPr>
              <a:t>Phonics and word knowledge has been moved to the Literacy strand. For secondary, the significance is that word knowledge is now explicitly in Years 7 and 8 as a separate sub-strand, whereas this content used to be included in the Language for expressing and developing ideas sub-strand.</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solidFill>
                  <a:srgbClr val="000000"/>
                </a:solidFill>
                <a:effectLst/>
                <a:latin typeface="Arial" panose="020B0604020202020204" pitchFamily="34" charset="0"/>
                <a:cs typeface="Arial" panose="020B0604020202020204" pitchFamily="34" charset="0"/>
              </a:rPr>
              <a:t>In Literature, Responding to literature has been refined to strengthen engagement with literature.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ea typeface="Roboto"/>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https://v9.australiancurriculum.edu.au/teacher-resources/understand-this-learning-area/english.</a:t>
            </a:r>
            <a:endParaRPr lang="en-AU" sz="120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i="0" dirty="0">
                <a:solidFill>
                  <a:srgbClr val="000000"/>
                </a:solidFill>
                <a:effectLst/>
                <a:latin typeface="Arial" panose="020B0604020202020204" pitchFamily="34" charset="0"/>
                <a:ea typeface="Roboto"/>
                <a:cs typeface="Arial" panose="020B0604020202020204" pitchFamily="34" charset="0"/>
              </a:rPr>
              <a:t> </a:t>
            </a:r>
          </a:p>
          <a:p>
            <a:pPr marL="0" indent="0" algn="l">
              <a:buFont typeface="Arial" panose="020B0604020202020204" pitchFamily="34" charset="0"/>
              <a:buNone/>
            </a:pPr>
            <a:endParaRPr lang="en-US" b="1" dirty="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pPr algn="l"/>
            <a:endParaRPr lang="en-US"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3059652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solidFill>
                  <a:srgbClr val="000000"/>
                </a:solidFill>
                <a:effectLst/>
                <a:latin typeface="Arial" panose="020B0604020202020204" pitchFamily="34" charset="0"/>
                <a:cs typeface="Arial" panose="020B0604020202020204" pitchFamily="34" charset="0"/>
              </a:rPr>
              <a:t>The four aims in Version 9.0: English are represented in the three strands with Aim 1 as the culminating aim derived from the teaching and learning of all three strands. (ACARA, 2022,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https://v9.australiancurriculum.edu.au/teacher-resources/understand-this-learning-area/english).</a:t>
            </a:r>
            <a:endParaRPr lang="en-AU" sz="120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ea typeface="Roboto"/>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https://v9.australiancurriculum.edu.au/teacher-resources/understand-this-learning-area/english.</a:t>
            </a:r>
            <a:endParaRPr lang="en-AU" sz="120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i="0" dirty="0">
                <a:solidFill>
                  <a:srgbClr val="000000"/>
                </a:solidFill>
                <a:effectLst/>
                <a:latin typeface="Arial" panose="020B0604020202020204" pitchFamily="34" charset="0"/>
                <a:ea typeface="Roboto"/>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0" i="0" dirty="0">
              <a:solidFill>
                <a:srgbClr val="000000"/>
              </a:solidFill>
              <a:effectLst/>
              <a:latin typeface="Arial" panose="020B0604020202020204" pitchFamily="34" charset="0"/>
              <a:cs typeface="Arial" panose="020B0604020202020204" pitchFamily="34" charset="0"/>
            </a:endParaRPr>
          </a:p>
          <a:p>
            <a:pPr algn="l"/>
            <a:endParaRPr lang="en-US" b="1"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4159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AU" dirty="0">
                <a:latin typeface="Arial" panose="020B0604020202020204" pitchFamily="34" charset="0"/>
                <a:cs typeface="Arial" panose="020B0604020202020204" pitchFamily="34" charset="0"/>
              </a:rPr>
              <a:t>The final section of </a:t>
            </a:r>
            <a:r>
              <a:rPr lang="en-AU" b="1" i="0" dirty="0">
                <a:latin typeface="Arial" panose="020B0604020202020204" pitchFamily="34" charset="0"/>
                <a:cs typeface="Arial" panose="020B0604020202020204" pitchFamily="34" charset="0"/>
              </a:rPr>
              <a:t>Understand this learning area </a:t>
            </a:r>
            <a:r>
              <a:rPr lang="en-AU" i="0" dirty="0">
                <a:latin typeface="Arial" panose="020B0604020202020204" pitchFamily="34" charset="0"/>
                <a:cs typeface="Arial" panose="020B0604020202020204" pitchFamily="34" charset="0"/>
              </a:rPr>
              <a:t>includes the key considerations, key connections, and resources that </a:t>
            </a:r>
            <a:r>
              <a:rPr lang="en-AU" dirty="0">
                <a:latin typeface="Arial" panose="020B0604020202020204" pitchFamily="34" charset="0"/>
                <a:cs typeface="Arial" panose="020B0604020202020204" pitchFamily="34" charset="0"/>
              </a:rPr>
              <a:t>provide further support and advice for teachers when planning for Version 9.0 in English.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latin typeface="Arial" panose="020B0604020202020204" pitchFamily="34" charset="0"/>
              <a:cs typeface="Arial" panose="020B0604020202020204" pitchFamily="34" charset="0"/>
            </a:endParaRPr>
          </a:p>
          <a:p>
            <a:pPr>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https://v9.australiancurriculum.edu.au/teacher-resources/understand-this-learning-area/english.</a:t>
            </a: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1316245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key considerations is a new section in v9.0 consistent across all learning areas and includes the refined key ideas from v8.4. It helps teachers to think about teaching and learning specific to English.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English contributes to all other learning areas ‘by establishing and expanding students’ knowledge of the English language and how it is applied in different contexts’ (ACARA, 2022, https://v9.australiancurriculum.edu.au/teacher-resources/understand-this-learning-area/english).</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In addition, in English, teachers consider how to integrate the strands, and use a range of modes and texts in planning.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There are two new considerations in all learning areas which are Protocols for engaging First Nations Australians and Meeting the needs of diverse learners.</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a:t>
            </a:r>
            <a:r>
              <a:rPr lang="en-AU" dirty="0">
                <a:latin typeface="Arial" panose="020B0604020202020204" pitchFamily="34" charset="0"/>
                <a:cs typeface="Arial" panose="020B0604020202020204" pitchFamily="34" charset="0"/>
              </a:rPr>
              <a:t> </a:t>
            </a:r>
            <a:r>
              <a:rPr lang="en-AU" sz="1200" b="0" dirty="0">
                <a:latin typeface="Arial" panose="020B0604020202020204" pitchFamily="34" charset="0"/>
                <a:cs typeface="Arial" panose="020B0604020202020204" pitchFamily="34" charset="0"/>
              </a:rPr>
              <a:t>Image created in house using SmartArt based on</a:t>
            </a:r>
            <a:r>
              <a:rPr lang="en-AU" dirty="0">
                <a:latin typeface="Arial" panose="020B0604020202020204" pitchFamily="34" charset="0"/>
                <a:cs typeface="Arial" panose="020B0604020202020204" pitchFamily="34" charset="0"/>
              </a:rPr>
              <a:t> https://v9.australiancurriculum.edu.au/teacher-resources/understand-this-learning-area/english.</a:t>
            </a:r>
            <a:endParaRPr lang="en-US" sz="1200" b="0" i="0" dirty="0">
              <a:solidFill>
                <a:srgbClr val="444444"/>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3119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Arial" panose="020B0604020202020204" pitchFamily="34" charset="0"/>
                <a:cs typeface="Arial" panose="020B0604020202020204" pitchFamily="34" charset="0"/>
              </a:rPr>
              <a:t>Acknowledgment of Country</a:t>
            </a:r>
          </a:p>
          <a:p>
            <a:endParaRPr lang="en-AU"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QCAA acknowledges the Traditional Owners and Traditional Custodians of the lands on which we meet today.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pay our respects to their Elders and their descendants, who continue cultural and spiritual connections to Country, and we extend that respect to Aboriginal people and Torres Strait Islander people here today.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thank them for sharing their cultures and spiritualities and </a:t>
            </a:r>
            <a:r>
              <a:rPr lang="en-US" sz="1200" dirty="0" err="1">
                <a:latin typeface="Arial" panose="020B0604020202020204" pitchFamily="34" charset="0"/>
                <a:cs typeface="Arial" panose="020B0604020202020204" pitchFamily="34" charset="0"/>
              </a:rPr>
              <a:t>recognise</a:t>
            </a:r>
            <a:r>
              <a:rPr lang="en-US" sz="1200" dirty="0">
                <a:latin typeface="Arial" panose="020B0604020202020204" pitchFamily="34" charset="0"/>
                <a:cs typeface="Arial" panose="020B0604020202020204" pitchFamily="34" charset="0"/>
              </a:rPr>
              <a:t> the important contribution of this knowledge to our understanding of this place we call home.</a:t>
            </a: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33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key connections in the curriculum support teachers to integrate English with other learning areas, embed relevant general capabilities and provide possible contexts for learning through the cross-curriculum priorities.</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This integration can </a:t>
            </a:r>
            <a:r>
              <a:rPr lang="en-AU" dirty="0">
                <a:latin typeface="Arial" panose="020B0604020202020204" pitchFamily="34" charset="0"/>
                <a:cs typeface="Arial" panose="020B0604020202020204" pitchFamily="34" charset="0"/>
              </a:rPr>
              <a:t>enrich and deepen student engagement with learning area content. </a:t>
            </a: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These connections should only be considered when they provide appropriate and authentic opportunities to strengthen learning area content.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3368100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resources that identify the connections the Australian Curriculum has made between learning areas and the general capabilities. </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general capability level overviews provide an overview of where each general capability can be developed or applied in the content descriptions of the learning areas. For example, the general capability Level 5 and Level 6 align with Years 7–10 learning areas.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continua resources are available for the general capabilities: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critical and creative thinking</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digital literacy</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ethical understanding</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intercultural understanding and,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personal and social capability.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There are resources available that provide a sequence of learning for the capability from Level 1 to Level 6. This can be helpful for teachers when catering for students with diverse needs.</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advice documents to support teachers to use the Literacy and Numeracy progressions. These progressions provide observable indicators of increasing complexity in literacy and numeracy which can help teachers to develop targeted teaching and learning programs for students who are working at, above, and below year-level expectations. </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These resources can support teaching teams to interrogate connections between the general capabilities and the learning area content in more detail.</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3332606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resources to support</a:t>
            </a:r>
            <a:r>
              <a:rPr lang="en-US" b="0" i="0" dirty="0">
                <a:solidFill>
                  <a:srgbClr val="000000"/>
                </a:solidFill>
                <a:effectLst/>
                <a:latin typeface="Arial" panose="020B0604020202020204" pitchFamily="34" charset="0"/>
                <a:cs typeface="Arial" panose="020B0604020202020204" pitchFamily="34" charset="0"/>
              </a:rPr>
              <a:t> schools with understanding how to connect the curriculum with cross-curriculum priorities.</a:t>
            </a:r>
          </a:p>
          <a:p>
            <a:pPr marL="0" indent="0">
              <a:buFont typeface="Arial" panose="020B0604020202020204" pitchFamily="34" charset="0"/>
              <a:buNone/>
            </a:pPr>
            <a:r>
              <a:rPr lang="en-US" sz="1200" kern="1200" dirty="0">
                <a:solidFill>
                  <a:schemeClr val="tx1"/>
                </a:solidFill>
                <a:effectLst/>
                <a:latin typeface="Arial" panose="020B0604020202020204" pitchFamily="34" charset="0"/>
                <a:ea typeface="+mn-ea"/>
                <a:cs typeface="Arial" panose="020B0604020202020204" pitchFamily="34" charset="0"/>
              </a:rPr>
              <a:t>Cross-curriculum priorities are incorporated through learning area content, in ways that are appropriate and authentic. The resources provide an overview of, as well as mapping across learning area and/or subject content descriptions and achievement standards to identify connections to each of the cross-curriculum priorities.</a:t>
            </a: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0" dirty="0">
                <a:solidFill>
                  <a:srgbClr val="000000"/>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 </a:t>
            </a: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1430273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The glossary is useful for developing a shared understanding of terms used in the Australian Curriculum Version 9.0: English.</a:t>
            </a: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It provides definitions used in the curriculum, including terms or expressions used in the achievement standard to capture a number of related ideas.</a:t>
            </a: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For example, the term ‘language features’ in the achievement standard includes ‘clause- and word-level grammar, vocabulary, figurative language, punctuation, images.’ </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Quoted verbatim and unaltered from ACARA</a:t>
            </a: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www.v9.australiancurriculum.edu.au/downloads/learning-areas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02938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24</a:t>
            </a:fld>
            <a:endParaRPr lang="en-AU"/>
          </a:p>
        </p:txBody>
      </p:sp>
    </p:spTree>
    <p:extLst>
      <p:ext uri="{BB962C8B-B14F-4D97-AF65-F5344CB8AC3E}">
        <p14:creationId xmlns:p14="http://schemas.microsoft.com/office/powerpoint/2010/main" val="1861632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AU" strike="noStrike" dirty="0">
                <a:latin typeface="Arial" panose="020B0604020202020204" pitchFamily="34" charset="0"/>
                <a:cs typeface="Arial" panose="020B0604020202020204" pitchFamily="34" charset="0"/>
              </a:rPr>
              <a:t>The English le</a:t>
            </a:r>
            <a:r>
              <a:rPr lang="en-AU" dirty="0">
                <a:latin typeface="Arial" panose="020B0604020202020204" pitchFamily="34" charset="0"/>
                <a:cs typeface="Arial" panose="020B0604020202020204" pitchFamily="34" charset="0"/>
              </a:rPr>
              <a:t>vel description in the </a:t>
            </a:r>
            <a:r>
              <a:rPr lang="en-AU" b="1" i="0" dirty="0">
                <a:latin typeface="Arial" panose="020B0604020202020204" pitchFamily="34" charset="0"/>
                <a:cs typeface="Arial" panose="020B0604020202020204" pitchFamily="34" charset="0"/>
              </a:rPr>
              <a:t>Curriculum elements </a:t>
            </a:r>
            <a:r>
              <a:rPr lang="en-AU" dirty="0">
                <a:latin typeface="Arial" panose="020B0604020202020204" pitchFamily="34" charset="0"/>
                <a:cs typeface="Arial" panose="020B0604020202020204" pitchFamily="34" charset="0"/>
              </a:rPr>
              <a:t>section provides a high-level overview of the learning students should experience each year. </a:t>
            </a:r>
          </a:p>
          <a:p>
            <a:pPr marL="0" indent="0">
              <a:buFont typeface="Arial" panose="020B0604020202020204" pitchFamily="34" charset="0"/>
              <a:buNone/>
              <a:defRPr/>
            </a:pPr>
            <a:r>
              <a:rPr lang="en-AU" dirty="0">
                <a:latin typeface="Arial" panose="020B0604020202020204" pitchFamily="34" charset="0"/>
                <a:cs typeface="Arial" panose="020B0604020202020204" pitchFamily="34" charset="0"/>
              </a:rPr>
              <a:t>In Queensland, the achievement standard represents </a:t>
            </a:r>
            <a:r>
              <a:rPr lang="en-AU" b="0" dirty="0">
                <a:latin typeface="Arial" panose="020B0604020202020204" pitchFamily="34" charset="0"/>
                <a:cs typeface="Arial" panose="020B0604020202020204" pitchFamily="34" charset="0"/>
              </a:rPr>
              <a:t>the C standard </a:t>
            </a:r>
            <a:r>
              <a:rPr lang="en-AU" dirty="0">
                <a:latin typeface="Arial" panose="020B0604020202020204" pitchFamily="34" charset="0"/>
                <a:cs typeface="Arial" panose="020B0604020202020204" pitchFamily="34" charset="0"/>
              </a:rPr>
              <a:t>(or equivalent).</a:t>
            </a:r>
          </a:p>
          <a:p>
            <a:pPr marL="0" indent="0">
              <a:buFont typeface="Arial" panose="020B0604020202020204" pitchFamily="34" charset="0"/>
              <a:buNone/>
              <a:defRPr/>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https://v9.australiancurriculum.edu.au/teacher-resources/understand-this-learning-area/english.</a:t>
            </a:r>
            <a:endParaRPr lang="en-AU" sz="1200" dirty="0">
              <a:solidFill>
                <a:schemeClr val="tx1"/>
              </a:solidFill>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25</a:t>
            </a:fld>
            <a:endParaRPr lang="en-AU"/>
          </a:p>
        </p:txBody>
      </p:sp>
    </p:spTree>
    <p:extLst>
      <p:ext uri="{BB962C8B-B14F-4D97-AF65-F5344CB8AC3E}">
        <p14:creationId xmlns:p14="http://schemas.microsoft.com/office/powerpoint/2010/main" val="3901199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Each level description has a consistent structure.</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information in the year level description provides useful context when reading the achievement standards and content descriptions.</a:t>
            </a:r>
          </a:p>
          <a:p>
            <a:pPr marL="628650" lvl="1" indent="-171450">
              <a:buFont typeface="Symbol" panose="05050102010706020507" pitchFamily="18" charset="2"/>
              <a:buChar char="-"/>
            </a:pPr>
            <a:endParaRPr lang="en-AU"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981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organisation of the achievement standard in Version 9.0 has been revised.</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achievement standard now has three paragraphs:</a:t>
            </a:r>
          </a:p>
          <a:p>
            <a:pPr marL="252000" lvl="1" indent="-252000">
              <a:buFont typeface="Arial" panose="020B0604020202020204" pitchFamily="34" charset="0"/>
              <a:buChar char="•"/>
            </a:pPr>
            <a:r>
              <a:rPr lang="en-AU" dirty="0">
                <a:latin typeface="Arial" panose="020B0604020202020204" pitchFamily="34" charset="0"/>
                <a:cs typeface="Arial" panose="020B0604020202020204" pitchFamily="34" charset="0"/>
              </a:rPr>
              <a:t>one for listening, speaking and creating</a:t>
            </a:r>
          </a:p>
          <a:p>
            <a:pPr marL="252000" lvl="1" indent="-252000">
              <a:buFont typeface="Arial" panose="020B0604020202020204" pitchFamily="34" charset="0"/>
              <a:buChar char="•"/>
            </a:pPr>
            <a:r>
              <a:rPr lang="en-AU" dirty="0">
                <a:latin typeface="Arial" panose="020B0604020202020204" pitchFamily="34" charset="0"/>
                <a:cs typeface="Arial" panose="020B0604020202020204" pitchFamily="34" charset="0"/>
              </a:rPr>
              <a:t>one for reading and viewing, and </a:t>
            </a:r>
          </a:p>
          <a:p>
            <a:pPr marL="252000" lvl="1" indent="-252000">
              <a:buFont typeface="Arial" panose="020B0604020202020204" pitchFamily="34" charset="0"/>
              <a:buChar char="•"/>
            </a:pPr>
            <a:r>
              <a:rPr lang="en-AU" dirty="0">
                <a:latin typeface="Arial" panose="020B0604020202020204" pitchFamily="34" charset="0"/>
                <a:cs typeface="Arial" panose="020B0604020202020204" pitchFamily="34" charset="0"/>
              </a:rPr>
              <a:t>one for writing and creating.</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dirty="0">
                <a:latin typeface="Arial" panose="020B0604020202020204" pitchFamily="34" charset="0"/>
                <a:cs typeface="Arial" panose="020B0604020202020204" pitchFamily="34" charset="0"/>
              </a:rPr>
              <a:t>Creating appears in the first and third paragraphs of the achievement standard, as creating can be seen as a process for spoken and/or written texts. The inclusion of multimodal texts in both paragraphs in many year levels reflects the changing nature of how individuals communicate.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86627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Each paragraph of the achievement standard follows a consistent internal structure, across all year levels.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This example is the first of three paragraphs of the achievement standard for listening, speaking and creating in Year 9.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It is important for teachers to reflect on the whole paragraph when planning in English. That is, the text created for a mode is done so in consideration of the purpose, audience and ideas, text structure and organisation and language and multimodal features.</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13964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On the QCAA website, there is a resource illustrating the sequence of achievement standards from Years 7‒10. There is a similar resource for Prep–Year 6.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62970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a:t>
            </a:fld>
            <a:endParaRPr lang="en-AU"/>
          </a:p>
        </p:txBody>
      </p:sp>
    </p:spTree>
    <p:extLst>
      <p:ext uri="{BB962C8B-B14F-4D97-AF65-F5344CB8AC3E}">
        <p14:creationId xmlns:p14="http://schemas.microsoft.com/office/powerpoint/2010/main" val="3726215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The final section of </a:t>
            </a:r>
            <a:r>
              <a:rPr lang="en-US" b="1" i="0" dirty="0">
                <a:latin typeface="Arial" panose="020B0604020202020204" pitchFamily="34" charset="0"/>
                <a:cs typeface="Arial" panose="020B0604020202020204" pitchFamily="34" charset="0"/>
              </a:rPr>
              <a:t>Curriculum elements </a:t>
            </a:r>
            <a:r>
              <a:rPr lang="en-US" b="0" dirty="0">
                <a:latin typeface="Arial" panose="020B0604020202020204" pitchFamily="34" charset="0"/>
                <a:cs typeface="Arial" panose="020B0604020202020204" pitchFamily="34" charset="0"/>
              </a:rPr>
              <a:t>provides further information regarding </a:t>
            </a:r>
            <a:r>
              <a:rPr lang="en-AU" b="0" dirty="0">
                <a:latin typeface="Arial" panose="020B0604020202020204" pitchFamily="34" charset="0"/>
                <a:cs typeface="Arial" panose="020B0604020202020204" pitchFamily="34" charset="0"/>
              </a:rPr>
              <a:t>the content descriptions in the strands and sub-strands which inform teaching and learning and assessment.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Content descriptions specify the knowledge, understanding and skills that students learn and that teachers are expected to teach. The content elaborations provide optional examples of how to teach the content descriptions.</a:t>
            </a:r>
          </a:p>
          <a:p>
            <a:pPr>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https://v9.australiancurriculum.edu.au/teacher-resources/understand-this-learning-area/english.</a:t>
            </a:r>
            <a:endParaRPr lang="en-AU" sz="1200" dirty="0">
              <a:solidFill>
                <a:schemeClr val="tx1"/>
              </a:solidFill>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30</a:t>
            </a:fld>
            <a:endParaRPr lang="en-AU"/>
          </a:p>
        </p:txBody>
      </p:sp>
    </p:spTree>
    <p:extLst>
      <p:ext uri="{BB962C8B-B14F-4D97-AF65-F5344CB8AC3E}">
        <p14:creationId xmlns:p14="http://schemas.microsoft.com/office/powerpoint/2010/main" val="1810312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comparison documents show the changes to the content descriptions for English.</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3629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A key is used to show the changes from Version 8.4 to Version 9.0.</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Examples from the Year 9 English curriculum will be used to show the changes. </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91771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If something has been refined from Version 8.4, it does not appear in colour.</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For example, in Version 8.4 the content description was: 'compare and contrast the use of cohesive devices in texts, focusing on how they serve to signpost ideas, to make connections and to build semantic associations between ideas’.</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Whereas, in Version 9.0, the content description has been refined to: 'investigate a range of cohesive devices that condense information in texts, including nominalisation, and devices that link, expand and develop ideas, including text connectives’. </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579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If a content description or part of a content description has been removed from Version 8.4 and no longer appears in Version 9.0, it has been highlighted in red.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For this example, 'Language variation and change' has been removed.</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221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If a new content description has been added to Version 9.0, it has been highlighted in green.</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In this instance, 'adapt and subvert text structures and language features by experimenting’ has been added. This addition is also reflected in the achievement standard.</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69264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If a content description has moved year levels from Version 8.4 to Version 9.0, it has been highlighted in blue. There is also a bold note to indicate the year level from which it has moved.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For example, 'understand conventions for citing others, and how to reference these in different ways' has been moved from the sub-strand Text structure and organisation in Year 10, allowing teachers to include citing others and referencing earlier in Year 9.</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49171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37</a:t>
            </a:fld>
            <a:endParaRPr lang="en-AU"/>
          </a:p>
        </p:txBody>
      </p:sp>
    </p:spTree>
    <p:extLst>
      <p:ext uri="{BB962C8B-B14F-4D97-AF65-F5344CB8AC3E}">
        <p14:creationId xmlns:p14="http://schemas.microsoft.com/office/powerpoint/2010/main" val="3370609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Resources to support the Australian Curriculum Version 9.0 can be found within the Australian Curriculum in Queensland Version 9.0 webpages.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These webpages only include resources that have been created or updated to align with Version 9.0.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dirty="0">
                <a:latin typeface="Arial" panose="020B0604020202020204" pitchFamily="34" charset="0"/>
                <a:cs typeface="Arial" panose="020B0604020202020204" pitchFamily="34" charset="0"/>
              </a:rPr>
              <a:t>Source: </a:t>
            </a:r>
            <a:r>
              <a:rPr lang="en-US" sz="1200" dirty="0">
                <a:effectLst/>
                <a:latin typeface="Arial" panose="020B0604020202020204" pitchFamily="34" charset="0"/>
                <a:cs typeface="Arial" panose="020B0604020202020204" pitchFamily="34" charset="0"/>
              </a:rPr>
              <a:t>Screenshot is from QCAA website www.qcaa.qld.edu.au/p-10/aciq.</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7662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Version 9.0 webpages support familiarisation with all three dimensions of the curriculum.</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Teachers can access advice and resources for their learning area and/or subject, </a:t>
            </a:r>
            <a:r>
              <a:rPr lang="en-AU" b="0" dirty="0">
                <a:latin typeface="Arial" panose="020B0604020202020204" pitchFamily="34" charset="0"/>
                <a:cs typeface="Arial" panose="020B0604020202020204" pitchFamily="34" charset="0"/>
              </a:rPr>
              <a:t>or</a:t>
            </a:r>
            <a:r>
              <a:rPr lang="en-AU" b="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the general capabilities, and the cross-curriculum priorities.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r>
              <a:rPr lang="en-AU" sz="1200" dirty="0">
                <a:latin typeface="Arial" panose="020B0604020202020204" pitchFamily="34" charset="0"/>
                <a:cs typeface="Arial" panose="020B0604020202020204" pitchFamily="34" charset="0"/>
              </a:rPr>
              <a:t>Source: </a:t>
            </a:r>
            <a:r>
              <a:rPr lang="en-US" sz="1200" dirty="0">
                <a:effectLst/>
                <a:latin typeface="Arial" panose="020B0604020202020204" pitchFamily="34" charset="0"/>
                <a:cs typeface="Arial" panose="020B0604020202020204" pitchFamily="34" charset="0"/>
              </a:rPr>
              <a:t>Screenshot is from QCAA website www.qcaa.qld.edu.au/p-10/aciq/version-9.</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1358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730813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latin typeface="Arial" panose="020B0604020202020204" pitchFamily="34" charset="0"/>
                <a:cs typeface="Arial" panose="020B0604020202020204" pitchFamily="34" charset="0"/>
              </a:rPr>
              <a:t>On screen is a snapshot of some of the English resources. These resources have been hyperlinked in the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4939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41</a:t>
            </a:fld>
            <a:endParaRPr lang="en-AU"/>
          </a:p>
        </p:txBody>
      </p:sp>
    </p:spTree>
    <p:extLst>
      <p:ext uri="{BB962C8B-B14F-4D97-AF65-F5344CB8AC3E}">
        <p14:creationId xmlns:p14="http://schemas.microsoft.com/office/powerpoint/2010/main" val="37731965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cs typeface="Arial" panose="020B0604020202020204" pitchFamily="34" charset="0"/>
              </a:rPr>
              <a:t>If you have any queries regarding Australian Curriculum v9.0: English, please contact the K-10 Curriculum and Assessment Branch.</a:t>
            </a:r>
          </a:p>
          <a:p>
            <a:pPr algn="l" rtl="0" fontAlgn="base"/>
            <a:br>
              <a:rPr lang="en-US" b="0" i="0" dirty="0">
                <a:solidFill>
                  <a:srgbClr val="000000"/>
                </a:solidFill>
                <a:effectLst/>
                <a:latin typeface="Arial" panose="020B0604020202020204" pitchFamily="34" charset="0"/>
                <a:cs typeface="Arial" panose="020B0604020202020204" pitchFamily="34" charset="0"/>
              </a:rPr>
            </a:br>
            <a:r>
              <a:rPr lang="en-US" b="0" i="0" dirty="0">
                <a:solidFill>
                  <a:srgbClr val="000000"/>
                </a:solidFill>
                <a:effectLst/>
                <a:latin typeface="Arial" panose="020B0604020202020204" pitchFamily="34" charset="0"/>
                <a:cs typeface="Arial" panose="020B0604020202020204" pitchFamily="34" charset="0"/>
              </a:rPr>
              <a:t>​</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29857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43</a:t>
            </a:fld>
            <a:endParaRPr lang="en-AU"/>
          </a:p>
        </p:txBody>
      </p:sp>
    </p:spTree>
    <p:extLst>
      <p:ext uri="{BB962C8B-B14F-4D97-AF65-F5344CB8AC3E}">
        <p14:creationId xmlns:p14="http://schemas.microsoft.com/office/powerpoint/2010/main" val="41755080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44</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45</a:t>
            </a:fld>
            <a:endParaRPr lang="en-AU"/>
          </a:p>
        </p:txBody>
      </p:sp>
    </p:spTree>
    <p:extLst>
      <p:ext uri="{BB962C8B-B14F-4D97-AF65-F5344CB8AC3E}">
        <p14:creationId xmlns:p14="http://schemas.microsoft.com/office/powerpoint/2010/main" val="2510268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cs typeface="Arial" panose="020B0604020202020204" pitchFamily="34" charset="0"/>
              </a:rPr>
              <a:t>If you don’t do so already, we recommend you follow QCAA on one or more social media platforms to stay in touch with us, and to find out about upcoming resources and professional learning.</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46</a:t>
            </a:fld>
            <a:endParaRPr lang="en-AU"/>
          </a:p>
        </p:txBody>
      </p:sp>
    </p:spTree>
    <p:extLst>
      <p:ext uri="{BB962C8B-B14F-4D97-AF65-F5344CB8AC3E}">
        <p14:creationId xmlns:p14="http://schemas.microsoft.com/office/powerpoint/2010/main" val="300432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124649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cs typeface="Arial" panose="020B0604020202020204" pitchFamily="34" charset="0"/>
              </a:rPr>
              <a:t>In the Australian Curriculum Version 9.0, </a:t>
            </a:r>
            <a:r>
              <a:rPr lang="en-AU" sz="1200" b="0" dirty="0">
                <a:latin typeface="Arial" panose="020B0604020202020204" pitchFamily="34" charset="0"/>
                <a:cs typeface="Arial" panose="020B0604020202020204" pitchFamily="34" charset="0"/>
              </a:rPr>
              <a:t>the three-dimensional interrelated structure has not changed as part of the review. The diagram visually represents these three dimensions.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b="0" u="sng" dirty="0">
                <a:solidFill>
                  <a:schemeClr val="tx1"/>
                </a:solidFill>
                <a:latin typeface="Arial" panose="020B0604020202020204" pitchFamily="34" charset="0"/>
                <a:cs typeface="Arial" panose="020B0604020202020204" pitchFamily="34" charset="0"/>
              </a:rPr>
              <a:t>www.</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189596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Australian Curriculum consists of eight learning areas. English is indicated in blue.</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b="0" u="sng" dirty="0">
                <a:solidFill>
                  <a:schemeClr val="tx1"/>
                </a:solidFill>
                <a:latin typeface="Arial" panose="020B0604020202020204" pitchFamily="34" charset="0"/>
                <a:cs typeface="Arial" panose="020B0604020202020204" pitchFamily="34" charset="0"/>
              </a:rPr>
              <a:t>www.</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133227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There are seven general capabilities: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Literacy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Numeracy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Digital literacy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Critical and creative thinking</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Personal and social capability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Intercultural understanding, and </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Ethical understanding.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0" indent="0">
              <a:spcBef>
                <a:spcPts val="0"/>
              </a:spcBef>
              <a:spcAft>
                <a:spcPts val="0"/>
              </a:spcAft>
              <a:buFont typeface="Arial" panose="020B0604020202020204" pitchFamily="34" charset="0"/>
              <a:buNone/>
            </a:pPr>
            <a:r>
              <a:rPr lang="en-AU" sz="1200" b="0" dirty="0">
                <a:latin typeface="Arial" panose="020B0604020202020204" pitchFamily="34" charset="0"/>
                <a:cs typeface="Arial" panose="020B0604020202020204" pitchFamily="34" charset="0"/>
              </a:rPr>
              <a:t>As part of the review, the general capabilities have been refined. </a:t>
            </a:r>
          </a:p>
          <a:p>
            <a:pPr marL="0" indent="0">
              <a:spcBef>
                <a:spcPts val="0"/>
              </a:spcBef>
              <a:spcAft>
                <a:spcPts val="0"/>
              </a:spcAft>
              <a:buFont typeface="Arial" panose="020B0604020202020204" pitchFamily="34" charset="0"/>
              <a:buNone/>
            </a:pPr>
            <a:r>
              <a:rPr lang="en-AU" sz="1200" b="0" dirty="0">
                <a:latin typeface="Arial" panose="020B0604020202020204" pitchFamily="34" charset="0"/>
                <a:cs typeface="Arial" panose="020B0604020202020204" pitchFamily="34" charset="0"/>
              </a:rPr>
              <a:t>The Information, Communications and Technologies (ICT) </a:t>
            </a:r>
            <a:r>
              <a:rPr lang="en-US" sz="1200" b="0" dirty="0">
                <a:effectLst/>
                <a:latin typeface="Arial" panose="020B0604020202020204" pitchFamily="34" charset="0"/>
                <a:cs typeface="Arial" panose="020B0604020202020204" pitchFamily="34" charset="0"/>
              </a:rPr>
              <a:t>g</a:t>
            </a:r>
            <a:r>
              <a:rPr lang="en-US" sz="1200" dirty="0">
                <a:effectLst/>
                <a:latin typeface="Arial" panose="020B0604020202020204" pitchFamily="34" charset="0"/>
                <a:cs typeface="Arial" panose="020B0604020202020204" pitchFamily="34" charset="0"/>
              </a:rPr>
              <a:t>eneral capability in v8.4 has been renamed Digital literacy in v9.0 </a:t>
            </a:r>
            <a:r>
              <a:rPr lang="en-AU" sz="1200" b="0" dirty="0">
                <a:latin typeface="Arial" panose="020B0604020202020204" pitchFamily="34" charset="0"/>
                <a:cs typeface="Arial" panose="020B0604020202020204" pitchFamily="34" charset="0"/>
              </a:rPr>
              <a:t>to reflect current understandings in the field.</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Literacy and Numeracy general capabilities are no longer continua. In v9.0 they are progressions representing the fine-grained indicators of the typical trajectory of literacy and numeracy development.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remaining general capabilities have had refinements to elements, sub-elements and continua. </a:t>
            </a:r>
          </a:p>
          <a:p>
            <a:pPr>
              <a:spcBef>
                <a:spcPts val="0"/>
              </a:spcBef>
              <a:spcAft>
                <a:spcPts val="0"/>
              </a:spcAft>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a:t>
            </a:r>
            <a:r>
              <a:rPr lang="en-AU" sz="1200" b="1" dirty="0">
                <a:latin typeface="Arial" panose="020B0604020202020204" pitchFamily="34" charset="0"/>
                <a:cs typeface="Arial" panose="020B0604020202020204" pitchFamily="34" charset="0"/>
              </a:rPr>
              <a:t> </a:t>
            </a:r>
            <a:r>
              <a:rPr lang="en-AU" sz="1200" b="0" u="sng" dirty="0">
                <a:solidFill>
                  <a:schemeClr val="tx1"/>
                </a:solidFill>
                <a:latin typeface="Arial" panose="020B0604020202020204" pitchFamily="34" charset="0"/>
                <a:cs typeface="Arial" panose="020B0604020202020204" pitchFamily="34" charset="0"/>
              </a:rPr>
              <a:t>www.</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355140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There are three cross-curriculum priorities: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Aboriginal and Torres Strait Islander Histories and Cultures</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Asia and Australia’s engagement with Asia, and </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Sustainability. </a:t>
            </a: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b="0" u="sng" dirty="0">
                <a:solidFill>
                  <a:schemeClr val="tx1"/>
                </a:solidFill>
                <a:latin typeface="Arial" panose="020B0604020202020204" pitchFamily="34" charset="0"/>
                <a:cs typeface="Arial" panose="020B0604020202020204" pitchFamily="34" charset="0"/>
              </a:rPr>
              <a:t>www.</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107208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s://www.qcaa.qld.edu.au/copyright" TargetMode="Externa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8.jpg"/><Relationship Id="rId7" Type="http://schemas.openxmlformats.org/officeDocument/2006/relationships/image" Target="../media/image10.jpg"/><Relationship Id="rId12" Type="http://schemas.openxmlformats.org/officeDocument/2006/relationships/image" Target="../media/image13.png"/><Relationship Id="rId2" Type="http://schemas.openxmlformats.org/officeDocument/2006/relationships/hyperlink" Target="https://www.instagram.com/myqce/" TargetMode="External"/><Relationship Id="rId1" Type="http://schemas.openxmlformats.org/officeDocument/2006/relationships/slideMaster" Target="../slideMasters/slideMaster1.xml"/><Relationship Id="rId6" Type="http://schemas.openxmlformats.org/officeDocument/2006/relationships/hyperlink" Target="http://www.youtube.com/user/TheQCAA" TargetMode="External"/><Relationship Id="rId11" Type="http://schemas.openxmlformats.org/officeDocument/2006/relationships/hyperlink" Target="http://www.facebook.com/qcaa.qld.edu.au" TargetMode="External"/><Relationship Id="rId5" Type="http://schemas.openxmlformats.org/officeDocument/2006/relationships/image" Target="../media/image9.jpg"/><Relationship Id="rId10" Type="http://schemas.openxmlformats.org/officeDocument/2006/relationships/image" Target="../media/image12.sv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6.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6963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ading">
    <p:spTree>
      <p:nvGrpSpPr>
        <p:cNvPr id="1" name=""/>
        <p:cNvGrpSpPr/>
        <p:nvPr/>
      </p:nvGrpSpPr>
      <p:grpSpPr>
        <a:xfrm>
          <a:off x="0" y="0"/>
          <a:ext cx="0" cy="0"/>
          <a:chOff x="0" y="0"/>
          <a:chExt cx="0" cy="0"/>
        </a:xfrm>
      </p:grpSpPr>
      <p:pic>
        <p:nvPicPr>
          <p:cNvPr id="8" name="Picture 7" descr="A group of people sitting at tables&#10;&#10;Description automatically generated with medium confidence">
            <a:extLst>
              <a:ext uri="{FF2B5EF4-FFF2-40B4-BE49-F238E27FC236}">
                <a16:creationId xmlns:a16="http://schemas.microsoft.com/office/drawing/2014/main" id="{74595D05-5F66-CE8E-AEF8-7AFEF19824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2463"/>
            <a:ext cx="8964000"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dirty="0"/>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dirty="0"/>
              <a:t>Job number</a:t>
            </a:r>
            <a:endParaRPr lang="en-AU" dirty="0"/>
          </a:p>
        </p:txBody>
      </p:sp>
      <p:cxnSp>
        <p:nvCxnSpPr>
          <p:cNvPr id="7" name="Straight Connector 6">
            <a:extLst>
              <a:ext uri="{FF2B5EF4-FFF2-40B4-BE49-F238E27FC236}">
                <a16:creationId xmlns:a16="http://schemas.microsoft.com/office/drawing/2014/main" id="{866A56FF-CC06-41AB-998C-3C2339FCAD1D}"/>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6C6F6769-C68E-514C-0DF5-5C8CAE710806}"/>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Sticker of ACiQ v9.0">
            <a:extLst>
              <a:ext uri="{FF2B5EF4-FFF2-40B4-BE49-F238E27FC236}">
                <a16:creationId xmlns:a16="http://schemas.microsoft.com/office/drawing/2014/main" id="{28A824FF-8409-0A5E-4807-805CF02804A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3850" y="230400"/>
            <a:ext cx="1411200" cy="313326"/>
          </a:xfrm>
          <a:prstGeom prst="rect">
            <a:avLst/>
          </a:prstGeom>
        </p:spPr>
      </p:pic>
    </p:spTree>
    <p:extLst>
      <p:ext uri="{BB962C8B-B14F-4D97-AF65-F5344CB8AC3E}">
        <p14:creationId xmlns:p14="http://schemas.microsoft.com/office/powerpoint/2010/main" val="314414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dirty="0"/>
              <a:t>Source: Author Date.</a:t>
            </a:r>
          </a:p>
        </p:txBody>
      </p:sp>
    </p:spTree>
    <p:extLst>
      <p:ext uri="{BB962C8B-B14F-4D97-AF65-F5344CB8AC3E}">
        <p14:creationId xmlns:p14="http://schemas.microsoft.com/office/powerpoint/2010/main" val="121695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0959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28508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3511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dirty="0"/>
              <a:t>               </a:t>
            </a:r>
            <a:r>
              <a:rPr lang="en-US" sz="1400" dirty="0"/>
              <a:t>© State of Queensland (QCAA) </a:t>
            </a:r>
            <a:r>
              <a:rPr lang="en-AU" sz="1400" dirty="0"/>
              <a:t>2021</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(QCAA)</a:t>
            </a:r>
            <a:r>
              <a:rPr lang="en-AU" sz="1400" dirty="0"/>
              <a:t> 2021 </a:t>
            </a:r>
            <a:r>
              <a:rPr lang="en-AU" sz="1400" spc="-20" dirty="0">
                <a:hlinkClick r:id="rId3"/>
              </a:rPr>
              <a:t>www.qcaa.qld.edu.au/copyright</a:t>
            </a:r>
            <a:r>
              <a:rPr lang="en-AU" sz="1400" spc="-20" dirty="0"/>
              <a:t> </a:t>
            </a:r>
            <a:endParaRPr lang="en-AU" sz="1400" dirty="0"/>
          </a:p>
          <a:p>
            <a:pPr>
              <a:lnSpc>
                <a:spcPct val="110000"/>
              </a:lnSpc>
            </a:pPr>
            <a:r>
              <a:rPr lang="en-US" sz="1400" dirty="0"/>
              <a:t>Other copyright material in this presentation is listed on the previous slide/s. </a:t>
            </a:r>
            <a:endParaRPr lang="en-US" dirty="0"/>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pic>
        <p:nvPicPr>
          <p:cNvPr id="3" name="Picture 2">
            <a:hlinkClick r:id="rId4"/>
            <a:extLst>
              <a:ext uri="{FF2B5EF4-FFF2-40B4-BE49-F238E27FC236}">
                <a16:creationId xmlns:a16="http://schemas.microsoft.com/office/drawing/2014/main" id="{AB14B6D5-C485-2288-1715-3B17154FF13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781738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25" name="Facebook link">
              <a:hlinkClick r:id="rId11"/>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276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Welcome to Country">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972354-40A5-4EBD-9998-D14E5544B759}"/>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0DD8F4E3-022E-4D89-F4A3-446209BC3DE5}"/>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Sticker of ACiQv9.0">
            <a:extLst>
              <a:ext uri="{FF2B5EF4-FFF2-40B4-BE49-F238E27FC236}">
                <a16:creationId xmlns:a16="http://schemas.microsoft.com/office/drawing/2014/main" id="{9D8A2988-BB5F-A951-5080-1517559BA6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37995" y="72000"/>
            <a:ext cx="864000" cy="201312"/>
          </a:xfrm>
          <a:prstGeom prst="rect">
            <a:avLst/>
          </a:prstGeom>
        </p:spPr>
      </p:pic>
      <p:sp>
        <p:nvSpPr>
          <p:cNvPr id="8" name="Title 1">
            <a:extLst>
              <a:ext uri="{FF2B5EF4-FFF2-40B4-BE49-F238E27FC236}">
                <a16:creationId xmlns:a16="http://schemas.microsoft.com/office/drawing/2014/main" id="{E5B4DC9D-0396-E023-48EB-8F68BBA6E434}"/>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9" name="TextBox 8">
            <a:extLst>
              <a:ext uri="{FF2B5EF4-FFF2-40B4-BE49-F238E27FC236}">
                <a16:creationId xmlns:a16="http://schemas.microsoft.com/office/drawing/2014/main" id="{B391D32C-0DB8-FF07-13EB-B887DFA7B26F}"/>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a:t>
            </a:r>
            <a:r>
              <a:rPr lang="en-US" sz="1050" err="1">
                <a:solidFill>
                  <a:schemeClr val="tx1"/>
                </a:solidFill>
              </a:rPr>
              <a:t>Chern’ee</a:t>
            </a:r>
            <a:r>
              <a:rPr lang="en-US" sz="1050">
                <a:solidFill>
                  <a:schemeClr val="tx1"/>
                </a:solidFill>
              </a:rPr>
              <a:t>, Brooke and Jesse Sutton, </a:t>
            </a:r>
            <a:r>
              <a:rPr lang="en-US" sz="1050" err="1">
                <a:solidFill>
                  <a:schemeClr val="tx1"/>
                </a:solidFill>
              </a:rPr>
              <a:t>Kalkadoon</a:t>
            </a:r>
            <a:r>
              <a:rPr lang="en-US" sz="1050">
                <a:solidFill>
                  <a:schemeClr val="tx1"/>
                </a:solidFill>
              </a:rPr>
              <a:t>.</a:t>
            </a:r>
          </a:p>
        </p:txBody>
      </p:sp>
      <p:pic>
        <p:nvPicPr>
          <p:cNvPr id="10" name="Picture 9" descr="A colorful art piece with a flower&#10;&#10;Description automatically generated with medium confidence">
            <a:extLst>
              <a:ext uri="{FF2B5EF4-FFF2-40B4-BE49-F238E27FC236}">
                <a16:creationId xmlns:a16="http://schemas.microsoft.com/office/drawing/2014/main" id="{ADF07D7A-B312-4662-7AED-97015A72D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pic>
        <p:nvPicPr>
          <p:cNvPr id="11" name="Graphic 10" descr="Queensland Curriculum and Assessment Authority (QCAA) logo">
            <a:extLst>
              <a:ext uri="{FF2B5EF4-FFF2-40B4-BE49-F238E27FC236}">
                <a16:creationId xmlns:a16="http://schemas.microsoft.com/office/drawing/2014/main" id="{CDEDCF1F-7AC7-125E-8E31-733FC8BDF8A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2400" y="4662000"/>
            <a:ext cx="2512800" cy="246011"/>
          </a:xfrm>
          <a:prstGeom prst="rect">
            <a:avLst/>
          </a:prstGeom>
        </p:spPr>
      </p:pic>
      <p:pic>
        <p:nvPicPr>
          <p:cNvPr id="12" name="Graphic 11" descr="QCAA tagline: For all Queensland schools">
            <a:extLst>
              <a:ext uri="{FF2B5EF4-FFF2-40B4-BE49-F238E27FC236}">
                <a16:creationId xmlns:a16="http://schemas.microsoft.com/office/drawing/2014/main" id="{2DE11B32-29B8-833C-FD71-5CD7AC191D4E}"/>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20272" y="4770000"/>
            <a:ext cx="1800000" cy="140118"/>
          </a:xfrm>
          <a:prstGeom prst="rect">
            <a:avLst/>
          </a:prstGeom>
        </p:spPr>
      </p:pic>
    </p:spTree>
    <p:extLst>
      <p:ext uri="{BB962C8B-B14F-4D97-AF65-F5344CB8AC3E}">
        <p14:creationId xmlns:p14="http://schemas.microsoft.com/office/powerpoint/2010/main" val="58781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323850" y="842962"/>
            <a:ext cx="8485188" cy="3604837"/>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endParaRPr lang="en-AU"/>
          </a:p>
        </p:txBody>
      </p:sp>
    </p:spTree>
    <p:extLst>
      <p:ext uri="{BB962C8B-B14F-4D97-AF65-F5344CB8AC3E}">
        <p14:creationId xmlns:p14="http://schemas.microsoft.com/office/powerpoint/2010/main" val="250679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6.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4D0BF760-AAB9-4C47-AD4D-CC50085FA7C6}"/>
              </a:ext>
            </a:extLst>
          </p:cNvPr>
          <p:cNvCxnSpPr/>
          <p:nvPr/>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02400" y="4662000"/>
            <a:ext cx="2512800" cy="246011"/>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020272" y="4770000"/>
            <a:ext cx="1800000" cy="140118"/>
          </a:xfrm>
          <a:prstGeom prst="rect">
            <a:avLst/>
          </a:prstGeom>
        </p:spPr>
      </p:pic>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1997981269"/>
      </p:ext>
    </p:extLst>
  </p:cSld>
  <p:clrMap bg1="lt1" tx1="dk1" bg2="lt2" tx2="dk2" accent1="accent1" accent2="accent2" accent3="accent3" accent4="accent4" accent5="accent5" accent6="accent6" hlink="hlink" folHlink="folHlink"/>
  <p:sldLayoutIdLst>
    <p:sldLayoutId id="2147484303" r:id="rId1"/>
    <p:sldLayoutId id="2147484305" r:id="rId2"/>
    <p:sldLayoutId id="2147484307" r:id="rId3"/>
    <p:sldLayoutId id="2147484309" r:id="rId4"/>
    <p:sldLayoutId id="2147484311" r:id="rId5"/>
    <p:sldLayoutId id="2147484313" r:id="rId6"/>
    <p:sldLayoutId id="2147484314" r:id="rId7"/>
    <p:sldLayoutId id="2147484316" r:id="rId8"/>
    <p:sldLayoutId id="2147484317" r:id="rId9"/>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4" pos="5559">
          <p15:clr>
            <a:srgbClr val="F26B43"/>
          </p15:clr>
        </p15:guide>
        <p15:guide id="7" orient="horz" pos="486">
          <p15:clr>
            <a:srgbClr val="F26B43"/>
          </p15:clr>
        </p15:guide>
        <p15:guide id="9" orient="horz" pos="1620" userDrawn="1">
          <p15:clr>
            <a:srgbClr val="F26B43"/>
          </p15:clr>
        </p15:guide>
        <p15:guide id="10" orient="horz" pos="3091" userDrawn="1">
          <p15:clr>
            <a:srgbClr val="F26B43"/>
          </p15:clr>
        </p15:guide>
        <p15:guide id="11" pos="204" userDrawn="1">
          <p15:clr>
            <a:srgbClr val="F26B43"/>
          </p15:clr>
        </p15:guide>
        <p15:guide id="12" pos="5556" userDrawn="1">
          <p15:clr>
            <a:srgbClr val="F26B43"/>
          </p15:clr>
        </p15:guide>
        <p15:guide id="13"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Graphic 15" descr="Queensland Curriculum and Assessment Authority (QCAA) logo">
            <a:extLst>
              <a:ext uri="{FF2B5EF4-FFF2-40B4-BE49-F238E27FC236}">
                <a16:creationId xmlns:a16="http://schemas.microsoft.com/office/drawing/2014/main" id="{CD62BAD7-D57D-ADDC-D07F-F936C29602B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2400" y="4662000"/>
            <a:ext cx="2512800" cy="246011"/>
          </a:xfrm>
          <a:prstGeom prst="rect">
            <a:avLst/>
          </a:prstGeom>
        </p:spPr>
      </p:pic>
      <p:pic>
        <p:nvPicPr>
          <p:cNvPr id="14" name="Graphic 13" descr="Creative Commons licence icons (CC BY)">
            <a:extLst>
              <a:ext uri="{FF2B5EF4-FFF2-40B4-BE49-F238E27FC236}">
                <a16:creationId xmlns:a16="http://schemas.microsoft.com/office/drawing/2014/main" id="{1177EBBF-AC38-EB20-6E6C-EBFEC57928E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70000" y="4453200"/>
            <a:ext cx="466725" cy="219075"/>
          </a:xfrm>
          <a:prstGeom prst="rect">
            <a:avLst/>
          </a:prstGeom>
        </p:spPr>
      </p:pic>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dirty="0"/>
              <a:t>Click to edit Master text styles</a:t>
            </a:r>
            <a:endParaRPr lang="en-AU" dirty="0"/>
          </a:p>
        </p:txBody>
      </p:sp>
      <p:pic>
        <p:nvPicPr>
          <p:cNvPr id="9" name="Graphic 8" descr="QCAA tagline: For all Queensland schools">
            <a:extLst>
              <a:ext uri="{FF2B5EF4-FFF2-40B4-BE49-F238E27FC236}">
                <a16:creationId xmlns:a16="http://schemas.microsoft.com/office/drawing/2014/main" id="{BE30692F-F357-2C3F-1A9C-FEFE5B40E90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020272" y="4770000"/>
            <a:ext cx="1800000" cy="140118"/>
          </a:xfrm>
          <a:prstGeom prst="rect">
            <a:avLst/>
          </a:prstGeom>
        </p:spPr>
      </p:pic>
    </p:spTree>
    <p:extLst>
      <p:ext uri="{BB962C8B-B14F-4D97-AF65-F5344CB8AC3E}">
        <p14:creationId xmlns:p14="http://schemas.microsoft.com/office/powerpoint/2010/main" val="3025349944"/>
      </p:ext>
    </p:extLst>
  </p:cSld>
  <p:clrMap bg1="lt1" tx1="dk1" bg2="lt2" tx2="dk2" accent1="accent1" accent2="accent2" accent3="accent3" accent4="accent4" accent5="accent5" accent6="accent6" hlink="hlink" folHlink="folHlink"/>
  <p:sldLayoutIdLst>
    <p:sldLayoutId id="2147484319"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orient="horz" pos="3091">
          <p15:clr>
            <a:srgbClr val="F26B43"/>
          </p15:clr>
        </p15:guide>
        <p15:guide id="3" pos="204">
          <p15:clr>
            <a:srgbClr val="F26B43"/>
          </p15:clr>
        </p15:guide>
        <p15:guide id="4" pos="5556">
          <p15:clr>
            <a:srgbClr val="F26B43"/>
          </p15:clr>
        </p15:guide>
        <p15:guide id="5"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0.png"/><Relationship Id="rId7" Type="http://schemas.openxmlformats.org/officeDocument/2006/relationships/diagramColors" Target="../diagrams/colors5.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hyperlink" Target="https://v9.australiancurriculum.edu.au/help/website-tou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s://www.qcaa.qld.edu.au/p-10/aciq/version-9/cross-curriculum-priorities" TargetMode="Externa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s://www.qcaa.qld.edu.au/p-10/aciq/version-9/cross-curriculum-priorities" TargetMode="Externa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v9.australiancurriculum.edu.au/f-10-curriculum/learning-areas/english/year-7?view=quick&amp;detailed-content-descriptions=0&amp;hide-ccp=0&amp;hide-gc=0&amp;side-by-side=1&amp;strands-start-index=0&amp;subjects-start-index=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v9.australiancurriculum.edu.au/downloads/learning-areas"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v9.australiancurriculum.edu.au/f-10-curriculum/learning-areas/english/year-7?view=quick&amp;detailed-content-descriptions=0&amp;hide-ccp=0&amp;hide-gc=0&amp;side-by-side=1&amp;strands-start-index=0&amp;subjects-start-index=0"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v9.australiancurriculum.edu.au/f-10-curriculum/learning-areas/english/year-9?view=quick&amp;detailed-content-descriptions=0&amp;hide-ccp=0&amp;hide-gc=0&amp;side-by-side=1&amp;strands-start-index=0&amp;subjects-start-index=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www.qcaa.qld.edu.au/downloads/aciqv9/english/curriculum/ac9_english_yr7-10_as_sequenc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hyperlink" Target="https://www.qcaa.qld.edu.au/downloads/aciqv9/english/curriculum/ac9_english_yr9_comp.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s://www.qcaa.qld.edu.au/p-10/aciq"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qcaa.qld.edu.au/p-10/aciq/version-9/learning-areas/p-10-english/p-10-english-assessment" TargetMode="External"/><Relationship Id="rId7" Type="http://schemas.openxmlformats.org/officeDocument/2006/relationships/hyperlink" Target="https://www.qcaa.qld.edu.au/p-10/aciq/version-9/p10-planning-app"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s://www.qcaa.qld.edu.au/p-10/aciq/version-9/learning-areas/p-10-english/p-10-english-planning" TargetMode="External"/><Relationship Id="rId5" Type="http://schemas.openxmlformats.org/officeDocument/2006/relationships/hyperlink" Target="https://www.qcaa.qld.edu.au/downloads/aciqv9/english/curriculum/ac9_english_yr7-10_cd_sequence.pdf" TargetMode="External"/><Relationship Id="rId4" Type="http://schemas.openxmlformats.org/officeDocument/2006/relationships/hyperlink" Target="https://www.qcaa.qld.edu.au/downloads/aciqv9/english/curriculum/ac9_english_yr7-10_as_sequence.pdf"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www.qcaa.qld.edu.au/"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docs.acara.edu.au/resources/The_Shape_of_the_Australian_Curriculum_v4.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hyperlink" Target="http://www.cherneesutton.com.au/" TargetMode="External"/><Relationship Id="rId5" Type="http://schemas.openxmlformats.org/officeDocument/2006/relationships/hyperlink" Target="https://www.australiancurriculum.edu.au/copyright-and-terms-of-use" TargetMode="External"/><Relationship Id="rId4" Type="http://schemas.openxmlformats.org/officeDocument/2006/relationships/hyperlink" Target="https://www.australiancurriculum.edu.au/"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hyperlink" Target="http://www.qcaa.qld.edu.au/copyright"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v9.australiancurriculum.edu.au/help/website-tou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v9.australiancurriculum.edu.au/help/website-tou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v9.australiancurriculum.edu.au/help/website-tou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v9.australiancurriculum.edu.au/help/website-to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0D79-C462-450E-BC47-579F0142FCBD}"/>
              </a:ext>
            </a:extLst>
          </p:cNvPr>
          <p:cNvSpPr>
            <a:spLocks noGrp="1"/>
          </p:cNvSpPr>
          <p:nvPr>
            <p:ph type="ctrTitle"/>
          </p:nvPr>
        </p:nvSpPr>
        <p:spPr/>
        <p:txBody>
          <a:bodyPr>
            <a:normAutofit/>
          </a:bodyPr>
          <a:lstStyle/>
          <a:p>
            <a:r>
              <a:rPr lang="en-AU" dirty="0"/>
              <a:t>Familiarisation and planning</a:t>
            </a:r>
          </a:p>
        </p:txBody>
      </p:sp>
      <p:sp>
        <p:nvSpPr>
          <p:cNvPr id="5" name="Subtitle 4">
            <a:extLst>
              <a:ext uri="{FF2B5EF4-FFF2-40B4-BE49-F238E27FC236}">
                <a16:creationId xmlns:a16="http://schemas.microsoft.com/office/drawing/2014/main" id="{2A8439A1-41B3-4705-A645-6FF117E1E473}"/>
              </a:ext>
            </a:extLst>
          </p:cNvPr>
          <p:cNvSpPr>
            <a:spLocks noGrp="1"/>
          </p:cNvSpPr>
          <p:nvPr>
            <p:ph type="subTitle" idx="1"/>
          </p:nvPr>
        </p:nvSpPr>
        <p:spPr/>
        <p:txBody>
          <a:bodyPr>
            <a:noAutofit/>
          </a:bodyPr>
          <a:lstStyle/>
          <a:p>
            <a:r>
              <a:rPr lang="en-AU" sz="2000"/>
              <a:t>Australian Curriculum v9.0: English</a:t>
            </a:r>
            <a:r>
              <a:rPr lang="en-AU" sz="2000" b="1"/>
              <a:t> </a:t>
            </a:r>
            <a:r>
              <a:rPr lang="en-AU" sz="2000"/>
              <a:t>— </a:t>
            </a:r>
            <a:r>
              <a:rPr lang="en-AU" sz="1800"/>
              <a:t>Years 7–10</a:t>
            </a:r>
          </a:p>
        </p:txBody>
      </p:sp>
      <p:sp>
        <p:nvSpPr>
          <p:cNvPr id="6" name="Vertical Text Placeholder 5">
            <a:extLst>
              <a:ext uri="{FF2B5EF4-FFF2-40B4-BE49-F238E27FC236}">
                <a16:creationId xmlns:a16="http://schemas.microsoft.com/office/drawing/2014/main" id="{D8F0ED69-6F0D-1EF2-7664-34DD5ADDD6CE}"/>
              </a:ext>
            </a:extLst>
          </p:cNvPr>
          <p:cNvSpPr>
            <a:spLocks noGrp="1"/>
          </p:cNvSpPr>
          <p:nvPr>
            <p:ph type="body" orient="vert" sz="quarter" idx="10"/>
          </p:nvPr>
        </p:nvSpPr>
        <p:spPr/>
        <p:txBody>
          <a:bodyPr/>
          <a:lstStyle/>
          <a:p>
            <a:r>
              <a:rPr lang="en-US" dirty="0"/>
              <a:t>240863</a:t>
            </a:r>
            <a:endParaRPr lang="en-AU" dirty="0"/>
          </a:p>
        </p:txBody>
      </p:sp>
    </p:spTree>
    <p:extLst>
      <p:ext uri="{BB962C8B-B14F-4D97-AF65-F5344CB8AC3E}">
        <p14:creationId xmlns:p14="http://schemas.microsoft.com/office/powerpoint/2010/main" val="409793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1" y="664425"/>
            <a:ext cx="2634864" cy="4160659"/>
            <a:chOff x="5364088" y="541137"/>
            <a:chExt cx="2634864" cy="4160659"/>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531188"/>
            </a:xfrm>
            <a:prstGeom prst="rect">
              <a:avLst/>
            </a:prstGeom>
            <a:solidFill>
              <a:schemeClr val="bg1"/>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012010"/>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rgbClr val="00B5D1"/>
                  </a:solidFill>
                  <a:latin typeface="Arial"/>
                  <a:cs typeface="Arial"/>
                </a:rPr>
                <a:t>Key considerations </a:t>
              </a:r>
              <a:endParaRPr lang="en-AU" sz="1100" b="1" dirty="0">
                <a:solidFill>
                  <a:srgbClr val="00B5D1"/>
                </a:solidFill>
                <a:cs typeface="Arial"/>
              </a:endParaRPr>
            </a:p>
            <a:p>
              <a:pPr marL="252000" indent="-252000">
                <a:buFont typeface="Arial" panose="020B0604020202020204" pitchFamily="34" charset="0"/>
                <a:buChar char="•"/>
              </a:pPr>
              <a:r>
                <a:rPr lang="en-AU" sz="1100" b="1" dirty="0">
                  <a:solidFill>
                    <a:srgbClr val="00B5D1"/>
                  </a:solidFill>
                  <a:latin typeface="Arial"/>
                  <a:cs typeface="Arial"/>
                </a:rPr>
                <a:t>Key connections </a:t>
              </a:r>
              <a:endParaRPr lang="en-AU" sz="1100" b="1" dirty="0">
                <a:solidFill>
                  <a:srgbClr val="00B5D1"/>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5845009" y="541137"/>
              <a:ext cx="1673021" cy="369332"/>
            </a:xfrm>
            <a:prstGeom prst="rect">
              <a:avLst/>
            </a:prstGeom>
            <a:solidFill>
              <a:srgbClr val="00B5D1"/>
            </a:solidFill>
            <a:ln>
              <a:solidFill>
                <a:srgbClr val="00B5D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a:solidFill>
                    <a:schemeClr val="bg1"/>
                  </a:solidFill>
                  <a:latin typeface="Arial" panose="020B0604020202020204" pitchFamily="34" charset="0"/>
                  <a:cs typeface="Arial" panose="020B0604020202020204" pitchFamily="34" charset="0"/>
                </a:rPr>
                <a:t>Version 9.0</a:t>
              </a:r>
            </a:p>
          </p:txBody>
        </p:sp>
      </p:grpSp>
      <p:grpSp>
        <p:nvGrpSpPr>
          <p:cNvPr id="5" name="Group 4">
            <a:extLst>
              <a:ext uri="{FF2B5EF4-FFF2-40B4-BE49-F238E27FC236}">
                <a16:creationId xmlns:a16="http://schemas.microsoft.com/office/drawing/2014/main" id="{E056D158-2DA2-E529-0537-A88828264576}"/>
              </a:ext>
            </a:extLst>
          </p:cNvPr>
          <p:cNvGrpSpPr/>
          <p:nvPr/>
        </p:nvGrpSpPr>
        <p:grpSpPr>
          <a:xfrm>
            <a:off x="3299434" y="654151"/>
            <a:ext cx="2634864" cy="4160659"/>
            <a:chOff x="713000" y="542021"/>
            <a:chExt cx="2634864" cy="3944476"/>
          </a:xfrm>
        </p:grpSpPr>
        <p:sp>
          <p:nvSpPr>
            <p:cNvPr id="4" name="TextBox 3">
              <a:extLst>
                <a:ext uri="{FF2B5EF4-FFF2-40B4-BE49-F238E27FC236}">
                  <a16:creationId xmlns:a16="http://schemas.microsoft.com/office/drawing/2014/main" id="{470622B5-508C-4BC4-96FA-32C72B41154A}"/>
                </a:ext>
              </a:extLst>
            </p:cNvPr>
            <p:cNvSpPr txBox="1"/>
            <p:nvPr/>
          </p:nvSpPr>
          <p:spPr>
            <a:xfrm>
              <a:off x="713000" y="1012010"/>
              <a:ext cx="2634864" cy="1612112"/>
            </a:xfrm>
            <a:prstGeom prst="rect">
              <a:avLst/>
            </a:prstGeom>
            <a:noFill/>
            <a:ln w="12700">
              <a:solidFill>
                <a:schemeClr val="accent1"/>
              </a:solidFill>
            </a:ln>
          </p:spPr>
          <p:txBody>
            <a:bodyPr wrap="square" rtlCol="0">
              <a:spAutoFit/>
            </a:bodyPr>
            <a:lstStyle/>
            <a:p>
              <a:r>
                <a:rPr lang="en-AU" sz="1100" b="1" dirty="0"/>
                <a:t>Understand how the learning area works</a:t>
              </a:r>
            </a:p>
            <a:p>
              <a:pPr marL="252000" indent="-252000">
                <a:buFont typeface="Arial" panose="020B0604020202020204" pitchFamily="34" charset="0"/>
                <a:buChar char="•"/>
              </a:pPr>
              <a:r>
                <a:rPr lang="en-AU" sz="1100" dirty="0"/>
                <a:t>Rationale</a:t>
              </a:r>
            </a:p>
            <a:p>
              <a:pPr marL="252000" indent="-252000">
                <a:buFont typeface="Arial" panose="020B0604020202020204" pitchFamily="34" charset="0"/>
                <a:buChar char="•"/>
              </a:pPr>
              <a:r>
                <a:rPr lang="en-AU" sz="1100" dirty="0"/>
                <a:t>Aims</a:t>
              </a:r>
            </a:p>
            <a:p>
              <a:pPr marL="252000" indent="-252000">
                <a:buFont typeface="Arial" panose="020B0604020202020204" pitchFamily="34" charset="0"/>
                <a:buChar char="•"/>
              </a:pPr>
              <a:r>
                <a:rPr lang="en-AU" sz="1100" strike="sngStrike" dirty="0">
                  <a:solidFill>
                    <a:schemeClr val="bg1">
                      <a:lumMod val="50000"/>
                    </a:schemeClr>
                  </a:solidFill>
                </a:rPr>
                <a:t>Key ideas</a:t>
              </a:r>
            </a:p>
            <a:p>
              <a:pPr marL="252000" indent="-252000">
                <a:buFont typeface="Arial" panose="020B0604020202020204" pitchFamily="34" charset="0"/>
                <a:buChar char="•"/>
              </a:pPr>
              <a:r>
                <a:rPr lang="en-AU" sz="1100" dirty="0"/>
                <a:t>Structure</a:t>
              </a:r>
            </a:p>
            <a:p>
              <a:pPr marL="252000" indent="-252000">
                <a:buFont typeface="Arial" panose="020B0604020202020204" pitchFamily="34" charset="0"/>
                <a:buChar char="•"/>
              </a:pPr>
              <a:r>
                <a:rPr lang="en-AU" sz="1100" dirty="0"/>
                <a:t>Resources (learning area specific)</a:t>
              </a:r>
              <a:endParaRPr lang="en-AU" sz="1100" b="1" dirty="0"/>
            </a:p>
          </p:txBody>
        </p:sp>
        <p:sp>
          <p:nvSpPr>
            <p:cNvPr id="13" name="TextBox 12">
              <a:extLst>
                <a:ext uri="{FF2B5EF4-FFF2-40B4-BE49-F238E27FC236}">
                  <a16:creationId xmlns:a16="http://schemas.microsoft.com/office/drawing/2014/main" id="{B6FD361E-DD92-4C9A-93AF-C6CA7E264307}"/>
                </a:ext>
              </a:extLst>
            </p:cNvPr>
            <p:cNvSpPr txBox="1"/>
            <p:nvPr/>
          </p:nvSpPr>
          <p:spPr>
            <a:xfrm>
              <a:off x="713000" y="2808500"/>
              <a:ext cx="2634864" cy="1677997"/>
            </a:xfrm>
            <a:prstGeom prst="rect">
              <a:avLst/>
            </a:prstGeom>
            <a:noFill/>
            <a:ln w="12700">
              <a:solidFill>
                <a:schemeClr val="accent1"/>
              </a:solidFill>
            </a:ln>
          </p:spPr>
          <p:txBody>
            <a:bodyPr wrap="square" rtlCol="0">
              <a:spAutoFit/>
            </a:bodyPr>
            <a:lstStyle/>
            <a:p>
              <a:r>
                <a:rPr lang="en-AU" sz="1100" b="1" dirty="0"/>
                <a:t>Learning area curriculum</a:t>
              </a:r>
            </a:p>
            <a:p>
              <a:pPr marL="252000" indent="-252000">
                <a:buFont typeface="Arial" panose="020B0604020202020204" pitchFamily="34" charset="0"/>
                <a:buChar char="•"/>
              </a:pPr>
              <a:r>
                <a:rPr lang="en-AU" sz="1100" strike="sngStrike" dirty="0">
                  <a:solidFill>
                    <a:schemeClr val="bg1">
                      <a:lumMod val="50000"/>
                    </a:schemeClr>
                  </a:solidFill>
                </a:rPr>
                <a:t>Year</a:t>
              </a:r>
              <a:r>
                <a:rPr lang="en-AU" sz="1100" dirty="0"/>
                <a:t> level description</a:t>
              </a:r>
            </a:p>
            <a:p>
              <a:pPr marL="252000" indent="-252000">
                <a:buFont typeface="Arial" panose="020B0604020202020204" pitchFamily="34" charset="0"/>
                <a:buChar char="•"/>
              </a:pPr>
              <a:r>
                <a:rPr lang="en-AU" sz="1100" dirty="0"/>
                <a:t>Achievement standard</a:t>
              </a:r>
            </a:p>
            <a:p>
              <a:pPr marL="252000" indent="-252000">
                <a:buFont typeface="Arial" panose="020B0604020202020204" pitchFamily="34" charset="0"/>
                <a:buChar char="•"/>
              </a:pPr>
              <a:r>
                <a:rPr lang="en-AU" sz="1100" dirty="0"/>
                <a:t>Strands and sub-strands</a:t>
              </a:r>
            </a:p>
            <a:p>
              <a:pPr marL="252000" indent="-252000">
                <a:buFont typeface="Arial" panose="020B0604020202020204" pitchFamily="34" charset="0"/>
                <a:buChar char="•"/>
              </a:pPr>
              <a:r>
                <a:rPr lang="en-AU" sz="1100" dirty="0"/>
                <a:t>Content descriptions</a:t>
              </a:r>
            </a:p>
            <a:p>
              <a:pPr marL="252000" indent="-252000">
                <a:buFont typeface="Arial" panose="020B0604020202020204" pitchFamily="34" charset="0"/>
                <a:buChar char="•"/>
              </a:pPr>
              <a:r>
                <a:rPr lang="en-AU" sz="1100" strike="sngStrike" dirty="0">
                  <a:solidFill>
                    <a:schemeClr val="bg1">
                      <a:lumMod val="50000"/>
                    </a:schemeClr>
                  </a:solidFill>
                </a:rPr>
                <a:t>Threads (learning area specific)</a:t>
              </a:r>
            </a:p>
            <a:p>
              <a:pPr marL="252000" indent="-252000">
                <a:buFont typeface="Arial" panose="020B0604020202020204" pitchFamily="34" charset="0"/>
                <a:buChar char="•"/>
              </a:pPr>
              <a:r>
                <a:rPr lang="en-AU" sz="1100" dirty="0"/>
                <a:t>Content elaborations </a:t>
              </a:r>
            </a:p>
          </p:txBody>
        </p:sp>
        <p:sp>
          <p:nvSpPr>
            <p:cNvPr id="14" name="TextBox 13">
              <a:extLst>
                <a:ext uri="{FF2B5EF4-FFF2-40B4-BE49-F238E27FC236}">
                  <a16:creationId xmlns:a16="http://schemas.microsoft.com/office/drawing/2014/main" id="{4A3CB019-867E-4E30-AB5D-CCE67EDC21A7}"/>
                </a:ext>
              </a:extLst>
            </p:cNvPr>
            <p:cNvSpPr txBox="1"/>
            <p:nvPr/>
          </p:nvSpPr>
          <p:spPr>
            <a:xfrm>
              <a:off x="1193921" y="542021"/>
              <a:ext cx="1673021" cy="369332"/>
            </a:xfrm>
            <a:prstGeom prst="rect">
              <a:avLst/>
            </a:prstGeom>
            <a:solidFill>
              <a:srgbClr val="00B5D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a:solidFill>
                    <a:schemeClr val="bg1"/>
                  </a:solidFill>
                  <a:latin typeface="Arial" panose="020B0604020202020204" pitchFamily="34" charset="0"/>
                  <a:cs typeface="Arial" panose="020B0604020202020204" pitchFamily="34" charset="0"/>
                </a:rPr>
                <a:t>Version 8.4</a:t>
              </a:r>
            </a:p>
          </p:txBody>
        </p:sp>
      </p:grpSp>
      <p:sp>
        <p:nvSpPr>
          <p:cNvPr id="7" name="Title 6">
            <a:extLst>
              <a:ext uri="{FF2B5EF4-FFF2-40B4-BE49-F238E27FC236}">
                <a16:creationId xmlns:a16="http://schemas.microsoft.com/office/drawing/2014/main" id="{37031B1F-8E22-1B4B-44A9-A574D7C462F8}"/>
              </a:ext>
            </a:extLst>
          </p:cNvPr>
          <p:cNvSpPr>
            <a:spLocks noGrp="1"/>
          </p:cNvSpPr>
          <p:nvPr>
            <p:ph type="title"/>
          </p:nvPr>
        </p:nvSpPr>
        <p:spPr/>
        <p:txBody>
          <a:bodyPr>
            <a:normAutofit/>
          </a:bodyPr>
          <a:lstStyle/>
          <a:p>
            <a:r>
              <a:rPr lang="en-US" dirty="0" err="1"/>
              <a:t>Organisation</a:t>
            </a:r>
            <a:r>
              <a:rPr lang="en-US" dirty="0"/>
              <a:t> of English and changes </a:t>
            </a:r>
            <a:endParaRPr lang="en-AU" dirty="0"/>
          </a:p>
        </p:txBody>
      </p:sp>
    </p:spTree>
    <p:extLst>
      <p:ext uri="{BB962C8B-B14F-4D97-AF65-F5344CB8AC3E}">
        <p14:creationId xmlns:p14="http://schemas.microsoft.com/office/powerpoint/2010/main" val="87971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1" y="654151"/>
            <a:ext cx="2634864" cy="4160659"/>
            <a:chOff x="5364088" y="541137"/>
            <a:chExt cx="2634864" cy="4160659"/>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531188"/>
            </a:xfrm>
            <a:prstGeom prst="rect">
              <a:avLst/>
            </a:prstGeom>
            <a:solidFill>
              <a:schemeClr val="bg1"/>
            </a:solid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Curriculum elements</a:t>
              </a:r>
              <a:endParaRPr lang="en-AU" sz="1100" b="1" dirty="0">
                <a:solidFill>
                  <a:schemeClr val="bg1">
                    <a:lumMod val="85000"/>
                  </a:schemeClr>
                </a:solidFill>
                <a:cs typeface="Arial" charset="0"/>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Level description</a:t>
              </a:r>
            </a:p>
            <a:p>
              <a:pPr marL="252000" indent="-252000">
                <a:buFont typeface="Arial" panose="020B0604020202020204" pitchFamily="34" charset="0"/>
                <a:buChar char="•"/>
              </a:pPr>
              <a:r>
                <a:rPr lang="en-AU" sz="1100" dirty="0">
                  <a:solidFill>
                    <a:schemeClr val="bg1">
                      <a:lumMod val="85000"/>
                    </a:schemeClr>
                  </a:solidFill>
                  <a:latin typeface="Arial"/>
                  <a:cs typeface="Arial"/>
                </a:rPr>
                <a:t>Achievement standard</a:t>
              </a:r>
            </a:p>
            <a:p>
              <a:pPr marL="252000" indent="-252000">
                <a:buFont typeface="Arial" panose="020B0604020202020204" pitchFamily="34" charset="0"/>
                <a:buChar char="•"/>
              </a:pPr>
              <a:r>
                <a:rPr lang="en-AU" sz="1100" dirty="0">
                  <a:solidFill>
                    <a:schemeClr val="bg1">
                      <a:lumMod val="85000"/>
                    </a:schemeClr>
                  </a:solidFill>
                  <a:latin typeface="Arial"/>
                  <a:cs typeface="Arial"/>
                </a:rPr>
                <a:t>Strands and sub-strands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descriptions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elaborations </a:t>
              </a:r>
              <a:endParaRPr lang="en-AU" sz="1100" dirty="0">
                <a:solidFill>
                  <a:schemeClr val="bg1">
                    <a:lumMod val="85000"/>
                  </a:schemeClr>
                </a:solidFill>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012010"/>
              <a:ext cx="2634864" cy="2085186"/>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52000" indent="-25200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5845009" y="541137"/>
              <a:ext cx="1673021" cy="369332"/>
            </a:xfrm>
            <a:prstGeom prst="rect">
              <a:avLst/>
            </a:prstGeom>
            <a:solidFill>
              <a:srgbClr val="00B5D1">
                <a:alpha val="20000"/>
              </a:srgbClr>
            </a:solidFill>
            <a:ln>
              <a:solidFill>
                <a:srgbClr val="D6E9E3"/>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a:solidFill>
                    <a:schemeClr val="bg1">
                      <a:lumMod val="85000"/>
                    </a:schemeClr>
                  </a:solidFill>
                  <a:latin typeface="Arial" panose="020B0604020202020204" pitchFamily="34" charset="0"/>
                  <a:cs typeface="Arial" panose="020B0604020202020204" pitchFamily="34" charset="0"/>
                </a:rPr>
                <a:t>Version 9.0</a:t>
              </a:r>
            </a:p>
          </p:txBody>
        </p:sp>
      </p:grpSp>
      <p:grpSp>
        <p:nvGrpSpPr>
          <p:cNvPr id="5" name="Group 4">
            <a:extLst>
              <a:ext uri="{FF2B5EF4-FFF2-40B4-BE49-F238E27FC236}">
                <a16:creationId xmlns:a16="http://schemas.microsoft.com/office/drawing/2014/main" id="{E056D158-2DA2-E529-0537-A88828264576}"/>
              </a:ext>
            </a:extLst>
          </p:cNvPr>
          <p:cNvGrpSpPr/>
          <p:nvPr/>
        </p:nvGrpSpPr>
        <p:grpSpPr>
          <a:xfrm>
            <a:off x="3299434" y="654151"/>
            <a:ext cx="2634864" cy="4160659"/>
            <a:chOff x="713000" y="542021"/>
            <a:chExt cx="2634864" cy="3944476"/>
          </a:xfrm>
        </p:grpSpPr>
        <p:sp>
          <p:nvSpPr>
            <p:cNvPr id="4" name="TextBox 3">
              <a:extLst>
                <a:ext uri="{FF2B5EF4-FFF2-40B4-BE49-F238E27FC236}">
                  <a16:creationId xmlns:a16="http://schemas.microsoft.com/office/drawing/2014/main" id="{470622B5-508C-4BC4-96FA-32C72B41154A}"/>
                </a:ext>
              </a:extLst>
            </p:cNvPr>
            <p:cNvSpPr txBox="1"/>
            <p:nvPr/>
          </p:nvSpPr>
          <p:spPr>
            <a:xfrm>
              <a:off x="713000" y="1012010"/>
              <a:ext cx="2634864" cy="1612112"/>
            </a:xfrm>
            <a:prstGeom prst="rect">
              <a:avLst/>
            </a:prstGeom>
            <a:solidFill>
              <a:schemeClr val="bg1">
                <a:alpha val="40000"/>
              </a:schemeClr>
            </a:solidFill>
            <a:ln w="12700">
              <a:solidFill>
                <a:schemeClr val="accent1"/>
              </a:solidFill>
            </a:ln>
          </p:spPr>
          <p:txBody>
            <a:bodyPr wrap="square" rtlCol="0">
              <a:spAutoFit/>
            </a:bodyPr>
            <a:lstStyle/>
            <a:p>
              <a:r>
                <a:rPr lang="en-AU" sz="1100" b="1" dirty="0"/>
                <a:t>Understand how the learning area works</a:t>
              </a:r>
            </a:p>
            <a:p>
              <a:pPr marL="252000" indent="-252000">
                <a:buFont typeface="Arial" panose="020B0604020202020204" pitchFamily="34" charset="0"/>
                <a:buChar char="•"/>
              </a:pPr>
              <a:r>
                <a:rPr lang="en-AU" sz="1100" dirty="0"/>
                <a:t>Rationale</a:t>
              </a:r>
            </a:p>
            <a:p>
              <a:pPr marL="252000" indent="-252000">
                <a:buFont typeface="Arial" panose="020B0604020202020204" pitchFamily="34" charset="0"/>
                <a:buChar char="•"/>
              </a:pPr>
              <a:r>
                <a:rPr lang="en-AU" sz="1100" dirty="0"/>
                <a:t>Aims</a:t>
              </a:r>
            </a:p>
            <a:p>
              <a:pPr marL="252000" indent="-252000">
                <a:buFont typeface="Arial" panose="020B0604020202020204" pitchFamily="34" charset="0"/>
                <a:buChar char="•"/>
              </a:pPr>
              <a:r>
                <a:rPr lang="en-AU" sz="1100" strike="sngStrike" dirty="0">
                  <a:solidFill>
                    <a:schemeClr val="bg1">
                      <a:lumMod val="50000"/>
                    </a:schemeClr>
                  </a:solidFill>
                </a:rPr>
                <a:t>Key ideas</a:t>
              </a:r>
            </a:p>
            <a:p>
              <a:pPr marL="252000" indent="-252000">
                <a:buFont typeface="Arial" panose="020B0604020202020204" pitchFamily="34" charset="0"/>
                <a:buChar char="•"/>
              </a:pPr>
              <a:r>
                <a:rPr lang="en-AU" sz="1100" dirty="0"/>
                <a:t>Structure</a:t>
              </a:r>
            </a:p>
            <a:p>
              <a:pPr marL="252000" indent="-252000">
                <a:buFont typeface="Arial" panose="020B0604020202020204" pitchFamily="34" charset="0"/>
                <a:buChar char="•"/>
              </a:pPr>
              <a:r>
                <a:rPr lang="en-AU" sz="1100" dirty="0"/>
                <a:t>Resources (learning area specific)</a:t>
              </a:r>
              <a:endParaRPr lang="en-AU" sz="1100" b="1" dirty="0"/>
            </a:p>
          </p:txBody>
        </p:sp>
        <p:sp>
          <p:nvSpPr>
            <p:cNvPr id="13" name="TextBox 12">
              <a:extLst>
                <a:ext uri="{FF2B5EF4-FFF2-40B4-BE49-F238E27FC236}">
                  <a16:creationId xmlns:a16="http://schemas.microsoft.com/office/drawing/2014/main" id="{B6FD361E-DD92-4C9A-93AF-C6CA7E264307}"/>
                </a:ext>
              </a:extLst>
            </p:cNvPr>
            <p:cNvSpPr txBox="1"/>
            <p:nvPr/>
          </p:nvSpPr>
          <p:spPr>
            <a:xfrm>
              <a:off x="713000" y="2808500"/>
              <a:ext cx="2634864" cy="1677997"/>
            </a:xfrm>
            <a:prstGeom prst="rect">
              <a:avLst/>
            </a:prstGeom>
            <a:noFill/>
            <a:ln w="12700">
              <a:solidFill>
                <a:schemeClr val="accent1"/>
              </a:solidFill>
            </a:ln>
          </p:spPr>
          <p:txBody>
            <a:bodyPr wrap="square" rtlCol="0">
              <a:spAutoFit/>
            </a:bodyPr>
            <a:lstStyle/>
            <a:p>
              <a:r>
                <a:rPr lang="en-AU" sz="1100" b="1" dirty="0"/>
                <a:t>Learning area curriculum</a:t>
              </a:r>
            </a:p>
            <a:p>
              <a:pPr marL="252000" indent="-252000">
                <a:buFont typeface="Arial" panose="020B0604020202020204" pitchFamily="34" charset="0"/>
                <a:buChar char="•"/>
              </a:pPr>
              <a:r>
                <a:rPr lang="en-AU" sz="1100" strike="sngStrike" dirty="0">
                  <a:solidFill>
                    <a:schemeClr val="bg1">
                      <a:lumMod val="50000"/>
                    </a:schemeClr>
                  </a:solidFill>
                </a:rPr>
                <a:t>Year</a:t>
              </a:r>
              <a:r>
                <a:rPr lang="en-AU" sz="1100" dirty="0"/>
                <a:t> level description</a:t>
              </a:r>
            </a:p>
            <a:p>
              <a:pPr marL="252000" indent="-252000">
                <a:buFont typeface="Arial" panose="020B0604020202020204" pitchFamily="34" charset="0"/>
                <a:buChar char="•"/>
              </a:pPr>
              <a:r>
                <a:rPr lang="en-AU" sz="1100" dirty="0"/>
                <a:t>Achievement standard</a:t>
              </a:r>
            </a:p>
            <a:p>
              <a:pPr marL="252000" indent="-252000">
                <a:buFont typeface="Arial" panose="020B0604020202020204" pitchFamily="34" charset="0"/>
                <a:buChar char="•"/>
              </a:pPr>
              <a:r>
                <a:rPr lang="en-AU" sz="1100" dirty="0"/>
                <a:t>Strands and sub-strands</a:t>
              </a:r>
            </a:p>
            <a:p>
              <a:pPr marL="252000" indent="-252000">
                <a:buFont typeface="Arial" panose="020B0604020202020204" pitchFamily="34" charset="0"/>
                <a:buChar char="•"/>
              </a:pPr>
              <a:r>
                <a:rPr lang="en-AU" sz="1100" dirty="0"/>
                <a:t>Content descriptions</a:t>
              </a:r>
            </a:p>
            <a:p>
              <a:pPr marL="252000" indent="-252000">
                <a:buFont typeface="Arial" panose="020B0604020202020204" pitchFamily="34" charset="0"/>
                <a:buChar char="•"/>
              </a:pPr>
              <a:r>
                <a:rPr lang="en-AU" sz="1100" strike="sngStrike" dirty="0">
                  <a:solidFill>
                    <a:schemeClr val="bg1">
                      <a:lumMod val="50000"/>
                    </a:schemeClr>
                  </a:solidFill>
                </a:rPr>
                <a:t>Threads (learning area specific)</a:t>
              </a:r>
            </a:p>
            <a:p>
              <a:pPr marL="252000" indent="-252000">
                <a:buFont typeface="Arial" panose="020B0604020202020204" pitchFamily="34" charset="0"/>
                <a:buChar char="•"/>
              </a:pPr>
              <a:r>
                <a:rPr lang="en-AU" sz="1100" dirty="0"/>
                <a:t>Content elaborations </a:t>
              </a:r>
            </a:p>
          </p:txBody>
        </p:sp>
        <p:sp>
          <p:nvSpPr>
            <p:cNvPr id="14" name="TextBox 13">
              <a:extLst>
                <a:ext uri="{FF2B5EF4-FFF2-40B4-BE49-F238E27FC236}">
                  <a16:creationId xmlns:a16="http://schemas.microsoft.com/office/drawing/2014/main" id="{4A3CB019-867E-4E30-AB5D-CCE67EDC21A7}"/>
                </a:ext>
              </a:extLst>
            </p:cNvPr>
            <p:cNvSpPr txBox="1"/>
            <p:nvPr/>
          </p:nvSpPr>
          <p:spPr>
            <a:xfrm>
              <a:off x="1193921" y="542021"/>
              <a:ext cx="1673021" cy="369332"/>
            </a:xfrm>
            <a:prstGeom prst="rect">
              <a:avLst/>
            </a:prstGeom>
            <a:solidFill>
              <a:srgbClr val="00B5D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a:solidFill>
                    <a:schemeClr val="bg1"/>
                  </a:solidFill>
                  <a:latin typeface="Arial" panose="020B0604020202020204" pitchFamily="34" charset="0"/>
                  <a:cs typeface="Arial" panose="020B0604020202020204" pitchFamily="34" charset="0"/>
                </a:rPr>
                <a:t>Version 8.4</a:t>
              </a:r>
            </a:p>
          </p:txBody>
        </p:sp>
      </p:grpSp>
      <p:sp>
        <p:nvSpPr>
          <p:cNvPr id="7" name="Title 6">
            <a:extLst>
              <a:ext uri="{FF2B5EF4-FFF2-40B4-BE49-F238E27FC236}">
                <a16:creationId xmlns:a16="http://schemas.microsoft.com/office/drawing/2014/main" id="{F3D690C8-14A8-3CA8-C560-DDEB32A472BE}"/>
              </a:ext>
            </a:extLst>
          </p:cNvPr>
          <p:cNvSpPr>
            <a:spLocks noGrp="1"/>
          </p:cNvSpPr>
          <p:nvPr>
            <p:ph type="title"/>
          </p:nvPr>
        </p:nvSpPr>
        <p:spPr/>
        <p:txBody>
          <a:bodyPr>
            <a:normAutofit/>
          </a:bodyPr>
          <a:lstStyle/>
          <a:p>
            <a:r>
              <a:rPr lang="en-US" dirty="0" err="1"/>
              <a:t>Organisation</a:t>
            </a:r>
            <a:r>
              <a:rPr lang="en-US" dirty="0"/>
              <a:t> of English and changes</a:t>
            </a:r>
            <a:endParaRPr lang="en-AU" dirty="0"/>
          </a:p>
        </p:txBody>
      </p:sp>
    </p:spTree>
    <p:extLst>
      <p:ext uri="{BB962C8B-B14F-4D97-AF65-F5344CB8AC3E}">
        <p14:creationId xmlns:p14="http://schemas.microsoft.com/office/powerpoint/2010/main" val="161571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1" y="654151"/>
            <a:ext cx="2634864" cy="4160659"/>
            <a:chOff x="5364088" y="541137"/>
            <a:chExt cx="2634864" cy="4160659"/>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531188"/>
            </a:xfrm>
            <a:prstGeom prst="rect">
              <a:avLst/>
            </a:prstGeom>
            <a:solidFill>
              <a:schemeClr val="bg1"/>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012010"/>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rgbClr val="00B5D1"/>
                  </a:solidFill>
                  <a:latin typeface="Arial"/>
                  <a:cs typeface="Arial"/>
                </a:rPr>
                <a:t>Key considerations </a:t>
              </a:r>
              <a:endParaRPr lang="en-AU" sz="1100" b="1" dirty="0">
                <a:solidFill>
                  <a:srgbClr val="00B5D1"/>
                </a:solidFill>
                <a:cs typeface="Arial"/>
              </a:endParaRPr>
            </a:p>
            <a:p>
              <a:pPr marL="252000" indent="-252000">
                <a:buFont typeface="Arial" panose="020B0604020202020204" pitchFamily="34" charset="0"/>
                <a:buChar char="•"/>
              </a:pPr>
              <a:r>
                <a:rPr lang="en-AU" sz="1100" b="1" dirty="0">
                  <a:solidFill>
                    <a:srgbClr val="00B5D1"/>
                  </a:solidFill>
                  <a:latin typeface="Arial"/>
                  <a:cs typeface="Arial"/>
                </a:rPr>
                <a:t>Key connections </a:t>
              </a:r>
              <a:endParaRPr lang="en-AU" sz="1100" b="1" dirty="0">
                <a:solidFill>
                  <a:srgbClr val="00B5D1"/>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5845009" y="541137"/>
              <a:ext cx="1673021" cy="369332"/>
            </a:xfrm>
            <a:prstGeom prst="rect">
              <a:avLst/>
            </a:prstGeom>
            <a:solidFill>
              <a:srgbClr val="00B5D1"/>
            </a:solidFill>
            <a:ln>
              <a:solidFill>
                <a:srgbClr val="00B5D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a:solidFill>
                    <a:schemeClr val="bg1"/>
                  </a:solidFill>
                  <a:latin typeface="Arial" panose="020B0604020202020204" pitchFamily="34" charset="0"/>
                  <a:cs typeface="Arial" panose="020B0604020202020204" pitchFamily="34" charset="0"/>
                </a:rPr>
                <a:t>Version 9.0</a:t>
              </a:r>
            </a:p>
          </p:txBody>
        </p:sp>
      </p:grpSp>
      <p:grpSp>
        <p:nvGrpSpPr>
          <p:cNvPr id="5" name="Group 4">
            <a:extLst>
              <a:ext uri="{FF2B5EF4-FFF2-40B4-BE49-F238E27FC236}">
                <a16:creationId xmlns:a16="http://schemas.microsoft.com/office/drawing/2014/main" id="{E056D158-2DA2-E529-0537-A88828264576}"/>
              </a:ext>
            </a:extLst>
          </p:cNvPr>
          <p:cNvGrpSpPr/>
          <p:nvPr/>
        </p:nvGrpSpPr>
        <p:grpSpPr>
          <a:xfrm>
            <a:off x="3299434" y="654151"/>
            <a:ext cx="2634864" cy="4160659"/>
            <a:chOff x="713000" y="542021"/>
            <a:chExt cx="2634864" cy="3944476"/>
          </a:xfrm>
        </p:grpSpPr>
        <p:sp>
          <p:nvSpPr>
            <p:cNvPr id="4" name="TextBox 3">
              <a:extLst>
                <a:ext uri="{FF2B5EF4-FFF2-40B4-BE49-F238E27FC236}">
                  <a16:creationId xmlns:a16="http://schemas.microsoft.com/office/drawing/2014/main" id="{470622B5-508C-4BC4-96FA-32C72B41154A}"/>
                </a:ext>
              </a:extLst>
            </p:cNvPr>
            <p:cNvSpPr txBox="1"/>
            <p:nvPr/>
          </p:nvSpPr>
          <p:spPr>
            <a:xfrm>
              <a:off x="713000" y="1012010"/>
              <a:ext cx="2634864" cy="1612112"/>
            </a:xfrm>
            <a:prstGeom prst="rect">
              <a:avLst/>
            </a:prstGeom>
            <a:noFill/>
            <a:ln w="12700">
              <a:solidFill>
                <a:schemeClr val="bg1">
                  <a:lumMod val="85000"/>
                </a:schemeClr>
              </a:solidFill>
            </a:ln>
          </p:spPr>
          <p:txBody>
            <a:bodyPr wrap="square" rtlCol="0">
              <a:spAutoFit/>
            </a:bodyPr>
            <a:lstStyle/>
            <a:p>
              <a:r>
                <a:rPr lang="en-AU" sz="1100" b="1" dirty="0">
                  <a:solidFill>
                    <a:schemeClr val="bg1">
                      <a:lumMod val="85000"/>
                    </a:schemeClr>
                  </a:solidFill>
                </a:rPr>
                <a:t>Understand how the learning area works</a:t>
              </a:r>
            </a:p>
            <a:p>
              <a:pPr marL="252000" indent="-252000">
                <a:buFont typeface="Arial" panose="020B0604020202020204" pitchFamily="34" charset="0"/>
                <a:buChar char="•"/>
              </a:pPr>
              <a:r>
                <a:rPr lang="en-AU" sz="1100" dirty="0">
                  <a:solidFill>
                    <a:schemeClr val="bg1">
                      <a:lumMod val="85000"/>
                    </a:schemeClr>
                  </a:solidFill>
                </a:rPr>
                <a:t>Rationale</a:t>
              </a:r>
            </a:p>
            <a:p>
              <a:pPr marL="252000" indent="-252000">
                <a:buFont typeface="Arial" panose="020B0604020202020204" pitchFamily="34" charset="0"/>
                <a:buChar char="•"/>
              </a:pPr>
              <a:r>
                <a:rPr lang="en-AU" sz="1100" dirty="0">
                  <a:solidFill>
                    <a:schemeClr val="bg1">
                      <a:lumMod val="85000"/>
                    </a:schemeClr>
                  </a:solidFill>
                </a:rPr>
                <a:t>Aims</a:t>
              </a:r>
            </a:p>
            <a:p>
              <a:pPr marL="252000" indent="-252000">
                <a:buFont typeface="Arial" panose="020B0604020202020204" pitchFamily="34" charset="0"/>
                <a:buChar char="•"/>
              </a:pPr>
              <a:r>
                <a:rPr lang="en-AU" sz="1100" strike="sngStrike" dirty="0">
                  <a:solidFill>
                    <a:schemeClr val="bg1">
                      <a:lumMod val="85000"/>
                    </a:schemeClr>
                  </a:solidFill>
                </a:rPr>
                <a:t>Key ideas</a:t>
              </a:r>
            </a:p>
            <a:p>
              <a:pPr marL="252000" indent="-252000">
                <a:buFont typeface="Arial" panose="020B0604020202020204" pitchFamily="34" charset="0"/>
                <a:buChar char="•"/>
              </a:pPr>
              <a:r>
                <a:rPr lang="en-AU" sz="1100" dirty="0">
                  <a:solidFill>
                    <a:schemeClr val="bg1">
                      <a:lumMod val="85000"/>
                    </a:schemeClr>
                  </a:solidFill>
                </a:rPr>
                <a:t>Structure</a:t>
              </a:r>
            </a:p>
            <a:p>
              <a:pPr marL="252000" indent="-252000">
                <a:buFont typeface="Arial" panose="020B0604020202020204" pitchFamily="34" charset="0"/>
                <a:buChar char="•"/>
              </a:pPr>
              <a:r>
                <a:rPr lang="en-AU" sz="1100" dirty="0">
                  <a:solidFill>
                    <a:schemeClr val="bg1">
                      <a:lumMod val="85000"/>
                    </a:schemeClr>
                  </a:solidFill>
                </a:rPr>
                <a:t>Resources (learning area specific)</a:t>
              </a:r>
              <a:endParaRPr lang="en-AU" sz="1100" b="1" dirty="0">
                <a:solidFill>
                  <a:schemeClr val="bg1">
                    <a:lumMod val="85000"/>
                  </a:schemeClr>
                </a:solidFill>
              </a:endParaRPr>
            </a:p>
          </p:txBody>
        </p:sp>
        <p:sp>
          <p:nvSpPr>
            <p:cNvPr id="13" name="TextBox 12">
              <a:extLst>
                <a:ext uri="{FF2B5EF4-FFF2-40B4-BE49-F238E27FC236}">
                  <a16:creationId xmlns:a16="http://schemas.microsoft.com/office/drawing/2014/main" id="{B6FD361E-DD92-4C9A-93AF-C6CA7E264307}"/>
                </a:ext>
              </a:extLst>
            </p:cNvPr>
            <p:cNvSpPr txBox="1"/>
            <p:nvPr/>
          </p:nvSpPr>
          <p:spPr>
            <a:xfrm>
              <a:off x="713000" y="2808500"/>
              <a:ext cx="2634864" cy="1677997"/>
            </a:xfrm>
            <a:prstGeom prst="rect">
              <a:avLst/>
            </a:prstGeom>
            <a:noFill/>
            <a:ln w="12700">
              <a:solidFill>
                <a:schemeClr val="bg1">
                  <a:lumMod val="85000"/>
                </a:schemeClr>
              </a:solidFill>
            </a:ln>
          </p:spPr>
          <p:txBody>
            <a:bodyPr wrap="square" rtlCol="0">
              <a:spAutoFit/>
            </a:bodyPr>
            <a:lstStyle/>
            <a:p>
              <a:r>
                <a:rPr lang="en-AU" sz="1100" b="1" dirty="0">
                  <a:solidFill>
                    <a:schemeClr val="bg1">
                      <a:lumMod val="85000"/>
                    </a:schemeClr>
                  </a:solidFill>
                </a:rPr>
                <a:t>Learning area curriculum</a:t>
              </a:r>
            </a:p>
            <a:p>
              <a:pPr marL="252000" indent="-252000">
                <a:buFont typeface="Arial" panose="020B0604020202020204" pitchFamily="34" charset="0"/>
                <a:buChar char="•"/>
              </a:pPr>
              <a:r>
                <a:rPr lang="en-AU" sz="1100" strike="sngStrike" dirty="0">
                  <a:solidFill>
                    <a:schemeClr val="bg1">
                      <a:lumMod val="85000"/>
                    </a:schemeClr>
                  </a:solidFill>
                </a:rPr>
                <a:t>Year</a:t>
              </a:r>
              <a:r>
                <a:rPr lang="en-AU" sz="1100" dirty="0">
                  <a:solidFill>
                    <a:schemeClr val="bg1">
                      <a:lumMod val="85000"/>
                    </a:schemeClr>
                  </a:solidFill>
                </a:rPr>
                <a:t> level description</a:t>
              </a:r>
            </a:p>
            <a:p>
              <a:pPr marL="252000" indent="-252000">
                <a:buFont typeface="Arial" panose="020B0604020202020204" pitchFamily="34" charset="0"/>
                <a:buChar char="•"/>
              </a:pPr>
              <a:r>
                <a:rPr lang="en-AU" sz="1100" dirty="0">
                  <a:solidFill>
                    <a:schemeClr val="bg1">
                      <a:lumMod val="85000"/>
                    </a:schemeClr>
                  </a:solidFill>
                </a:rPr>
                <a:t>Achievement standard</a:t>
              </a:r>
            </a:p>
            <a:p>
              <a:pPr marL="252000" indent="-252000">
                <a:buFont typeface="Arial" panose="020B0604020202020204" pitchFamily="34" charset="0"/>
                <a:buChar char="•"/>
              </a:pPr>
              <a:r>
                <a:rPr lang="en-AU" sz="1100" dirty="0">
                  <a:solidFill>
                    <a:schemeClr val="bg1">
                      <a:lumMod val="85000"/>
                    </a:schemeClr>
                  </a:solidFill>
                </a:rPr>
                <a:t>Strands and sub-strands</a:t>
              </a:r>
            </a:p>
            <a:p>
              <a:pPr marL="252000" indent="-252000">
                <a:buFont typeface="Arial" panose="020B0604020202020204" pitchFamily="34" charset="0"/>
                <a:buChar char="•"/>
              </a:pPr>
              <a:r>
                <a:rPr lang="en-AU" sz="1100" dirty="0">
                  <a:solidFill>
                    <a:schemeClr val="bg1">
                      <a:lumMod val="85000"/>
                    </a:schemeClr>
                  </a:solidFill>
                </a:rPr>
                <a:t>Content descriptions</a:t>
              </a:r>
            </a:p>
            <a:p>
              <a:pPr marL="252000" indent="-252000">
                <a:buFont typeface="Arial" panose="020B0604020202020204" pitchFamily="34" charset="0"/>
                <a:buChar char="•"/>
              </a:pPr>
              <a:r>
                <a:rPr lang="en-AU" sz="1100" strike="sngStrike" dirty="0">
                  <a:solidFill>
                    <a:schemeClr val="bg1">
                      <a:lumMod val="85000"/>
                    </a:schemeClr>
                  </a:solidFill>
                </a:rPr>
                <a:t>Threads (learning area specific)</a:t>
              </a:r>
            </a:p>
            <a:p>
              <a:pPr marL="252000" indent="-252000">
                <a:buFont typeface="Arial" panose="020B0604020202020204" pitchFamily="34" charset="0"/>
                <a:buChar char="•"/>
              </a:pPr>
              <a:r>
                <a:rPr lang="en-AU" sz="1100" dirty="0">
                  <a:solidFill>
                    <a:schemeClr val="bg1">
                      <a:lumMod val="85000"/>
                    </a:schemeClr>
                  </a:solidFill>
                </a:rPr>
                <a:t>Content elaborations </a:t>
              </a:r>
            </a:p>
          </p:txBody>
        </p:sp>
        <p:sp>
          <p:nvSpPr>
            <p:cNvPr id="14" name="TextBox 13">
              <a:extLst>
                <a:ext uri="{FF2B5EF4-FFF2-40B4-BE49-F238E27FC236}">
                  <a16:creationId xmlns:a16="http://schemas.microsoft.com/office/drawing/2014/main" id="{4A3CB019-867E-4E30-AB5D-CCE67EDC21A7}"/>
                </a:ext>
              </a:extLst>
            </p:cNvPr>
            <p:cNvSpPr txBox="1"/>
            <p:nvPr/>
          </p:nvSpPr>
          <p:spPr>
            <a:xfrm>
              <a:off x="1193921" y="542021"/>
              <a:ext cx="1673021" cy="350142"/>
            </a:xfrm>
            <a:prstGeom prst="rect">
              <a:avLst/>
            </a:prstGeom>
            <a:solidFill>
              <a:srgbClr val="00B5D1">
                <a:alpha val="20000"/>
              </a:srgb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a:solidFill>
                    <a:schemeClr val="bg1">
                      <a:lumMod val="85000"/>
                    </a:schemeClr>
                  </a:solidFill>
                  <a:latin typeface="Arial" panose="020B0604020202020204" pitchFamily="34" charset="0"/>
                  <a:cs typeface="Arial" panose="020B0604020202020204" pitchFamily="34" charset="0"/>
                </a:rPr>
                <a:t>Version 8.4</a:t>
              </a:r>
            </a:p>
          </p:txBody>
        </p:sp>
      </p:grpSp>
      <p:sp>
        <p:nvSpPr>
          <p:cNvPr id="7" name="Title 6">
            <a:extLst>
              <a:ext uri="{FF2B5EF4-FFF2-40B4-BE49-F238E27FC236}">
                <a16:creationId xmlns:a16="http://schemas.microsoft.com/office/drawing/2014/main" id="{870F30E9-60ED-3BE4-F101-D0105740D558}"/>
              </a:ext>
            </a:extLst>
          </p:cNvPr>
          <p:cNvSpPr>
            <a:spLocks noGrp="1"/>
          </p:cNvSpPr>
          <p:nvPr>
            <p:ph type="title"/>
          </p:nvPr>
        </p:nvSpPr>
        <p:spPr/>
        <p:txBody>
          <a:bodyPr>
            <a:normAutofit/>
          </a:bodyPr>
          <a:lstStyle/>
          <a:p>
            <a:r>
              <a:rPr lang="en-US" dirty="0" err="1"/>
              <a:t>Organisation</a:t>
            </a:r>
            <a:r>
              <a:rPr lang="en-US" dirty="0"/>
              <a:t> of English and changes </a:t>
            </a:r>
            <a:endParaRPr lang="en-AU" dirty="0"/>
          </a:p>
        </p:txBody>
      </p:sp>
    </p:spTree>
    <p:extLst>
      <p:ext uri="{BB962C8B-B14F-4D97-AF65-F5344CB8AC3E}">
        <p14:creationId xmlns:p14="http://schemas.microsoft.com/office/powerpoint/2010/main" val="548184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2117722221"/>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630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AU"/>
          </a:p>
        </p:txBody>
      </p:sp>
      <p:grpSp>
        <p:nvGrpSpPr>
          <p:cNvPr id="4" name="Group 3">
            <a:extLst>
              <a:ext uri="{FF2B5EF4-FFF2-40B4-BE49-F238E27FC236}">
                <a16:creationId xmlns:a16="http://schemas.microsoft.com/office/drawing/2014/main" id="{1C2BAB88-25F8-F3F9-BABE-C10F84BA2A0E}"/>
              </a:ext>
            </a:extLst>
          </p:cNvPr>
          <p:cNvGrpSpPr/>
          <p:nvPr/>
        </p:nvGrpSpPr>
        <p:grpSpPr>
          <a:xfrm>
            <a:off x="3254568" y="629992"/>
            <a:ext cx="2634864" cy="4097158"/>
            <a:chOff x="466019" y="558049"/>
            <a:chExt cx="2634864" cy="4097158"/>
          </a:xfrm>
        </p:grpSpPr>
        <p:sp>
          <p:nvSpPr>
            <p:cNvPr id="16" name="TextBox 15">
              <a:extLst>
                <a:ext uri="{FF2B5EF4-FFF2-40B4-BE49-F238E27FC236}">
                  <a16:creationId xmlns:a16="http://schemas.microsoft.com/office/drawing/2014/main" id="{264FA9F7-5A98-46F3-8B35-029E8AFD3653}"/>
                </a:ext>
              </a:extLst>
            </p:cNvPr>
            <p:cNvSpPr txBox="1"/>
            <p:nvPr/>
          </p:nvSpPr>
          <p:spPr>
            <a:xfrm>
              <a:off x="466019" y="3124019"/>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466019" y="986941"/>
              <a:ext cx="2634864" cy="2085186"/>
            </a:xfrm>
            <a:prstGeom prst="rect">
              <a:avLst/>
            </a:prstGeom>
            <a:solidFill>
              <a:srgbClr val="00B5D1">
                <a:alpha val="40000"/>
              </a:srgb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85750" indent="-285750">
                <a:buFont typeface="Arial" panose="020B0604020202020204" pitchFamily="34" charset="0"/>
                <a:buChar char="•"/>
              </a:pPr>
              <a:r>
                <a:rPr lang="en-AU" sz="1100" dirty="0">
                  <a:latin typeface="Arial"/>
                  <a:cs typeface="Arial"/>
                </a:rPr>
                <a:t>Introduction </a:t>
              </a:r>
              <a:endParaRPr lang="en-AU" sz="1100" dirty="0">
                <a:cs typeface="Arial"/>
              </a:endParaRPr>
            </a:p>
            <a:p>
              <a:pPr marL="285750" indent="-285750">
                <a:buFont typeface="Arial" panose="020B0604020202020204" pitchFamily="34" charset="0"/>
                <a:buChar char="•"/>
              </a:pPr>
              <a:r>
                <a:rPr lang="en-AU" sz="1100" dirty="0">
                  <a:latin typeface="Arial"/>
                  <a:cs typeface="Arial"/>
                </a:rPr>
                <a:t>Rationale</a:t>
              </a:r>
            </a:p>
            <a:p>
              <a:pPr marL="285750" indent="-28575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dirty="0">
                  <a:latin typeface="Arial"/>
                  <a:cs typeface="Arial"/>
                </a:rPr>
                <a:t>Key considerations </a:t>
              </a:r>
              <a:endParaRPr lang="en-AU" sz="1100" dirty="0">
                <a:cs typeface="Arial"/>
              </a:endParaRPr>
            </a:p>
            <a:p>
              <a:pPr marL="252000" indent="-252000">
                <a:buFont typeface="Arial" panose="020B0604020202020204" pitchFamily="34" charset="0"/>
                <a:buChar char="•"/>
              </a:pPr>
              <a:r>
                <a:rPr lang="en-AU" sz="1100" dirty="0">
                  <a:latin typeface="Arial"/>
                  <a:cs typeface="Arial"/>
                </a:rPr>
                <a:t>Key connections </a:t>
              </a:r>
              <a:endParaRPr lang="en-AU" sz="1100" dirty="0">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893279" y="558049"/>
              <a:ext cx="1673021" cy="369332"/>
            </a:xfrm>
            <a:prstGeom prst="rect">
              <a:avLst/>
            </a:prstGeom>
            <a:solidFill>
              <a:srgbClr val="00B5D1"/>
            </a:solidFill>
            <a:ln>
              <a:solidFill>
                <a:srgbClr val="00B5D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sp>
        <p:nvSpPr>
          <p:cNvPr id="5" name="TextBox 4">
            <a:extLst>
              <a:ext uri="{FF2B5EF4-FFF2-40B4-BE49-F238E27FC236}">
                <a16:creationId xmlns:a16="http://schemas.microsoft.com/office/drawing/2014/main" id="{499844D0-D656-9A91-C789-219878940F49}"/>
              </a:ext>
            </a:extLst>
          </p:cNvPr>
          <p:cNvSpPr txBox="1"/>
          <p:nvPr/>
        </p:nvSpPr>
        <p:spPr>
          <a:xfrm>
            <a:off x="3197486" y="1318322"/>
            <a:ext cx="2749028" cy="769441"/>
          </a:xfrm>
          <a:prstGeom prst="rect">
            <a:avLst/>
          </a:prstGeom>
          <a:solidFill>
            <a:srgbClr val="00B5D1"/>
          </a:solidFill>
          <a:ln w="12700">
            <a:solidFill>
              <a:srgbClr val="00B5D1"/>
            </a:solid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Introduction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Aims</a:t>
            </a:r>
          </a:p>
        </p:txBody>
      </p:sp>
      <p:sp>
        <p:nvSpPr>
          <p:cNvPr id="3" name="Title 2">
            <a:extLst>
              <a:ext uri="{FF2B5EF4-FFF2-40B4-BE49-F238E27FC236}">
                <a16:creationId xmlns:a16="http://schemas.microsoft.com/office/drawing/2014/main" id="{CDD91D0E-0F4A-10C7-BCA4-DF4996AF7BA4}"/>
              </a:ext>
            </a:extLst>
          </p:cNvPr>
          <p:cNvSpPr>
            <a:spLocks noGrp="1"/>
          </p:cNvSpPr>
          <p:nvPr>
            <p:ph type="title"/>
          </p:nvPr>
        </p:nvSpPr>
        <p:spPr/>
        <p:txBody>
          <a:bodyPr>
            <a:normAutofit/>
          </a:bodyPr>
          <a:lstStyle/>
          <a:p>
            <a:r>
              <a:rPr lang="en-AU" dirty="0"/>
              <a:t>Organisation of English</a:t>
            </a:r>
          </a:p>
        </p:txBody>
      </p:sp>
    </p:spTree>
    <p:extLst>
      <p:ext uri="{BB962C8B-B14F-4D97-AF65-F5344CB8AC3E}">
        <p14:creationId xmlns:p14="http://schemas.microsoft.com/office/powerpoint/2010/main" val="235086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AU"/>
          </a:p>
        </p:txBody>
      </p:sp>
      <p:grpSp>
        <p:nvGrpSpPr>
          <p:cNvPr id="3" name="Group 2">
            <a:extLst>
              <a:ext uri="{FF2B5EF4-FFF2-40B4-BE49-F238E27FC236}">
                <a16:creationId xmlns:a16="http://schemas.microsoft.com/office/drawing/2014/main" id="{E5E91C26-1ED8-081B-2236-D137DC820937}"/>
              </a:ext>
            </a:extLst>
          </p:cNvPr>
          <p:cNvGrpSpPr/>
          <p:nvPr/>
        </p:nvGrpSpPr>
        <p:grpSpPr>
          <a:xfrm>
            <a:off x="3254568" y="629992"/>
            <a:ext cx="2634864" cy="4097158"/>
            <a:chOff x="466019" y="558049"/>
            <a:chExt cx="2634864" cy="4097158"/>
          </a:xfrm>
        </p:grpSpPr>
        <p:sp>
          <p:nvSpPr>
            <p:cNvPr id="6" name="TextBox 5">
              <a:extLst>
                <a:ext uri="{FF2B5EF4-FFF2-40B4-BE49-F238E27FC236}">
                  <a16:creationId xmlns:a16="http://schemas.microsoft.com/office/drawing/2014/main" id="{67707066-09FF-0B8F-C1AA-3A094F171395}"/>
                </a:ext>
              </a:extLst>
            </p:cNvPr>
            <p:cNvSpPr txBox="1"/>
            <p:nvPr/>
          </p:nvSpPr>
          <p:spPr>
            <a:xfrm>
              <a:off x="466019" y="3124019"/>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9" name="TextBox 8">
              <a:extLst>
                <a:ext uri="{FF2B5EF4-FFF2-40B4-BE49-F238E27FC236}">
                  <a16:creationId xmlns:a16="http://schemas.microsoft.com/office/drawing/2014/main" id="{C712A054-50DC-0826-7217-E5573A8624F2}"/>
                </a:ext>
              </a:extLst>
            </p:cNvPr>
            <p:cNvSpPr txBox="1"/>
            <p:nvPr/>
          </p:nvSpPr>
          <p:spPr>
            <a:xfrm>
              <a:off x="466019" y="986941"/>
              <a:ext cx="2634864" cy="2085186"/>
            </a:xfrm>
            <a:prstGeom prst="rect">
              <a:avLst/>
            </a:prstGeom>
            <a:solidFill>
              <a:srgbClr val="00B5D1">
                <a:alpha val="40000"/>
              </a:srgb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85750" indent="-28575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dirty="0">
                  <a:latin typeface="Arial"/>
                  <a:cs typeface="Arial"/>
                </a:rPr>
                <a:t>Key considerations </a:t>
              </a:r>
              <a:endParaRPr lang="en-AU" sz="1100" dirty="0">
                <a:cs typeface="Arial"/>
              </a:endParaRPr>
            </a:p>
            <a:p>
              <a:pPr marL="252000" indent="-252000">
                <a:buFont typeface="Arial" panose="020B0604020202020204" pitchFamily="34" charset="0"/>
                <a:buChar char="•"/>
              </a:pPr>
              <a:r>
                <a:rPr lang="en-AU" sz="1100" dirty="0">
                  <a:latin typeface="Arial"/>
                  <a:cs typeface="Arial"/>
                </a:rPr>
                <a:t>Key connections </a:t>
              </a:r>
              <a:endParaRPr lang="en-AU" sz="1100" dirty="0">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0" name="TextBox 9">
              <a:extLst>
                <a:ext uri="{FF2B5EF4-FFF2-40B4-BE49-F238E27FC236}">
                  <a16:creationId xmlns:a16="http://schemas.microsoft.com/office/drawing/2014/main" id="{6509BF38-E2FE-F955-D1D2-FF8E70E31DD6}"/>
                </a:ext>
              </a:extLst>
            </p:cNvPr>
            <p:cNvSpPr txBox="1"/>
            <p:nvPr/>
          </p:nvSpPr>
          <p:spPr>
            <a:xfrm>
              <a:off x="893279" y="558049"/>
              <a:ext cx="1673021" cy="369332"/>
            </a:xfrm>
            <a:prstGeom prst="rect">
              <a:avLst/>
            </a:prstGeom>
            <a:solidFill>
              <a:srgbClr val="00B5D1"/>
            </a:solidFill>
            <a:ln>
              <a:solidFill>
                <a:srgbClr val="00B5D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sp>
        <p:nvSpPr>
          <p:cNvPr id="5" name="TextBox 4">
            <a:extLst>
              <a:ext uri="{FF2B5EF4-FFF2-40B4-BE49-F238E27FC236}">
                <a16:creationId xmlns:a16="http://schemas.microsoft.com/office/drawing/2014/main" id="{499844D0-D656-9A91-C789-219878940F49}"/>
              </a:ext>
            </a:extLst>
          </p:cNvPr>
          <p:cNvSpPr txBox="1"/>
          <p:nvPr/>
        </p:nvSpPr>
        <p:spPr>
          <a:xfrm>
            <a:off x="3212322" y="1802620"/>
            <a:ext cx="2749028" cy="515526"/>
          </a:xfrm>
          <a:prstGeom prst="rect">
            <a:avLst/>
          </a:prstGeom>
          <a:solidFill>
            <a:srgbClr val="00B5D1"/>
          </a:solidFill>
          <a:ln w="12700">
            <a:solidFill>
              <a:srgbClr val="00B5D1"/>
            </a:solid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Aims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Structure</a:t>
            </a:r>
          </a:p>
        </p:txBody>
      </p:sp>
      <p:sp>
        <p:nvSpPr>
          <p:cNvPr id="12" name="Title 11">
            <a:extLst>
              <a:ext uri="{FF2B5EF4-FFF2-40B4-BE49-F238E27FC236}">
                <a16:creationId xmlns:a16="http://schemas.microsoft.com/office/drawing/2014/main" id="{482425B5-3210-D2D2-5BF4-A71E082C3103}"/>
              </a:ext>
            </a:extLst>
          </p:cNvPr>
          <p:cNvSpPr>
            <a:spLocks noGrp="1"/>
          </p:cNvSpPr>
          <p:nvPr>
            <p:ph type="title"/>
          </p:nvPr>
        </p:nvSpPr>
        <p:spPr/>
        <p:txBody>
          <a:bodyPr>
            <a:normAutofit/>
          </a:bodyPr>
          <a:lstStyle/>
          <a:p>
            <a:r>
              <a:rPr lang="en-AU" dirty="0"/>
              <a:t>Organisation of English</a:t>
            </a:r>
          </a:p>
        </p:txBody>
      </p:sp>
    </p:spTree>
    <p:extLst>
      <p:ext uri="{BB962C8B-B14F-4D97-AF65-F5344CB8AC3E}">
        <p14:creationId xmlns:p14="http://schemas.microsoft.com/office/powerpoint/2010/main" val="346729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pPr eaLnBrk="1" hangingPunct="1"/>
            <a:r>
              <a:rPr lang="en-AU">
                <a:latin typeface="Arial"/>
                <a:cs typeface="Arial"/>
              </a:rPr>
              <a:t>Structure of English: strands and sub-strands</a:t>
            </a:r>
            <a:endParaRPr lang="en-AU"/>
          </a:p>
        </p:txBody>
      </p:sp>
      <p:sp>
        <p:nvSpPr>
          <p:cNvPr id="3" name="Content Placeholder 2">
            <a:extLst>
              <a:ext uri="{FF2B5EF4-FFF2-40B4-BE49-F238E27FC236}">
                <a16:creationId xmlns:a16="http://schemas.microsoft.com/office/drawing/2014/main" id="{0C495094-48B4-4297-B54D-765257E6F586}"/>
              </a:ext>
            </a:extLst>
          </p:cNvPr>
          <p:cNvSpPr>
            <a:spLocks noGrp="1"/>
          </p:cNvSpPr>
          <p:nvPr>
            <p:ph idx="1"/>
          </p:nvPr>
        </p:nvSpPr>
        <p:spPr>
          <a:xfrm>
            <a:off x="334962" y="915566"/>
            <a:ext cx="8485188" cy="3604837"/>
          </a:xfrm>
        </p:spPr>
        <p:txBody>
          <a:bodyPr/>
          <a:lstStyle/>
          <a:p>
            <a:endParaRPr lang="en-AU"/>
          </a:p>
          <a:p>
            <a:endParaRPr lang="en-AU"/>
          </a:p>
          <a:p>
            <a:endParaRPr lang="en-AU" sz="2800"/>
          </a:p>
          <a:p>
            <a:endParaRPr lang="en-AU"/>
          </a:p>
        </p:txBody>
      </p:sp>
      <p:graphicFrame>
        <p:nvGraphicFramePr>
          <p:cNvPr id="5" name="Content Placeholder 3">
            <a:extLst>
              <a:ext uri="{FF2B5EF4-FFF2-40B4-BE49-F238E27FC236}">
                <a16:creationId xmlns:a16="http://schemas.microsoft.com/office/drawing/2014/main" id="{95B303D3-7078-0786-729F-3B7F97792DD7}"/>
              </a:ext>
            </a:extLst>
          </p:cNvPr>
          <p:cNvGraphicFramePr>
            <a:graphicFrameLocks/>
          </p:cNvGraphicFramePr>
          <p:nvPr>
            <p:extLst>
              <p:ext uri="{D42A27DB-BD31-4B8C-83A1-F6EECF244321}">
                <p14:modId xmlns:p14="http://schemas.microsoft.com/office/powerpoint/2010/main" val="3798995411"/>
              </p:ext>
            </p:extLst>
          </p:nvPr>
        </p:nvGraphicFramePr>
        <p:xfrm>
          <a:off x="327025" y="819667"/>
          <a:ext cx="8307822" cy="3690564"/>
        </p:xfrm>
        <a:graphic>
          <a:graphicData uri="http://schemas.openxmlformats.org/drawingml/2006/table">
            <a:tbl>
              <a:tblPr firstRow="1" bandRow="1">
                <a:tableStyleId>{17292A2E-F333-43FB-9621-5CBBE7FDCDCB}</a:tableStyleId>
              </a:tblPr>
              <a:tblGrid>
                <a:gridCol w="2769274">
                  <a:extLst>
                    <a:ext uri="{9D8B030D-6E8A-4147-A177-3AD203B41FA5}">
                      <a16:colId xmlns:a16="http://schemas.microsoft.com/office/drawing/2014/main" val="20000"/>
                    </a:ext>
                  </a:extLst>
                </a:gridCol>
                <a:gridCol w="2769274">
                  <a:extLst>
                    <a:ext uri="{9D8B030D-6E8A-4147-A177-3AD203B41FA5}">
                      <a16:colId xmlns:a16="http://schemas.microsoft.com/office/drawing/2014/main" val="20001"/>
                    </a:ext>
                  </a:extLst>
                </a:gridCol>
                <a:gridCol w="2769274">
                  <a:extLst>
                    <a:ext uri="{9D8B030D-6E8A-4147-A177-3AD203B41FA5}">
                      <a16:colId xmlns:a16="http://schemas.microsoft.com/office/drawing/2014/main" val="1658548136"/>
                    </a:ext>
                  </a:extLst>
                </a:gridCol>
              </a:tblGrid>
              <a:tr h="297152">
                <a:tc gridSpan="3">
                  <a:txBody>
                    <a:bodyPr/>
                    <a:lstStyle/>
                    <a:p>
                      <a:pPr algn="ctr"/>
                      <a:r>
                        <a:rPr lang="en-AU" sz="1500">
                          <a:latin typeface="Arial"/>
                          <a:cs typeface="Arial"/>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r>
                        <a:rPr lang="en-AU" sz="1500">
                          <a:latin typeface="Arial" panose="020B0604020202020204" pitchFamily="34" charset="0"/>
                          <a:cs typeface="Arial" panose="020B0604020202020204" pitchFamily="34" charset="0"/>
                        </a:rPr>
                        <a:t>(Header row)</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US"/>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a:solidFill>
                            <a:schemeClr val="tx1"/>
                          </a:solidFill>
                          <a:latin typeface="Arial"/>
                          <a:cs typeface="Arial"/>
                        </a:rPr>
                        <a:t>Language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kern="1200">
                          <a:solidFill>
                            <a:schemeClr val="tx1"/>
                          </a:solidFill>
                          <a:effectLst/>
                          <a:latin typeface="Arial"/>
                          <a:ea typeface="+mn-ea"/>
                          <a:cs typeface="Arial"/>
                        </a:rPr>
                        <a:t>Literature</a:t>
                      </a:r>
                      <a:endParaRPr lang="en-AU" sz="1500" b="1" strike="noStrike">
                        <a:solidFill>
                          <a:schemeClr val="tx1"/>
                        </a:solidFill>
                        <a:latin typeface="Arial"/>
                        <a:cs typeface="Arial"/>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a:solidFill>
                            <a:schemeClr val="tx1"/>
                          </a:solidFill>
                          <a:latin typeface="Arial"/>
                          <a:cs typeface="Arial"/>
                        </a:rPr>
                        <a:t>Literacy</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360000">
                <a:tc>
                  <a:txBody>
                    <a:bodyPr/>
                    <a:lstStyle/>
                    <a:p>
                      <a:pPr>
                        <a:lnSpc>
                          <a:spcPct val="105000"/>
                        </a:lnSpc>
                        <a:spcBef>
                          <a:spcPts val="200"/>
                        </a:spcBef>
                        <a:spcAft>
                          <a:spcPts val="200"/>
                        </a:spcAft>
                      </a:pPr>
                      <a:r>
                        <a:rPr lang="en-AU" sz="1250" strike="sngStrike" dirty="0">
                          <a:solidFill>
                            <a:schemeClr val="bg1">
                              <a:lumMod val="65000"/>
                            </a:schemeClr>
                          </a:solidFill>
                          <a:effectLst/>
                          <a:latin typeface="Arial"/>
                          <a:ea typeface="Times New Roman" panose="02020603050405020304" pitchFamily="18" charset="0"/>
                          <a:cs typeface="Times New Roman"/>
                        </a:rPr>
                        <a:t>Language variation and change</a:t>
                      </a:r>
                      <a:endParaRPr lang="en-AU" sz="1250" dirty="0">
                        <a:solidFill>
                          <a:schemeClr val="bg1">
                            <a:lumMod val="65000"/>
                          </a:schemeClr>
                        </a:solidFill>
                        <a:effectLst/>
                        <a:latin typeface="Arial"/>
                        <a:ea typeface="Times New Roman" panose="02020603050405020304" pitchFamily="18" charset="0"/>
                        <a:cs typeface="Times New Roman"/>
                      </a:endParaRP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nSpc>
                          <a:spcPct val="105000"/>
                        </a:lnSpc>
                        <a:spcBef>
                          <a:spcPts val="200"/>
                        </a:spcBef>
                        <a:spcAft>
                          <a:spcPts val="200"/>
                        </a:spcAft>
                      </a:pPr>
                      <a:r>
                        <a:rPr lang="en-AU" sz="1250">
                          <a:solidFill>
                            <a:schemeClr val="tx1"/>
                          </a:solidFill>
                          <a:effectLst/>
                          <a:latin typeface="Arial"/>
                          <a:ea typeface="Times New Roman" panose="02020603050405020304" pitchFamily="18" charset="0"/>
                          <a:cs typeface="Times New Roman"/>
                        </a:rPr>
                        <a:t>Literature and contexts</a:t>
                      </a:r>
                    </a:p>
                    <a:p>
                      <a:pPr>
                        <a:lnSpc>
                          <a:spcPct val="105000"/>
                        </a:lnSpc>
                        <a:spcBef>
                          <a:spcPts val="200"/>
                        </a:spcBef>
                        <a:spcAft>
                          <a:spcPts val="200"/>
                        </a:spcAft>
                      </a:pPr>
                      <a:r>
                        <a:rPr lang="en-AU" sz="1250" strike="sngStrike">
                          <a:solidFill>
                            <a:schemeClr val="bg1">
                              <a:lumMod val="65000"/>
                            </a:schemeClr>
                          </a:solidFill>
                          <a:effectLst/>
                          <a:latin typeface="Arial"/>
                          <a:ea typeface="Times New Roman" panose="02020603050405020304" pitchFamily="18" charset="0"/>
                          <a:cs typeface="Times New Roman"/>
                        </a:rPr>
                        <a:t>Literature and context</a:t>
                      </a:r>
                      <a:endParaRPr lang="en-AU" sz="1250">
                        <a:solidFill>
                          <a:schemeClr val="bg1">
                            <a:lumMod val="65000"/>
                          </a:schemeClr>
                        </a:solidFill>
                        <a:effectLst/>
                        <a:latin typeface="Arial"/>
                        <a:ea typeface="Times New Roman" panose="02020603050405020304" pitchFamily="18" charset="0"/>
                        <a:cs typeface="Times New Roman"/>
                      </a:endParaRP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nSpc>
                          <a:spcPct val="105000"/>
                        </a:lnSpc>
                        <a:spcBef>
                          <a:spcPts val="200"/>
                        </a:spcBef>
                        <a:spcAft>
                          <a:spcPts val="200"/>
                        </a:spcAft>
                      </a:pPr>
                      <a:r>
                        <a:rPr lang="en-AU" sz="1250">
                          <a:solidFill>
                            <a:schemeClr val="tx1"/>
                          </a:solidFill>
                          <a:effectLst/>
                          <a:latin typeface="Arial"/>
                          <a:ea typeface="Times New Roman" panose="02020603050405020304" pitchFamily="18" charset="0"/>
                          <a:cs typeface="Times New Roman"/>
                        </a:rPr>
                        <a:t>Texts in context</a:t>
                      </a: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360000">
                <a:tc>
                  <a:txBody>
                    <a:bodyPr/>
                    <a:lstStyle/>
                    <a:p>
                      <a:pPr>
                        <a:lnSpc>
                          <a:spcPct val="105000"/>
                        </a:lnSpc>
                        <a:spcBef>
                          <a:spcPts val="200"/>
                        </a:spcBef>
                        <a:spcAft>
                          <a:spcPts val="200"/>
                        </a:spcAft>
                      </a:pPr>
                      <a:r>
                        <a:rPr lang="en-AU" sz="1250">
                          <a:solidFill>
                            <a:schemeClr val="tx1"/>
                          </a:solidFill>
                          <a:effectLst/>
                          <a:latin typeface="Arial"/>
                          <a:ea typeface="Times New Roman" panose="02020603050405020304" pitchFamily="18" charset="0"/>
                          <a:cs typeface="Times New Roman"/>
                        </a:rPr>
                        <a:t>Language for interacting with others</a:t>
                      </a:r>
                    </a:p>
                    <a:p>
                      <a:pPr>
                        <a:lnSpc>
                          <a:spcPct val="105000"/>
                        </a:lnSpc>
                        <a:spcBef>
                          <a:spcPts val="200"/>
                        </a:spcBef>
                        <a:spcAft>
                          <a:spcPts val="200"/>
                        </a:spcAft>
                      </a:pPr>
                      <a:r>
                        <a:rPr lang="en-AU" sz="1250" strike="sngStrike">
                          <a:solidFill>
                            <a:schemeClr val="bg1">
                              <a:lumMod val="65000"/>
                            </a:schemeClr>
                          </a:solidFill>
                          <a:effectLst/>
                          <a:latin typeface="Arial"/>
                          <a:ea typeface="Times New Roman" panose="02020603050405020304" pitchFamily="18" charset="0"/>
                          <a:cs typeface="Times New Roman"/>
                        </a:rPr>
                        <a:t>Language for interaction</a:t>
                      </a:r>
                      <a:endParaRPr lang="en-AU" sz="1250">
                        <a:solidFill>
                          <a:schemeClr val="bg1">
                            <a:lumMod val="6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nSpc>
                          <a:spcPct val="105000"/>
                        </a:lnSpc>
                        <a:spcBef>
                          <a:spcPts val="200"/>
                        </a:spcBef>
                        <a:spcAft>
                          <a:spcPts val="200"/>
                        </a:spcAft>
                      </a:pPr>
                      <a:r>
                        <a:rPr lang="en-AU" sz="1250" dirty="0">
                          <a:solidFill>
                            <a:schemeClr val="tx1"/>
                          </a:solidFill>
                          <a:effectLst/>
                          <a:latin typeface="Arial"/>
                          <a:ea typeface="Times New Roman" panose="02020603050405020304" pitchFamily="18" charset="0"/>
                          <a:cs typeface="Times New Roman"/>
                        </a:rPr>
                        <a:t>Engaging with and responding to literature</a:t>
                      </a:r>
                    </a:p>
                    <a:p>
                      <a:pPr>
                        <a:lnSpc>
                          <a:spcPct val="105000"/>
                        </a:lnSpc>
                        <a:spcBef>
                          <a:spcPts val="200"/>
                        </a:spcBef>
                        <a:spcAft>
                          <a:spcPts val="200"/>
                        </a:spcAft>
                      </a:pPr>
                      <a:r>
                        <a:rPr lang="en-AU" sz="1250" strike="sngStrike" dirty="0">
                          <a:solidFill>
                            <a:schemeClr val="bg1">
                              <a:lumMod val="65000"/>
                            </a:schemeClr>
                          </a:solidFill>
                          <a:effectLst/>
                          <a:latin typeface="Arial"/>
                          <a:ea typeface="Times New Roman" panose="02020603050405020304" pitchFamily="18" charset="0"/>
                          <a:cs typeface="Times New Roman"/>
                        </a:rPr>
                        <a:t>Responding to literature</a:t>
                      </a:r>
                      <a:endParaRPr lang="en-AU" sz="1250" dirty="0">
                        <a:solidFill>
                          <a:schemeClr val="bg1">
                            <a:lumMod val="65000"/>
                          </a:schemeClr>
                        </a:solidFill>
                        <a:effectLst/>
                        <a:latin typeface="Arial"/>
                        <a:ea typeface="Times New Roman" panose="02020603050405020304" pitchFamily="18" charset="0"/>
                        <a:cs typeface="Times New Roman"/>
                      </a:endParaRP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nSpc>
                          <a:spcPct val="105000"/>
                        </a:lnSpc>
                        <a:spcBef>
                          <a:spcPts val="200"/>
                        </a:spcBef>
                        <a:spcAft>
                          <a:spcPts val="200"/>
                        </a:spcAft>
                      </a:pPr>
                      <a:r>
                        <a:rPr lang="en-AU" sz="1250">
                          <a:solidFill>
                            <a:schemeClr val="tx1"/>
                          </a:solidFill>
                          <a:effectLst/>
                          <a:latin typeface="Arial"/>
                          <a:ea typeface="Times New Roman" panose="02020603050405020304" pitchFamily="18" charset="0"/>
                          <a:cs typeface="Times New Roman"/>
                        </a:rPr>
                        <a:t>Interacting with others</a:t>
                      </a: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582304462"/>
                  </a:ext>
                </a:extLst>
              </a:tr>
              <a:tr h="360000">
                <a:tc>
                  <a:txBody>
                    <a:bodyPr/>
                    <a:lstStyle/>
                    <a:p>
                      <a:pPr>
                        <a:lnSpc>
                          <a:spcPct val="105000"/>
                        </a:lnSpc>
                        <a:spcBef>
                          <a:spcPts val="200"/>
                        </a:spcBef>
                        <a:spcAft>
                          <a:spcPts val="200"/>
                        </a:spcAft>
                      </a:pPr>
                      <a:r>
                        <a:rPr lang="en-AU" sz="1250">
                          <a:solidFill>
                            <a:schemeClr val="tx1"/>
                          </a:solidFill>
                          <a:effectLst/>
                          <a:latin typeface="Arial"/>
                          <a:ea typeface="Times New Roman" panose="02020603050405020304" pitchFamily="18" charset="0"/>
                          <a:cs typeface="Times New Roman"/>
                        </a:rPr>
                        <a:t>Text structure and organisation</a:t>
                      </a: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nSpc>
                          <a:spcPct val="105000"/>
                        </a:lnSpc>
                        <a:spcBef>
                          <a:spcPts val="200"/>
                        </a:spcBef>
                        <a:spcAft>
                          <a:spcPts val="200"/>
                        </a:spcAft>
                      </a:pPr>
                      <a:r>
                        <a:rPr lang="en-AU" sz="1250" dirty="0">
                          <a:solidFill>
                            <a:schemeClr val="tx1"/>
                          </a:solidFill>
                          <a:effectLst/>
                          <a:latin typeface="Arial"/>
                          <a:ea typeface="Times New Roman" panose="02020603050405020304" pitchFamily="18" charset="0"/>
                          <a:cs typeface="Times New Roman"/>
                        </a:rPr>
                        <a:t>Examining literature</a:t>
                      </a: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nSpc>
                          <a:spcPct val="105000"/>
                        </a:lnSpc>
                        <a:spcBef>
                          <a:spcPts val="200"/>
                        </a:spcBef>
                        <a:spcAft>
                          <a:spcPts val="200"/>
                        </a:spcAft>
                      </a:pPr>
                      <a:r>
                        <a:rPr lang="en-AU" sz="1250" dirty="0">
                          <a:solidFill>
                            <a:schemeClr val="tx1"/>
                          </a:solidFill>
                          <a:effectLst/>
                          <a:latin typeface="Arial"/>
                          <a:ea typeface="Times New Roman" panose="02020603050405020304" pitchFamily="18" charset="0"/>
                          <a:cs typeface="Times New Roman"/>
                        </a:rPr>
                        <a:t>Analysing, interpreting and evaluating</a:t>
                      </a:r>
                      <a:endParaRPr lang="en-AU" sz="12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5000"/>
                        </a:lnSpc>
                        <a:spcBef>
                          <a:spcPts val="200"/>
                        </a:spcBef>
                        <a:spcAft>
                          <a:spcPts val="200"/>
                        </a:spcAft>
                      </a:pPr>
                      <a:r>
                        <a:rPr lang="en-AU" sz="1250" strike="sngStrike" dirty="0">
                          <a:solidFill>
                            <a:schemeClr val="bg1">
                              <a:lumMod val="65000"/>
                            </a:schemeClr>
                          </a:solidFill>
                          <a:effectLst/>
                          <a:latin typeface="Arial"/>
                          <a:ea typeface="Times New Roman" panose="02020603050405020304" pitchFamily="18" charset="0"/>
                          <a:cs typeface="Times New Roman"/>
                        </a:rPr>
                        <a:t>Interpreting, analysing and evaluating</a:t>
                      </a:r>
                      <a:endParaRPr lang="en-AU" sz="1250" dirty="0">
                        <a:solidFill>
                          <a:schemeClr val="bg1">
                            <a:lumMod val="65000"/>
                          </a:schemeClr>
                        </a:solidFill>
                        <a:effectLst/>
                        <a:latin typeface="Arial"/>
                        <a:ea typeface="Times New Roman" panose="02020603050405020304" pitchFamily="18" charset="0"/>
                        <a:cs typeface="Times New Roman"/>
                      </a:endParaRP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41828201"/>
                  </a:ext>
                </a:extLst>
              </a:tr>
              <a:tr h="360000">
                <a:tc>
                  <a:txBody>
                    <a:bodyPr/>
                    <a:lstStyle/>
                    <a:p>
                      <a:pPr>
                        <a:lnSpc>
                          <a:spcPct val="105000"/>
                        </a:lnSpc>
                        <a:spcBef>
                          <a:spcPts val="200"/>
                        </a:spcBef>
                        <a:spcAft>
                          <a:spcPts val="200"/>
                        </a:spcAft>
                      </a:pPr>
                      <a:r>
                        <a:rPr lang="en-AU" sz="1250">
                          <a:solidFill>
                            <a:schemeClr val="tx1"/>
                          </a:solidFill>
                          <a:effectLst/>
                          <a:latin typeface="Arial"/>
                          <a:ea typeface="Times New Roman" panose="02020603050405020304" pitchFamily="18" charset="0"/>
                          <a:cs typeface="Times New Roman"/>
                        </a:rPr>
                        <a:t>Language for expressing and developing ideas</a:t>
                      </a: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nSpc>
                          <a:spcPct val="105000"/>
                        </a:lnSpc>
                        <a:spcBef>
                          <a:spcPts val="200"/>
                        </a:spcBef>
                        <a:spcAft>
                          <a:spcPts val="200"/>
                        </a:spcAft>
                      </a:pPr>
                      <a:r>
                        <a:rPr lang="en-AU" sz="1250">
                          <a:solidFill>
                            <a:schemeClr val="tx1"/>
                          </a:solidFill>
                          <a:effectLst/>
                          <a:latin typeface="Arial"/>
                          <a:ea typeface="Times New Roman" panose="02020603050405020304" pitchFamily="18" charset="0"/>
                          <a:cs typeface="Times New Roman"/>
                        </a:rPr>
                        <a:t>Creating literature</a:t>
                      </a: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nSpc>
                          <a:spcPct val="105000"/>
                        </a:lnSpc>
                        <a:spcBef>
                          <a:spcPts val="200"/>
                        </a:spcBef>
                        <a:spcAft>
                          <a:spcPts val="200"/>
                        </a:spcAft>
                      </a:pPr>
                      <a:r>
                        <a:rPr lang="en-AU" sz="1250" dirty="0">
                          <a:solidFill>
                            <a:schemeClr val="tx1"/>
                          </a:solidFill>
                          <a:effectLst/>
                          <a:latin typeface="Arial"/>
                          <a:ea typeface="Times New Roman" panose="02020603050405020304" pitchFamily="18" charset="0"/>
                          <a:cs typeface="Times New Roman"/>
                        </a:rPr>
                        <a:t>Creating texts</a:t>
                      </a: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910644940"/>
                  </a:ext>
                </a:extLst>
              </a:tr>
              <a:tr h="360000">
                <a:tc>
                  <a:txBody>
                    <a:bodyPr/>
                    <a:lstStyle/>
                    <a:p>
                      <a:pPr>
                        <a:lnSpc>
                          <a:spcPct val="105000"/>
                        </a:lnSpc>
                        <a:spcBef>
                          <a:spcPts val="200"/>
                        </a:spcBef>
                        <a:spcAft>
                          <a:spcPts val="200"/>
                        </a:spcAft>
                      </a:pPr>
                      <a:r>
                        <a:rPr lang="en-AU" sz="1250" strike="sngStrike">
                          <a:solidFill>
                            <a:schemeClr val="bg1">
                              <a:lumMod val="65000"/>
                            </a:schemeClr>
                          </a:solidFill>
                          <a:effectLst/>
                          <a:latin typeface="Arial"/>
                          <a:ea typeface="Times New Roman" panose="02020603050405020304" pitchFamily="18" charset="0"/>
                          <a:cs typeface="Times New Roman"/>
                        </a:rPr>
                        <a:t>Phonics and word knowledge</a:t>
                      </a:r>
                      <a:endParaRPr lang="en-AU" sz="1250">
                        <a:solidFill>
                          <a:schemeClr val="bg1">
                            <a:lumMod val="65000"/>
                          </a:schemeClr>
                        </a:solidFill>
                        <a:effectLst/>
                        <a:latin typeface="Arial"/>
                        <a:ea typeface="Times New Roman" panose="02020603050405020304" pitchFamily="18" charset="0"/>
                        <a:cs typeface="Times New Roman"/>
                      </a:endParaRP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nSpc>
                          <a:spcPct val="105000"/>
                        </a:lnSpc>
                        <a:spcBef>
                          <a:spcPts val="200"/>
                        </a:spcBef>
                        <a:spcAft>
                          <a:spcPts val="200"/>
                        </a:spcAft>
                      </a:pPr>
                      <a:endParaRPr lang="en-AU" sz="1250">
                        <a:solidFill>
                          <a:schemeClr val="bg1">
                            <a:lumMod val="85000"/>
                          </a:schemeClr>
                        </a:solidFill>
                        <a:effectLst/>
                        <a:latin typeface="Arial"/>
                        <a:ea typeface="Times New Roman" panose="02020603050405020304" pitchFamily="18" charset="0"/>
                        <a:cs typeface="Times New Roman"/>
                      </a:endParaRP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nSpc>
                          <a:spcPct val="105000"/>
                        </a:lnSpc>
                        <a:spcBef>
                          <a:spcPts val="200"/>
                        </a:spcBef>
                        <a:spcAft>
                          <a:spcPts val="200"/>
                        </a:spcAft>
                      </a:pPr>
                      <a:r>
                        <a:rPr lang="en-AU" sz="1250" dirty="0">
                          <a:solidFill>
                            <a:schemeClr val="tx1"/>
                          </a:solidFill>
                          <a:effectLst/>
                          <a:latin typeface="Arial"/>
                          <a:ea typeface="Times New Roman" panose="02020603050405020304" pitchFamily="18" charset="0"/>
                          <a:cs typeface="Times New Roman"/>
                        </a:rPr>
                        <a:t>Phonic and word knowledge (P</a:t>
                      </a:r>
                      <a:r>
                        <a:rPr lang="en-AU" sz="1250" u="none" dirty="0">
                          <a:solidFill>
                            <a:schemeClr val="tx1"/>
                          </a:solidFill>
                          <a:effectLst/>
                          <a:latin typeface="Arial"/>
                          <a:ea typeface="Times New Roman" panose="02020603050405020304" pitchFamily="18" charset="0"/>
                          <a:cs typeface="Arial"/>
                        </a:rPr>
                        <a:t>–</a:t>
                      </a:r>
                      <a:r>
                        <a:rPr lang="en-AU" sz="1250" dirty="0">
                          <a:solidFill>
                            <a:schemeClr val="tx1"/>
                          </a:solidFill>
                          <a:effectLst/>
                          <a:latin typeface="Arial"/>
                          <a:ea typeface="Times New Roman" panose="02020603050405020304" pitchFamily="18" charset="0"/>
                          <a:cs typeface="Times New Roman"/>
                        </a:rPr>
                        <a:t>6)</a:t>
                      </a:r>
                    </a:p>
                    <a:p>
                      <a:pPr>
                        <a:lnSpc>
                          <a:spcPct val="105000"/>
                        </a:lnSpc>
                        <a:spcBef>
                          <a:spcPts val="200"/>
                        </a:spcBef>
                        <a:spcAft>
                          <a:spcPts val="200"/>
                        </a:spcAft>
                      </a:pPr>
                      <a:r>
                        <a:rPr lang="en-AU" sz="1250" dirty="0">
                          <a:solidFill>
                            <a:schemeClr val="tx1"/>
                          </a:solidFill>
                          <a:effectLst/>
                          <a:latin typeface="Arial"/>
                          <a:ea typeface="Times New Roman" panose="02020603050405020304" pitchFamily="18" charset="0"/>
                          <a:cs typeface="Times New Roman"/>
                        </a:rPr>
                        <a:t>Word knowledge (7</a:t>
                      </a:r>
                      <a:r>
                        <a:rPr lang="en-AU" sz="1250" u="none" dirty="0">
                          <a:solidFill>
                            <a:schemeClr val="tx1"/>
                          </a:solidFill>
                          <a:effectLst/>
                          <a:latin typeface="Arial"/>
                          <a:ea typeface="Times New Roman" panose="02020603050405020304" pitchFamily="18" charset="0"/>
                          <a:cs typeface="Times New Roman"/>
                        </a:rPr>
                        <a:t>–</a:t>
                      </a:r>
                      <a:r>
                        <a:rPr lang="en-AU" sz="1250" dirty="0">
                          <a:solidFill>
                            <a:schemeClr val="tx1"/>
                          </a:solidFill>
                          <a:effectLst/>
                          <a:latin typeface="Arial"/>
                          <a:ea typeface="Times New Roman" panose="02020603050405020304" pitchFamily="18" charset="0"/>
                          <a:cs typeface="Times New Roman"/>
                        </a:rPr>
                        <a:t>10)</a:t>
                      </a: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703659822"/>
                  </a:ext>
                </a:extLst>
              </a:tr>
            </a:tbl>
          </a:graphicData>
        </a:graphic>
      </p:graphicFrame>
      <p:cxnSp>
        <p:nvCxnSpPr>
          <p:cNvPr id="6" name="Straight Arrow Connector 5">
            <a:extLst>
              <a:ext uri="{FF2B5EF4-FFF2-40B4-BE49-F238E27FC236}">
                <a16:creationId xmlns:a16="http://schemas.microsoft.com/office/drawing/2014/main" id="{2F6CAB43-C21F-99AA-AB6E-D5DD82D2DD63}"/>
              </a:ext>
            </a:extLst>
          </p:cNvPr>
          <p:cNvCxnSpPr>
            <a:cxnSpLocks/>
          </p:cNvCxnSpPr>
          <p:nvPr/>
        </p:nvCxnSpPr>
        <p:spPr>
          <a:xfrm>
            <a:off x="2500908" y="4282802"/>
            <a:ext cx="3269609" cy="0"/>
          </a:xfrm>
          <a:prstGeom prst="straightConnector1">
            <a:avLst/>
          </a:prstGeom>
          <a:ln w="38100">
            <a:solidFill>
              <a:srgbClr val="00B5D1"/>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21713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pPr eaLnBrk="1" hangingPunct="1"/>
            <a:r>
              <a:rPr lang="en-AU">
                <a:latin typeface="Arial"/>
                <a:cs typeface="Arial"/>
              </a:rPr>
              <a:t>Structure of English: strands and sub-strands</a:t>
            </a:r>
          </a:p>
        </p:txBody>
      </p:sp>
      <p:sp>
        <p:nvSpPr>
          <p:cNvPr id="3" name="Content Placeholder 2">
            <a:extLst>
              <a:ext uri="{FF2B5EF4-FFF2-40B4-BE49-F238E27FC236}">
                <a16:creationId xmlns:a16="http://schemas.microsoft.com/office/drawing/2014/main" id="{0C495094-48B4-4297-B54D-765257E6F586}"/>
              </a:ext>
            </a:extLst>
          </p:cNvPr>
          <p:cNvSpPr>
            <a:spLocks noGrp="1"/>
          </p:cNvSpPr>
          <p:nvPr>
            <p:ph idx="1"/>
          </p:nvPr>
        </p:nvSpPr>
        <p:spPr>
          <a:xfrm>
            <a:off x="331787" y="819667"/>
            <a:ext cx="8485188" cy="3604837"/>
          </a:xfrm>
        </p:spPr>
        <p:txBody>
          <a:bodyPr/>
          <a:lstStyle/>
          <a:p>
            <a:endParaRPr lang="en-AU"/>
          </a:p>
          <a:p>
            <a:endParaRPr lang="en-AU"/>
          </a:p>
          <a:p>
            <a:endParaRPr lang="en-AU" sz="2800"/>
          </a:p>
          <a:p>
            <a:endParaRPr lang="en-AU"/>
          </a:p>
        </p:txBody>
      </p:sp>
      <p:graphicFrame>
        <p:nvGraphicFramePr>
          <p:cNvPr id="6" name="Content Placeholder 3">
            <a:extLst>
              <a:ext uri="{FF2B5EF4-FFF2-40B4-BE49-F238E27FC236}">
                <a16:creationId xmlns:a16="http://schemas.microsoft.com/office/drawing/2014/main" id="{15857CF7-8329-45E7-9B93-E8FF2F924BC0}"/>
              </a:ext>
            </a:extLst>
          </p:cNvPr>
          <p:cNvGraphicFramePr>
            <a:graphicFrameLocks/>
          </p:cNvGraphicFramePr>
          <p:nvPr>
            <p:extLst>
              <p:ext uri="{D42A27DB-BD31-4B8C-83A1-F6EECF244321}">
                <p14:modId xmlns:p14="http://schemas.microsoft.com/office/powerpoint/2010/main" val="1303811021"/>
              </p:ext>
            </p:extLst>
          </p:nvPr>
        </p:nvGraphicFramePr>
        <p:xfrm>
          <a:off x="327025" y="809104"/>
          <a:ext cx="8307822" cy="3625962"/>
        </p:xfrm>
        <a:graphic>
          <a:graphicData uri="http://schemas.openxmlformats.org/drawingml/2006/table">
            <a:tbl>
              <a:tblPr firstRow="1" bandRow="1">
                <a:tableStyleId>{17292A2E-F333-43FB-9621-5CBBE7FDCDCB}</a:tableStyleId>
              </a:tblPr>
              <a:tblGrid>
                <a:gridCol w="2769274">
                  <a:extLst>
                    <a:ext uri="{9D8B030D-6E8A-4147-A177-3AD203B41FA5}">
                      <a16:colId xmlns:a16="http://schemas.microsoft.com/office/drawing/2014/main" val="20000"/>
                    </a:ext>
                  </a:extLst>
                </a:gridCol>
                <a:gridCol w="2769274">
                  <a:extLst>
                    <a:ext uri="{9D8B030D-6E8A-4147-A177-3AD203B41FA5}">
                      <a16:colId xmlns:a16="http://schemas.microsoft.com/office/drawing/2014/main" val="20001"/>
                    </a:ext>
                  </a:extLst>
                </a:gridCol>
                <a:gridCol w="2769274">
                  <a:extLst>
                    <a:ext uri="{9D8B030D-6E8A-4147-A177-3AD203B41FA5}">
                      <a16:colId xmlns:a16="http://schemas.microsoft.com/office/drawing/2014/main" val="1658548136"/>
                    </a:ext>
                  </a:extLst>
                </a:gridCol>
              </a:tblGrid>
              <a:tr h="297152">
                <a:tc gridSpan="3">
                  <a:txBody>
                    <a:bodyPr/>
                    <a:lstStyle/>
                    <a:p>
                      <a:pPr algn="ctr"/>
                      <a:r>
                        <a:rPr lang="en-AU" sz="1500" dirty="0">
                          <a:latin typeface="Arial"/>
                          <a:cs typeface="Arial"/>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r>
                        <a:rPr lang="en-AU" sz="1500">
                          <a:latin typeface="Arial" panose="020B0604020202020204" pitchFamily="34" charset="0"/>
                          <a:cs typeface="Arial" panose="020B0604020202020204" pitchFamily="34" charset="0"/>
                        </a:rPr>
                        <a:t>(Header row)</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endParaRPr lang="en-US"/>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371832">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a:solidFill>
                            <a:schemeClr val="bg1"/>
                          </a:solidFill>
                          <a:latin typeface="Arial"/>
                          <a:cs typeface="Arial"/>
                        </a:rPr>
                        <a:t>Aim 1 — overarching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00B5D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500" b="1" strike="noStrike">
                        <a:solidFill>
                          <a:schemeClr val="tx1"/>
                        </a:solidFill>
                        <a:latin typeface="Arial"/>
                        <a:cs typeface="Arial"/>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500" b="1" strike="noStrike">
                        <a:solidFill>
                          <a:schemeClr val="tx1"/>
                        </a:solidFill>
                        <a:latin typeface="Arial"/>
                        <a:cs typeface="Arial"/>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780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kern="1200">
                          <a:solidFill>
                            <a:schemeClr val="bg1"/>
                          </a:solidFill>
                          <a:latin typeface="Arial"/>
                          <a:ea typeface="+mn-ea"/>
                          <a:cs typeface="Arial"/>
                        </a:rPr>
                        <a:t>Aim 2</a:t>
                      </a:r>
                    </a:p>
                  </a:txBody>
                  <a:tcPr marL="68580" marR="68580" marT="36195" marB="36195">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5D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kern="1200">
                          <a:solidFill>
                            <a:schemeClr val="bg1"/>
                          </a:solidFill>
                          <a:latin typeface="Arial"/>
                          <a:ea typeface="+mn-ea"/>
                          <a:cs typeface="Arial"/>
                        </a:rPr>
                        <a:t>Aim 3</a:t>
                      </a:r>
                    </a:p>
                  </a:txBody>
                  <a:tcPr marL="68580" marR="68580" marT="36195" marB="361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00B5D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kern="1200">
                          <a:solidFill>
                            <a:schemeClr val="bg1"/>
                          </a:solidFill>
                          <a:latin typeface="Arial"/>
                          <a:ea typeface="+mn-ea"/>
                          <a:cs typeface="Arial"/>
                        </a:rPr>
                        <a:t>Aim 4</a:t>
                      </a:r>
                    </a:p>
                  </a:txBody>
                  <a:tcPr marL="68580" marR="68580" marT="36195" marB="36195">
                    <a:lnL w="12700" cap="flat" cmpd="sng" algn="ctr">
                      <a:solidFill>
                        <a:schemeClr val="accent1"/>
                      </a:solidFill>
                      <a:prstDash val="solid"/>
                      <a:round/>
                      <a:headEnd type="none" w="med" len="med"/>
                      <a:tailEnd type="none" w="med" len="med"/>
                    </a:lnL>
                    <a:lnR w="6350" cap="flat" cmpd="sng" algn="ctr">
                      <a:noFill/>
                      <a:prstDash val="solid"/>
                      <a:miter lim="800000"/>
                    </a:lnR>
                    <a:lnT w="12700" cap="flat" cmpd="sng" algn="ctr">
                      <a:solidFill>
                        <a:schemeClr val="accent1"/>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00B5D1"/>
                    </a:solidFill>
                  </a:tcPr>
                </a:tc>
                <a:extLst>
                  <a:ext uri="{0D108BD9-81ED-4DB2-BD59-A6C34878D82A}">
                    <a16:rowId xmlns:a16="http://schemas.microsoft.com/office/drawing/2014/main" val="514635434"/>
                  </a:ext>
                </a:extLst>
              </a:tr>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a:solidFill>
                            <a:schemeClr val="tx1"/>
                          </a:solidFill>
                          <a:latin typeface="Arial"/>
                          <a:cs typeface="Arial"/>
                        </a:rPr>
                        <a:t>Language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kern="1200">
                          <a:solidFill>
                            <a:schemeClr val="tx1"/>
                          </a:solidFill>
                          <a:effectLst/>
                          <a:latin typeface="Arial"/>
                          <a:ea typeface="+mn-ea"/>
                          <a:cs typeface="Arial"/>
                        </a:rPr>
                        <a:t>Literature</a:t>
                      </a:r>
                      <a:endParaRPr lang="en-AU" sz="1500" b="1" strike="noStrike">
                        <a:solidFill>
                          <a:schemeClr val="tx1"/>
                        </a:solidFill>
                        <a:latin typeface="Arial"/>
                        <a:cs typeface="Arial"/>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6350" cap="flat" cmpd="sng" algn="ctr">
                      <a:noFill/>
                      <a:prstDash val="solid"/>
                      <a:miter lim="800000"/>
                    </a:lnT>
                    <a:lnB w="12700" cap="flat" cmpd="sng" algn="ctr">
                      <a:solidFill>
                        <a:srgbClr val="B5B5B5"/>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a:solidFill>
                            <a:schemeClr val="tx1"/>
                          </a:solidFill>
                          <a:latin typeface="Arial"/>
                          <a:cs typeface="Arial"/>
                        </a:rPr>
                        <a:t>Literacy</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6350" cap="flat" cmpd="sng" algn="ctr">
                      <a:noFill/>
                      <a:prstDash val="solid"/>
                      <a:miter lim="800000"/>
                    </a:lnT>
                    <a:lnB w="12700" cap="flat" cmpd="sng" algn="ctr">
                      <a:solidFill>
                        <a:srgbClr val="B5B5B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96665594"/>
                  </a:ext>
                </a:extLst>
              </a:tr>
              <a:tr h="360000">
                <a:tc>
                  <a:txBody>
                    <a:bodyPr/>
                    <a:lstStyle/>
                    <a:p>
                      <a:pPr marL="0" marR="0" lvl="0" indent="0" algn="ctr" defTabSz="914400" rtl="0" eaLnBrk="1" fontAlgn="auto" latinLnBrk="0" hangingPunct="1">
                        <a:lnSpc>
                          <a:spcPct val="105000"/>
                        </a:lnSpc>
                        <a:spcBef>
                          <a:spcPts val="200"/>
                        </a:spcBef>
                        <a:spcAft>
                          <a:spcPts val="200"/>
                        </a:spcAft>
                        <a:buClrTx/>
                        <a:buSzTx/>
                        <a:buFontTx/>
                        <a:buNone/>
                        <a:tabLst/>
                        <a:defRPr/>
                      </a:pPr>
                      <a:r>
                        <a:rPr lang="en-AU" sz="1250" dirty="0">
                          <a:solidFill>
                            <a:srgbClr val="000000"/>
                          </a:solidFill>
                          <a:effectLst/>
                          <a:latin typeface="Arial"/>
                          <a:ea typeface="Times New Roman" panose="02020603050405020304" pitchFamily="18" charset="0"/>
                          <a:cs typeface="Times New Roman"/>
                        </a:rPr>
                        <a:t>Language for interacting with others</a:t>
                      </a:r>
                      <a:endParaRPr lang="en-AU" sz="1250" dirty="0">
                        <a:effectLst/>
                        <a:latin typeface="Arial"/>
                        <a:ea typeface="Times New Roman" panose="02020603050405020304" pitchFamily="18" charset="0"/>
                        <a:cs typeface="Times New Roman"/>
                      </a:endParaRPr>
                    </a:p>
                    <a:p>
                      <a:pPr algn="ctr">
                        <a:lnSpc>
                          <a:spcPct val="105000"/>
                        </a:lnSpc>
                        <a:spcBef>
                          <a:spcPts val="200"/>
                        </a:spcBef>
                        <a:spcAft>
                          <a:spcPts val="200"/>
                        </a:spcAft>
                      </a:pPr>
                      <a:endParaRPr lang="en-AU" sz="1250" dirty="0">
                        <a:effectLst/>
                        <a:latin typeface="Arial"/>
                        <a:ea typeface="Times New Roman" panose="02020603050405020304" pitchFamily="18" charset="0"/>
                        <a:cs typeface="Times New Roman"/>
                      </a:endParaRP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lnSpc>
                          <a:spcPct val="105000"/>
                        </a:lnSpc>
                        <a:spcBef>
                          <a:spcPts val="200"/>
                        </a:spcBef>
                        <a:spcAft>
                          <a:spcPts val="200"/>
                        </a:spcAft>
                      </a:pPr>
                      <a:r>
                        <a:rPr lang="en-AU" sz="1250">
                          <a:effectLst/>
                          <a:latin typeface="Arial"/>
                          <a:ea typeface="Times New Roman" panose="02020603050405020304" pitchFamily="18" charset="0"/>
                          <a:cs typeface="Times New Roman"/>
                        </a:rPr>
                        <a:t>Literature and contexts</a:t>
                      </a: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lnSpc>
                          <a:spcPct val="105000"/>
                        </a:lnSpc>
                        <a:spcBef>
                          <a:spcPts val="200"/>
                        </a:spcBef>
                        <a:spcAft>
                          <a:spcPts val="200"/>
                        </a:spcAft>
                      </a:pPr>
                      <a:r>
                        <a:rPr lang="en-AU" sz="1250">
                          <a:effectLst/>
                          <a:latin typeface="Arial"/>
                          <a:ea typeface="Times New Roman" panose="02020603050405020304" pitchFamily="18" charset="0"/>
                          <a:cs typeface="Times New Roman"/>
                        </a:rPr>
                        <a:t>Texts in context</a:t>
                      </a: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360000">
                <a:tc>
                  <a:txBody>
                    <a:bodyPr/>
                    <a:lstStyle/>
                    <a:p>
                      <a:pPr algn="ctr">
                        <a:lnSpc>
                          <a:spcPct val="105000"/>
                        </a:lnSpc>
                        <a:spcBef>
                          <a:spcPts val="200"/>
                        </a:spcBef>
                        <a:spcAft>
                          <a:spcPts val="200"/>
                        </a:spcAft>
                      </a:pPr>
                      <a:r>
                        <a:rPr lang="en-AU" sz="1250">
                          <a:solidFill>
                            <a:srgbClr val="000000"/>
                          </a:solidFill>
                          <a:effectLst/>
                          <a:latin typeface="Arial"/>
                          <a:ea typeface="Times New Roman" panose="02020603050405020304" pitchFamily="18" charset="0"/>
                          <a:cs typeface="Times New Roman"/>
                        </a:rPr>
                        <a:t>Text structure and organisation</a:t>
                      </a:r>
                      <a:endParaRPr lang="en-AU" sz="1250">
                        <a:effectLst/>
                        <a:latin typeface="Arial"/>
                        <a:ea typeface="Times New Roman" panose="02020603050405020304" pitchFamily="18" charset="0"/>
                        <a:cs typeface="Times New Roman"/>
                      </a:endParaRP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lnSpc>
                          <a:spcPct val="105000"/>
                        </a:lnSpc>
                        <a:spcBef>
                          <a:spcPts val="200"/>
                        </a:spcBef>
                        <a:spcAft>
                          <a:spcPts val="200"/>
                        </a:spcAft>
                      </a:pPr>
                      <a:r>
                        <a:rPr lang="en-AU" sz="1250" dirty="0">
                          <a:effectLst/>
                          <a:latin typeface="Arial"/>
                          <a:ea typeface="Times New Roman" panose="02020603050405020304" pitchFamily="18" charset="0"/>
                          <a:cs typeface="Times New Roman"/>
                        </a:rPr>
                        <a:t>Engaging with and responding to literature</a:t>
                      </a: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lnSpc>
                          <a:spcPct val="105000"/>
                        </a:lnSpc>
                        <a:spcBef>
                          <a:spcPts val="200"/>
                        </a:spcBef>
                        <a:spcAft>
                          <a:spcPts val="200"/>
                        </a:spcAft>
                      </a:pPr>
                      <a:r>
                        <a:rPr lang="en-AU" sz="1250">
                          <a:effectLst/>
                          <a:latin typeface="Arial"/>
                          <a:ea typeface="Times New Roman" panose="02020603050405020304" pitchFamily="18" charset="0"/>
                          <a:cs typeface="Times New Roman"/>
                        </a:rPr>
                        <a:t>Interacting with others</a:t>
                      </a: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582304462"/>
                  </a:ext>
                </a:extLst>
              </a:tr>
              <a:tr h="360000">
                <a:tc>
                  <a:txBody>
                    <a:bodyPr/>
                    <a:lstStyle/>
                    <a:p>
                      <a:pPr algn="ctr">
                        <a:lnSpc>
                          <a:spcPct val="105000"/>
                        </a:lnSpc>
                        <a:spcBef>
                          <a:spcPts val="200"/>
                        </a:spcBef>
                        <a:spcAft>
                          <a:spcPts val="200"/>
                        </a:spcAft>
                      </a:pPr>
                      <a:r>
                        <a:rPr lang="en-AU" sz="1250">
                          <a:solidFill>
                            <a:srgbClr val="000000"/>
                          </a:solidFill>
                          <a:effectLst/>
                          <a:latin typeface="Arial"/>
                          <a:ea typeface="Times New Roman" panose="02020603050405020304" pitchFamily="18" charset="0"/>
                          <a:cs typeface="Times New Roman"/>
                        </a:rPr>
                        <a:t>Language for expressing and developing ideas</a:t>
                      </a:r>
                      <a:endParaRPr lang="en-AU" sz="1250">
                        <a:effectLst/>
                        <a:latin typeface="Arial"/>
                        <a:ea typeface="Times New Roman" panose="02020603050405020304" pitchFamily="18" charset="0"/>
                        <a:cs typeface="Times New Roman"/>
                      </a:endParaRP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lnSpc>
                          <a:spcPct val="105000"/>
                        </a:lnSpc>
                        <a:spcBef>
                          <a:spcPts val="200"/>
                        </a:spcBef>
                        <a:spcAft>
                          <a:spcPts val="200"/>
                        </a:spcAft>
                      </a:pPr>
                      <a:r>
                        <a:rPr lang="en-AU" sz="1250">
                          <a:effectLst/>
                          <a:latin typeface="Arial"/>
                          <a:ea typeface="Times New Roman" panose="02020603050405020304" pitchFamily="18" charset="0"/>
                          <a:cs typeface="Times New Roman"/>
                        </a:rPr>
                        <a:t>Examining literature</a:t>
                      </a: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lnSpc>
                          <a:spcPct val="105000"/>
                        </a:lnSpc>
                        <a:spcBef>
                          <a:spcPts val="200"/>
                        </a:spcBef>
                        <a:spcAft>
                          <a:spcPts val="200"/>
                        </a:spcAft>
                      </a:pPr>
                      <a:r>
                        <a:rPr lang="en-AU" sz="1250" dirty="0">
                          <a:effectLst/>
                          <a:latin typeface="Arial"/>
                          <a:ea typeface="Times New Roman" panose="02020603050405020304" pitchFamily="18" charset="0"/>
                          <a:cs typeface="Times New Roman"/>
                        </a:rPr>
                        <a:t>Analysing, interpreting and evaluating</a:t>
                      </a:r>
                      <a:endParaRPr lang="en-AU" sz="12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41828201"/>
                  </a:ext>
                </a:extLst>
              </a:tr>
              <a:tr h="360000">
                <a:tc rowSpan="2">
                  <a:txBody>
                    <a:bodyPr/>
                    <a:lstStyle/>
                    <a:p>
                      <a:pPr algn="ctr">
                        <a:lnSpc>
                          <a:spcPct val="105000"/>
                        </a:lnSpc>
                        <a:spcBef>
                          <a:spcPts val="200"/>
                        </a:spcBef>
                        <a:spcAft>
                          <a:spcPts val="200"/>
                        </a:spcAft>
                      </a:pPr>
                      <a:endParaRPr lang="en-AU" sz="1250">
                        <a:effectLst/>
                        <a:latin typeface="Arial"/>
                        <a:ea typeface="Times New Roman" panose="02020603050405020304" pitchFamily="18" charset="0"/>
                        <a:cs typeface="Times New Roman"/>
                      </a:endParaRP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rowSpan="2">
                  <a:txBody>
                    <a:bodyPr/>
                    <a:lstStyle/>
                    <a:p>
                      <a:pPr algn="ctr">
                        <a:lnSpc>
                          <a:spcPct val="105000"/>
                        </a:lnSpc>
                        <a:spcBef>
                          <a:spcPts val="200"/>
                        </a:spcBef>
                        <a:spcAft>
                          <a:spcPts val="200"/>
                        </a:spcAft>
                      </a:pPr>
                      <a:r>
                        <a:rPr lang="en-AU" sz="1250" dirty="0">
                          <a:effectLst/>
                          <a:latin typeface="Arial"/>
                          <a:ea typeface="Times New Roman" panose="02020603050405020304" pitchFamily="18" charset="0"/>
                          <a:cs typeface="Times New Roman"/>
                        </a:rPr>
                        <a:t>Creating literature</a:t>
                      </a: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lnSpc>
                          <a:spcPct val="105000"/>
                        </a:lnSpc>
                        <a:spcBef>
                          <a:spcPts val="200"/>
                        </a:spcBef>
                        <a:spcAft>
                          <a:spcPts val="200"/>
                        </a:spcAft>
                      </a:pPr>
                      <a:r>
                        <a:rPr lang="en-AU" sz="1250" dirty="0">
                          <a:effectLst/>
                          <a:latin typeface="Arial"/>
                          <a:ea typeface="Times New Roman" panose="02020603050405020304" pitchFamily="18" charset="0"/>
                          <a:cs typeface="Times New Roman"/>
                        </a:rPr>
                        <a:t>Creating texts</a:t>
                      </a: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910644940"/>
                  </a:ext>
                </a:extLst>
              </a:tr>
              <a:tr h="360000">
                <a:tc vMerge="1">
                  <a:txBody>
                    <a:bodyPr/>
                    <a:lstStyle/>
                    <a:p>
                      <a:pPr>
                        <a:lnSpc>
                          <a:spcPct val="105000"/>
                        </a:lnSpc>
                        <a:spcBef>
                          <a:spcPts val="200"/>
                        </a:spcBef>
                        <a:spcAft>
                          <a:spcPts val="200"/>
                        </a:spcAft>
                      </a:pPr>
                      <a:endParaRPr lang="en-AU" sz="1250">
                        <a:effectLst/>
                        <a:latin typeface="Arial"/>
                        <a:ea typeface="Times New Roman" panose="02020603050405020304" pitchFamily="18" charset="0"/>
                        <a:cs typeface="Times New Roman"/>
                      </a:endParaRP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vMerge="1">
                  <a:txBody>
                    <a:bodyPr/>
                    <a:lstStyle/>
                    <a:p>
                      <a:pPr>
                        <a:lnSpc>
                          <a:spcPct val="105000"/>
                        </a:lnSpc>
                        <a:spcBef>
                          <a:spcPts val="200"/>
                        </a:spcBef>
                        <a:spcAft>
                          <a:spcPts val="200"/>
                        </a:spcAft>
                      </a:pPr>
                      <a:endParaRPr lang="en-AU" sz="1250">
                        <a:effectLst/>
                        <a:latin typeface="Arial"/>
                        <a:ea typeface="Times New Roman" panose="02020603050405020304" pitchFamily="18" charset="0"/>
                        <a:cs typeface="Times New Roman"/>
                      </a:endParaRP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algn="ctr">
                        <a:lnSpc>
                          <a:spcPct val="105000"/>
                        </a:lnSpc>
                        <a:spcBef>
                          <a:spcPts val="200"/>
                        </a:spcBef>
                        <a:spcAft>
                          <a:spcPts val="200"/>
                        </a:spcAft>
                      </a:pPr>
                      <a:r>
                        <a:rPr lang="en-AU" sz="1250" dirty="0">
                          <a:effectLst/>
                          <a:latin typeface="Arial"/>
                          <a:ea typeface="Times New Roman" panose="02020603050405020304" pitchFamily="18" charset="0"/>
                          <a:cs typeface="Times New Roman"/>
                        </a:rPr>
                        <a:t>Phonic and word knowledge (P</a:t>
                      </a:r>
                      <a:r>
                        <a:rPr lang="en-AU" sz="1250" u="none" dirty="0">
                          <a:solidFill>
                            <a:schemeClr val="tx1"/>
                          </a:solidFill>
                          <a:effectLst/>
                          <a:latin typeface="Arial"/>
                          <a:ea typeface="Times New Roman" panose="02020603050405020304" pitchFamily="18" charset="0"/>
                          <a:cs typeface="Arial"/>
                        </a:rPr>
                        <a:t>–</a:t>
                      </a:r>
                      <a:r>
                        <a:rPr lang="en-AU" sz="1250" dirty="0">
                          <a:effectLst/>
                          <a:latin typeface="Arial"/>
                          <a:ea typeface="Times New Roman" panose="02020603050405020304" pitchFamily="18" charset="0"/>
                          <a:cs typeface="Times New Roman"/>
                        </a:rPr>
                        <a:t>6)</a:t>
                      </a:r>
                    </a:p>
                    <a:p>
                      <a:pPr algn="ctr">
                        <a:lnSpc>
                          <a:spcPct val="105000"/>
                        </a:lnSpc>
                        <a:spcBef>
                          <a:spcPts val="200"/>
                        </a:spcBef>
                        <a:spcAft>
                          <a:spcPts val="200"/>
                        </a:spcAft>
                      </a:pPr>
                      <a:r>
                        <a:rPr lang="en-AU" sz="1250" dirty="0">
                          <a:effectLst/>
                          <a:latin typeface="Arial"/>
                          <a:ea typeface="Times New Roman" panose="02020603050405020304" pitchFamily="18" charset="0"/>
                          <a:cs typeface="Times New Roman"/>
                        </a:rPr>
                        <a:t>Word knowledge (7</a:t>
                      </a:r>
                      <a:r>
                        <a:rPr lang="en-AU" sz="1250" u="none" dirty="0">
                          <a:solidFill>
                            <a:schemeClr val="tx1"/>
                          </a:solidFill>
                          <a:effectLst/>
                          <a:latin typeface="Arial"/>
                          <a:ea typeface="Times New Roman" panose="02020603050405020304" pitchFamily="18" charset="0"/>
                          <a:cs typeface="Times New Roman"/>
                        </a:rPr>
                        <a:t>–</a:t>
                      </a:r>
                      <a:r>
                        <a:rPr lang="en-AU" sz="1250" dirty="0">
                          <a:effectLst/>
                          <a:latin typeface="Arial"/>
                          <a:ea typeface="Times New Roman" panose="02020603050405020304" pitchFamily="18" charset="0"/>
                          <a:cs typeface="Times New Roman"/>
                        </a:rPr>
                        <a:t>10)</a:t>
                      </a:r>
                    </a:p>
                  </a:txBody>
                  <a:tcPr marL="68580" marR="68580" marT="36195" marB="36195">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3703659822"/>
                  </a:ext>
                </a:extLst>
              </a:tr>
            </a:tbl>
          </a:graphicData>
        </a:graphic>
      </p:graphicFrame>
    </p:spTree>
    <p:extLst>
      <p:ext uri="{BB962C8B-B14F-4D97-AF65-F5344CB8AC3E}">
        <p14:creationId xmlns:p14="http://schemas.microsoft.com/office/powerpoint/2010/main" val="1725206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AU"/>
          </a:p>
        </p:txBody>
      </p:sp>
      <p:grpSp>
        <p:nvGrpSpPr>
          <p:cNvPr id="3" name="Group 2">
            <a:extLst>
              <a:ext uri="{FF2B5EF4-FFF2-40B4-BE49-F238E27FC236}">
                <a16:creationId xmlns:a16="http://schemas.microsoft.com/office/drawing/2014/main" id="{42D6E8C3-2085-48F2-C6A6-B03FB7C1D803}"/>
              </a:ext>
            </a:extLst>
          </p:cNvPr>
          <p:cNvGrpSpPr/>
          <p:nvPr/>
        </p:nvGrpSpPr>
        <p:grpSpPr>
          <a:xfrm>
            <a:off x="3254568" y="660814"/>
            <a:ext cx="2634864" cy="4097158"/>
            <a:chOff x="466019" y="558049"/>
            <a:chExt cx="2634864" cy="4097158"/>
          </a:xfrm>
        </p:grpSpPr>
        <p:sp>
          <p:nvSpPr>
            <p:cNvPr id="6" name="TextBox 5">
              <a:extLst>
                <a:ext uri="{FF2B5EF4-FFF2-40B4-BE49-F238E27FC236}">
                  <a16:creationId xmlns:a16="http://schemas.microsoft.com/office/drawing/2014/main" id="{3FD723A2-8AB1-DF53-BD94-40DF5C2BAFCB}"/>
                </a:ext>
              </a:extLst>
            </p:cNvPr>
            <p:cNvSpPr txBox="1"/>
            <p:nvPr/>
          </p:nvSpPr>
          <p:spPr>
            <a:xfrm>
              <a:off x="466019" y="3124019"/>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9" name="TextBox 8">
              <a:extLst>
                <a:ext uri="{FF2B5EF4-FFF2-40B4-BE49-F238E27FC236}">
                  <a16:creationId xmlns:a16="http://schemas.microsoft.com/office/drawing/2014/main" id="{D2E8F0E7-46E4-733E-46CC-D491AF52A2AB}"/>
                </a:ext>
              </a:extLst>
            </p:cNvPr>
            <p:cNvSpPr txBox="1"/>
            <p:nvPr/>
          </p:nvSpPr>
          <p:spPr>
            <a:xfrm>
              <a:off x="466019" y="986941"/>
              <a:ext cx="2634864" cy="2085186"/>
            </a:xfrm>
            <a:prstGeom prst="rect">
              <a:avLst/>
            </a:prstGeom>
            <a:solidFill>
              <a:srgbClr val="00B5D1">
                <a:alpha val="40000"/>
              </a:srgb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85750" indent="-285750">
                <a:buFont typeface="Arial" panose="020B0604020202020204" pitchFamily="34" charset="0"/>
                <a:buChar char="•"/>
              </a:pPr>
              <a:r>
                <a:rPr lang="en-AU" sz="1100" dirty="0">
                  <a:latin typeface="Arial"/>
                  <a:cs typeface="Arial"/>
                </a:rPr>
                <a:t>Key considerations </a:t>
              </a:r>
              <a:endParaRPr lang="en-AU" sz="1100" dirty="0">
                <a:cs typeface="Arial"/>
              </a:endParaRPr>
            </a:p>
            <a:p>
              <a:pPr marL="285750" indent="-285750">
                <a:buFont typeface="Arial" panose="020B0604020202020204" pitchFamily="34" charset="0"/>
                <a:buChar char="•"/>
              </a:pPr>
              <a:r>
                <a:rPr lang="en-AU" sz="1100" dirty="0">
                  <a:latin typeface="Arial"/>
                  <a:cs typeface="Arial"/>
                </a:rPr>
                <a:t>Key connections </a:t>
              </a:r>
              <a:endParaRPr lang="en-AU" sz="1100" dirty="0">
                <a:cs typeface="Arial"/>
              </a:endParaRPr>
            </a:p>
            <a:p>
              <a:pPr marL="285750" indent="-285750">
                <a:buFont typeface="Arial" panose="020B0604020202020204" pitchFamily="34" charset="0"/>
                <a:buChar char="•"/>
              </a:pPr>
              <a:r>
                <a:rPr lang="en-AU" sz="1100" b="1" dirty="0">
                  <a:solidFill>
                    <a:schemeClr val="bg1"/>
                  </a:solidFill>
                  <a:latin typeface="Arial"/>
                  <a:cs typeface="Arial"/>
                </a:rPr>
                <a:t>Resources</a:t>
              </a:r>
            </a:p>
          </p:txBody>
        </p:sp>
        <p:sp>
          <p:nvSpPr>
            <p:cNvPr id="10" name="TextBox 9">
              <a:extLst>
                <a:ext uri="{FF2B5EF4-FFF2-40B4-BE49-F238E27FC236}">
                  <a16:creationId xmlns:a16="http://schemas.microsoft.com/office/drawing/2014/main" id="{27C951BB-B649-FD9B-5172-3CB5EC7A4660}"/>
                </a:ext>
              </a:extLst>
            </p:cNvPr>
            <p:cNvSpPr txBox="1"/>
            <p:nvPr/>
          </p:nvSpPr>
          <p:spPr>
            <a:xfrm>
              <a:off x="893279" y="558049"/>
              <a:ext cx="1673021" cy="369332"/>
            </a:xfrm>
            <a:prstGeom prst="rect">
              <a:avLst/>
            </a:prstGeom>
            <a:solidFill>
              <a:srgbClr val="00B5D1"/>
            </a:solidFill>
            <a:ln>
              <a:solidFill>
                <a:srgbClr val="00B5D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a:solidFill>
                    <a:schemeClr val="bg1"/>
                  </a:solidFill>
                  <a:latin typeface="Arial" panose="020B0604020202020204" pitchFamily="34" charset="0"/>
                  <a:cs typeface="Arial" panose="020B0604020202020204" pitchFamily="34" charset="0"/>
                </a:rPr>
                <a:t>Version 9.0</a:t>
              </a:r>
            </a:p>
          </p:txBody>
        </p:sp>
      </p:grpSp>
      <p:sp>
        <p:nvSpPr>
          <p:cNvPr id="12" name="TextBox 11">
            <a:extLst>
              <a:ext uri="{FF2B5EF4-FFF2-40B4-BE49-F238E27FC236}">
                <a16:creationId xmlns:a16="http://schemas.microsoft.com/office/drawing/2014/main" id="{DDBC1FC6-824C-DA49-9C2E-17AFDA90B31B}"/>
              </a:ext>
            </a:extLst>
          </p:cNvPr>
          <p:cNvSpPr txBox="1"/>
          <p:nvPr/>
        </p:nvSpPr>
        <p:spPr>
          <a:xfrm>
            <a:off x="3183703" y="2405451"/>
            <a:ext cx="2776594" cy="769441"/>
          </a:xfrm>
          <a:prstGeom prst="rect">
            <a:avLst/>
          </a:prstGeom>
          <a:solidFill>
            <a:srgbClr val="00B5D1"/>
          </a:solidFill>
          <a:ln w="12700">
            <a:solidFill>
              <a:srgbClr val="00B5D1"/>
            </a:solid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Key considerations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Key connections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chemeClr val="bg1"/>
                </a:solidFill>
                <a:latin typeface="Arial"/>
                <a:cs typeface="Arial"/>
              </a:rPr>
              <a:t>Resources</a:t>
            </a:r>
            <a:endParaRPr kumimoji="0" lang="en-AU" sz="1100" b="1" i="0" u="none" strike="noStrike" kern="1200" cap="none" spc="0" normalizeH="0" baseline="0" noProof="0" dirty="0">
              <a:ln>
                <a:noFill/>
              </a:ln>
              <a:solidFill>
                <a:srgbClr val="FFFFFF"/>
              </a:solidFill>
              <a:effectLst/>
              <a:uLnTx/>
              <a:uFillTx/>
              <a:latin typeface="Arial"/>
              <a:ea typeface="+mn-ea"/>
              <a:cs typeface="Arial"/>
            </a:endParaRPr>
          </a:p>
        </p:txBody>
      </p:sp>
      <p:sp>
        <p:nvSpPr>
          <p:cNvPr id="2" name="Title 1">
            <a:extLst>
              <a:ext uri="{FF2B5EF4-FFF2-40B4-BE49-F238E27FC236}">
                <a16:creationId xmlns:a16="http://schemas.microsoft.com/office/drawing/2014/main" id="{8A6AF23E-77CA-CDC5-D181-D5EDD120A92A}"/>
              </a:ext>
            </a:extLst>
          </p:cNvPr>
          <p:cNvSpPr>
            <a:spLocks noGrp="1"/>
          </p:cNvSpPr>
          <p:nvPr>
            <p:ph type="title"/>
          </p:nvPr>
        </p:nvSpPr>
        <p:spPr/>
        <p:txBody>
          <a:bodyPr>
            <a:normAutofit/>
          </a:bodyPr>
          <a:lstStyle/>
          <a:p>
            <a:r>
              <a:rPr lang="en-AU" dirty="0"/>
              <a:t>Organisation of English</a:t>
            </a:r>
          </a:p>
        </p:txBody>
      </p:sp>
    </p:spTree>
    <p:extLst>
      <p:ext uri="{BB962C8B-B14F-4D97-AF65-F5344CB8AC3E}">
        <p14:creationId xmlns:p14="http://schemas.microsoft.com/office/powerpoint/2010/main" val="139588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F98F-558E-4F9A-B36E-CF28A749ADC0}"/>
              </a:ext>
            </a:extLst>
          </p:cNvPr>
          <p:cNvSpPr>
            <a:spLocks noGrp="1"/>
          </p:cNvSpPr>
          <p:nvPr>
            <p:ph type="title"/>
          </p:nvPr>
        </p:nvSpPr>
        <p:spPr/>
        <p:txBody>
          <a:bodyPr/>
          <a:lstStyle/>
          <a:p>
            <a:r>
              <a:rPr lang="en-AU"/>
              <a:t>Key considerations</a:t>
            </a:r>
          </a:p>
        </p:txBody>
      </p:sp>
      <p:graphicFrame>
        <p:nvGraphicFramePr>
          <p:cNvPr id="5" name="Diagram 4">
            <a:extLst>
              <a:ext uri="{FF2B5EF4-FFF2-40B4-BE49-F238E27FC236}">
                <a16:creationId xmlns:a16="http://schemas.microsoft.com/office/drawing/2014/main" id="{2554F53C-8571-4DC3-966A-4A334056A442}"/>
              </a:ext>
            </a:extLst>
          </p:cNvPr>
          <p:cNvGraphicFramePr/>
          <p:nvPr>
            <p:extLst>
              <p:ext uri="{D42A27DB-BD31-4B8C-83A1-F6EECF244321}">
                <p14:modId xmlns:p14="http://schemas.microsoft.com/office/powerpoint/2010/main" val="2263091692"/>
              </p:ext>
            </p:extLst>
          </p:nvPr>
        </p:nvGraphicFramePr>
        <p:xfrm>
          <a:off x="596052" y="454637"/>
          <a:ext cx="79579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910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p:txBody>
          <a:bodyPr>
            <a:normAutofit/>
          </a:bodyPr>
          <a:lstStyle/>
          <a:p>
            <a:r>
              <a:rPr lang="en-AU"/>
              <a:t>Acknowledgment of Country</a:t>
            </a:r>
          </a:p>
        </p:txBody>
      </p:sp>
    </p:spTree>
    <p:extLst>
      <p:ext uri="{BB962C8B-B14F-4D97-AF65-F5344CB8AC3E}">
        <p14:creationId xmlns:p14="http://schemas.microsoft.com/office/powerpoint/2010/main" val="2325789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7353-0152-433C-B6D1-9A281A233D5D}"/>
              </a:ext>
            </a:extLst>
          </p:cNvPr>
          <p:cNvSpPr>
            <a:spLocks noGrp="1"/>
          </p:cNvSpPr>
          <p:nvPr>
            <p:ph type="title"/>
          </p:nvPr>
        </p:nvSpPr>
        <p:spPr/>
        <p:txBody>
          <a:bodyPr/>
          <a:lstStyle/>
          <a:p>
            <a:r>
              <a:rPr lang="en-AU"/>
              <a:t>Key connections</a:t>
            </a:r>
          </a:p>
        </p:txBody>
      </p:sp>
      <p:pic>
        <p:nvPicPr>
          <p:cNvPr id="3" name="Content Placeholder 5">
            <a:extLst>
              <a:ext uri="{FF2B5EF4-FFF2-40B4-BE49-F238E27FC236}">
                <a16:creationId xmlns:a16="http://schemas.microsoft.com/office/drawing/2014/main" id="{27410B82-414E-C06C-EDFA-D6DDA733D45E}"/>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018" t="3709" r="5533" b="5942"/>
          <a:stretch/>
        </p:blipFill>
        <p:spPr>
          <a:xfrm>
            <a:off x="3735972" y="940526"/>
            <a:ext cx="4998539" cy="3023807"/>
          </a:xfrm>
          <a:prstGeom prst="rect">
            <a:avLst/>
          </a:prstGeom>
          <a:ln>
            <a:noFill/>
          </a:ln>
          <a:effectLst/>
        </p:spPr>
      </p:pic>
      <p:graphicFrame>
        <p:nvGraphicFramePr>
          <p:cNvPr id="7" name="Diagram 6">
            <a:extLst>
              <a:ext uri="{FF2B5EF4-FFF2-40B4-BE49-F238E27FC236}">
                <a16:creationId xmlns:a16="http://schemas.microsoft.com/office/drawing/2014/main" id="{2554F53C-8571-4DC3-966A-4A334056A442}"/>
              </a:ext>
            </a:extLst>
          </p:cNvPr>
          <p:cNvGraphicFramePr/>
          <p:nvPr>
            <p:extLst>
              <p:ext uri="{D42A27DB-BD31-4B8C-83A1-F6EECF244321}">
                <p14:modId xmlns:p14="http://schemas.microsoft.com/office/powerpoint/2010/main" val="3276135537"/>
              </p:ext>
            </p:extLst>
          </p:nvPr>
        </p:nvGraphicFramePr>
        <p:xfrm>
          <a:off x="1147760" y="785037"/>
          <a:ext cx="3162984" cy="3682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 Placeholder 4">
            <a:extLst>
              <a:ext uri="{FF2B5EF4-FFF2-40B4-BE49-F238E27FC236}">
                <a16:creationId xmlns:a16="http://schemas.microsoft.com/office/drawing/2014/main" id="{A3ABDD1A-783F-862C-CF60-B067060FF7EE}"/>
              </a:ext>
            </a:extLst>
          </p:cNvPr>
          <p:cNvSpPr txBox="1">
            <a:spLocks/>
          </p:cNvSpPr>
          <p:nvPr/>
        </p:nvSpPr>
        <p:spPr>
          <a:xfrm>
            <a:off x="231499" y="4426672"/>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9"/>
              </a:rPr>
              <a:t>www.v9.australiancurriculum.edu.au/help/website-tour</a:t>
            </a:r>
            <a:r>
              <a:rPr lang="en-AU" sz="900" dirty="0"/>
              <a:t> </a:t>
            </a:r>
          </a:p>
        </p:txBody>
      </p:sp>
    </p:spTree>
    <p:extLst>
      <p:ext uri="{BB962C8B-B14F-4D97-AF65-F5344CB8AC3E}">
        <p14:creationId xmlns:p14="http://schemas.microsoft.com/office/powerpoint/2010/main" val="274128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D675A7-4C0B-8EF1-A83E-E739E5FDEC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5827" y="986758"/>
            <a:ext cx="2327099" cy="2988081"/>
          </a:xfrm>
          <a:prstGeom prst="rect">
            <a:avLst/>
          </a:prstGeom>
          <a:ln>
            <a:solidFill>
              <a:schemeClr val="accent1"/>
            </a:solidFill>
          </a:ln>
          <a:effectLst>
            <a:outerShdw blurRad="50800" dist="38100" dir="2700000" algn="tl" rotWithShape="0">
              <a:schemeClr val="accent1">
                <a:alpha val="40000"/>
              </a:schemeClr>
            </a:outerShdw>
          </a:effectLst>
        </p:spPr>
      </p:pic>
      <p:sp>
        <p:nvSpPr>
          <p:cNvPr id="2" name="Title 1">
            <a:extLst>
              <a:ext uri="{FF2B5EF4-FFF2-40B4-BE49-F238E27FC236}">
                <a16:creationId xmlns:a16="http://schemas.microsoft.com/office/drawing/2014/main" id="{96D6A379-FD22-C242-15C2-595F81300CA3}"/>
              </a:ext>
            </a:extLst>
          </p:cNvPr>
          <p:cNvSpPr>
            <a:spLocks noGrp="1"/>
          </p:cNvSpPr>
          <p:nvPr>
            <p:ph type="title"/>
          </p:nvPr>
        </p:nvSpPr>
        <p:spPr/>
        <p:txBody>
          <a:bodyPr>
            <a:normAutofit/>
          </a:bodyPr>
          <a:lstStyle/>
          <a:p>
            <a:r>
              <a:rPr lang="en-AU"/>
              <a:t>General capabilities advice and resources</a:t>
            </a:r>
          </a:p>
        </p:txBody>
      </p:sp>
      <p:pic>
        <p:nvPicPr>
          <p:cNvPr id="4" name="Picture 3">
            <a:extLst>
              <a:ext uri="{FF2B5EF4-FFF2-40B4-BE49-F238E27FC236}">
                <a16:creationId xmlns:a16="http://schemas.microsoft.com/office/drawing/2014/main" id="{9967FB51-7196-4E7D-A9A2-8D208E1192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7602" y="1259028"/>
            <a:ext cx="4405216" cy="2443542"/>
          </a:xfrm>
          <a:prstGeom prst="rect">
            <a:avLst/>
          </a:prstGeom>
          <a:ln>
            <a:solidFill>
              <a:schemeClr val="accent1"/>
            </a:solidFill>
          </a:ln>
          <a:effectLst>
            <a:outerShdw blurRad="50800" dist="38100" dir="2700000" algn="tl" rotWithShape="0">
              <a:schemeClr val="accent1">
                <a:alpha val="40000"/>
              </a:schemeClr>
            </a:outerShdw>
          </a:effectLst>
        </p:spPr>
      </p:pic>
      <p:sp>
        <p:nvSpPr>
          <p:cNvPr id="10" name="TextBox 9">
            <a:extLst>
              <a:ext uri="{FF2B5EF4-FFF2-40B4-BE49-F238E27FC236}">
                <a16:creationId xmlns:a16="http://schemas.microsoft.com/office/drawing/2014/main" id="{92B105EC-822A-FD0B-7B77-9E916631008E}"/>
              </a:ext>
            </a:extLst>
          </p:cNvPr>
          <p:cNvSpPr txBox="1"/>
          <p:nvPr/>
        </p:nvSpPr>
        <p:spPr>
          <a:xfrm>
            <a:off x="327025" y="4229898"/>
            <a:ext cx="8035793" cy="246221"/>
          </a:xfrm>
          <a:prstGeom prst="rect">
            <a:avLst/>
          </a:prstGeom>
          <a:noFill/>
        </p:spPr>
        <p:txBody>
          <a:bodyPr wrap="square">
            <a:spAutoFit/>
          </a:bodyPr>
          <a:lstStyle/>
          <a:p>
            <a:r>
              <a:rPr lang="en-AU" sz="1000" dirty="0">
                <a:hlinkClick r:id="rId5"/>
              </a:rPr>
              <a:t>www.qcaa.qld.edu.au/p-10/aciq/version-9/cross-curriculum-priorities</a:t>
            </a:r>
            <a:r>
              <a:rPr lang="en-AU" sz="1000" dirty="0"/>
              <a:t> </a:t>
            </a:r>
          </a:p>
        </p:txBody>
      </p:sp>
    </p:spTree>
    <p:extLst>
      <p:ext uri="{BB962C8B-B14F-4D97-AF65-F5344CB8AC3E}">
        <p14:creationId xmlns:p14="http://schemas.microsoft.com/office/powerpoint/2010/main" val="398931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A379-FD22-C242-15C2-595F81300CA3}"/>
              </a:ext>
            </a:extLst>
          </p:cNvPr>
          <p:cNvSpPr>
            <a:spLocks noGrp="1"/>
          </p:cNvSpPr>
          <p:nvPr>
            <p:ph type="title"/>
          </p:nvPr>
        </p:nvSpPr>
        <p:spPr/>
        <p:txBody>
          <a:bodyPr>
            <a:normAutofit/>
          </a:bodyPr>
          <a:lstStyle/>
          <a:p>
            <a:r>
              <a:rPr lang="en-AU"/>
              <a:t>Cross-curriculum priorities advice and resources</a:t>
            </a:r>
          </a:p>
        </p:txBody>
      </p:sp>
      <p:pic>
        <p:nvPicPr>
          <p:cNvPr id="3" name="Content Placeholder 6">
            <a:extLst>
              <a:ext uri="{FF2B5EF4-FFF2-40B4-BE49-F238E27FC236}">
                <a16:creationId xmlns:a16="http://schemas.microsoft.com/office/drawing/2014/main" id="{4B1CBA53-1906-CC3A-8A23-EA8F077566A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642188" y="869568"/>
            <a:ext cx="2332653" cy="3305880"/>
          </a:xfrm>
          <a:ln>
            <a:solidFill>
              <a:schemeClr val="accent1"/>
            </a:solidFill>
          </a:ln>
          <a:effectLst>
            <a:outerShdw blurRad="50800" dist="38100" dir="2700000" algn="tl" rotWithShape="0">
              <a:schemeClr val="accent1">
                <a:alpha val="40000"/>
              </a:schemeClr>
            </a:outerShdw>
          </a:effectLst>
        </p:spPr>
      </p:pic>
      <p:pic>
        <p:nvPicPr>
          <p:cNvPr id="6" name="Picture 5">
            <a:extLst>
              <a:ext uri="{FF2B5EF4-FFF2-40B4-BE49-F238E27FC236}">
                <a16:creationId xmlns:a16="http://schemas.microsoft.com/office/drawing/2014/main" id="{9CE0CBE0-BAE4-DB17-A5A9-DDABFB57A3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3353" y="869567"/>
            <a:ext cx="2360792" cy="3305880"/>
          </a:xfrm>
          <a:prstGeom prst="rect">
            <a:avLst/>
          </a:prstGeom>
          <a:ln>
            <a:solidFill>
              <a:schemeClr val="accent1"/>
            </a:solidFill>
          </a:ln>
          <a:effectLst>
            <a:outerShdw blurRad="50800" dist="38100" dir="2700000" algn="tl" rotWithShape="0">
              <a:schemeClr val="accent1">
                <a:alpha val="40000"/>
              </a:schemeClr>
            </a:outerShdw>
          </a:effectLst>
        </p:spPr>
      </p:pic>
      <p:sp>
        <p:nvSpPr>
          <p:cNvPr id="10" name="TextBox 9">
            <a:extLst>
              <a:ext uri="{FF2B5EF4-FFF2-40B4-BE49-F238E27FC236}">
                <a16:creationId xmlns:a16="http://schemas.microsoft.com/office/drawing/2014/main" id="{8B9EC554-B91E-B15B-28F9-6E8B1EB56D22}"/>
              </a:ext>
            </a:extLst>
          </p:cNvPr>
          <p:cNvSpPr txBox="1"/>
          <p:nvPr/>
        </p:nvSpPr>
        <p:spPr>
          <a:xfrm>
            <a:off x="417545" y="4345174"/>
            <a:ext cx="4585996" cy="246221"/>
          </a:xfrm>
          <a:prstGeom prst="rect">
            <a:avLst/>
          </a:prstGeom>
          <a:noFill/>
        </p:spPr>
        <p:txBody>
          <a:bodyPr wrap="square">
            <a:spAutoFit/>
          </a:bodyPr>
          <a:lstStyle/>
          <a:p>
            <a:r>
              <a:rPr lang="en-AU" sz="1000" dirty="0">
                <a:hlinkClick r:id="rId5"/>
              </a:rPr>
              <a:t>www.qcaa.qld.edu.au/p-10/aciq/version-9/cross-curriculum-priorities</a:t>
            </a:r>
            <a:r>
              <a:rPr lang="en-AU" sz="1000" dirty="0"/>
              <a:t> </a:t>
            </a:r>
          </a:p>
        </p:txBody>
      </p:sp>
    </p:spTree>
    <p:extLst>
      <p:ext uri="{BB962C8B-B14F-4D97-AF65-F5344CB8AC3E}">
        <p14:creationId xmlns:p14="http://schemas.microsoft.com/office/powerpoint/2010/main" val="6259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a:t>Glossary:</a:t>
            </a:r>
            <a:r>
              <a:rPr lang="en-AU">
                <a:latin typeface="Arial"/>
                <a:cs typeface="Arial"/>
              </a:rPr>
              <a:t> Developing shared meanings</a:t>
            </a:r>
            <a:r>
              <a:rPr lang="en-AU"/>
              <a:t>  </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4260570834"/>
              </p:ext>
            </p:extLst>
          </p:nvPr>
        </p:nvGraphicFramePr>
        <p:xfrm>
          <a:off x="634934" y="889616"/>
          <a:ext cx="7389392" cy="3169200"/>
        </p:xfrm>
        <a:graphic>
          <a:graphicData uri="http://schemas.openxmlformats.org/drawingml/2006/table">
            <a:tbl>
              <a:tblPr firstRow="1" bandRow="1">
                <a:tableStyleId>{17292A2E-F333-43FB-9621-5CBBE7FDCDCB}</a:tableStyleId>
              </a:tblPr>
              <a:tblGrid>
                <a:gridCol w="2875892">
                  <a:extLst>
                    <a:ext uri="{9D8B030D-6E8A-4147-A177-3AD203B41FA5}">
                      <a16:colId xmlns:a16="http://schemas.microsoft.com/office/drawing/2014/main" val="20000"/>
                    </a:ext>
                  </a:extLst>
                </a:gridCol>
                <a:gridCol w="4513500">
                  <a:extLst>
                    <a:ext uri="{9D8B030D-6E8A-4147-A177-3AD203B41FA5}">
                      <a16:colId xmlns:a16="http://schemas.microsoft.com/office/drawing/2014/main" val="20001"/>
                    </a:ext>
                  </a:extLst>
                </a:gridCol>
              </a:tblGrid>
              <a:tr h="459416">
                <a:tc>
                  <a:txBody>
                    <a:bodyPr/>
                    <a:lstStyle/>
                    <a:p>
                      <a:r>
                        <a:rPr lang="en-AU" sz="2000">
                          <a:latin typeface="Arial" panose="020B0604020202020204" pitchFamily="34" charset="0"/>
                          <a:cs typeface="Arial" panose="020B0604020202020204" pitchFamily="34" charset="0"/>
                        </a:rPr>
                        <a:t>Terminology</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2000">
                          <a:latin typeface="Arial" panose="020B0604020202020204" pitchFamily="34" charset="0"/>
                          <a:cs typeface="Arial" panose="020B0604020202020204" pitchFamily="34" charset="0"/>
                        </a:rPr>
                        <a:t>Definition</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09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a:solidFill>
                            <a:schemeClr val="tx2"/>
                          </a:solidFill>
                          <a:latin typeface="Arial" panose="020B0604020202020204" pitchFamily="34" charset="0"/>
                          <a:cs typeface="Arial" panose="020B0604020202020204" pitchFamily="34" charset="0"/>
                        </a:rPr>
                        <a:t>Language features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2000" dirty="0">
                          <a:solidFill>
                            <a:schemeClr val="tx2"/>
                          </a:solidFill>
                          <a:latin typeface="Arial" panose="020B0604020202020204" pitchFamily="34" charset="0"/>
                          <a:cs typeface="Arial" panose="020B0604020202020204" pitchFamily="34" charset="0"/>
                        </a:rPr>
                        <a:t>Features that support meaning </a:t>
                      </a:r>
                      <a:br>
                        <a:rPr lang="en-US" sz="2000" dirty="0">
                          <a:solidFill>
                            <a:schemeClr val="tx2"/>
                          </a:solidFill>
                          <a:latin typeface="Arial" panose="020B0604020202020204" pitchFamily="34" charset="0"/>
                          <a:cs typeface="Arial" panose="020B0604020202020204" pitchFamily="34" charset="0"/>
                        </a:rPr>
                      </a:br>
                      <a:r>
                        <a:rPr lang="en-US" sz="2000" dirty="0">
                          <a:solidFill>
                            <a:schemeClr val="tx2"/>
                          </a:solidFill>
                          <a:latin typeface="Arial" panose="020B0604020202020204" pitchFamily="34" charset="0"/>
                          <a:cs typeface="Arial" panose="020B0604020202020204" pitchFamily="34" charset="0"/>
                        </a:rPr>
                        <a:t>(e.g. clause- and word-level grammar, vocabulary, figurative language, punctuation, images). Choices vary for the purpose, subject matter, audience and mode or medium.</a:t>
                      </a:r>
                      <a:endParaRPr lang="en-AU" sz="20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6380F872-5510-DA2C-E45D-354FAB4172AA}"/>
              </a:ext>
            </a:extLst>
          </p:cNvPr>
          <p:cNvSpPr txBox="1"/>
          <p:nvPr/>
        </p:nvSpPr>
        <p:spPr>
          <a:xfrm>
            <a:off x="320976" y="4340408"/>
            <a:ext cx="8496000"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Source: </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Quoted verbatim and unaltered from ACARA</a:t>
            </a:r>
            <a:r>
              <a:rPr kumimoji="0" lang="en-AU" sz="1000" b="0" i="0" u="none" strike="noStrike" kern="1200" cap="none" spc="0" normalizeH="0" baseline="0" noProof="0" dirty="0">
                <a:ln>
                  <a:noFill/>
                </a:ln>
                <a:solidFill>
                  <a:srgbClr val="000000"/>
                </a:solidFill>
                <a:effectLst/>
                <a:uLnTx/>
                <a:uFillTx/>
                <a:latin typeface="Arial" charset="0"/>
                <a:ea typeface="+mn-ea"/>
                <a:cs typeface="+mn-cs"/>
                <a:hlinkClick r:id="rId3"/>
              </a:rPr>
              <a:t> </a:t>
            </a:r>
            <a:r>
              <a:rPr kumimoji="0" lang="en-US" sz="1000" b="0" i="0" u="none" strike="noStrike" kern="1200" cap="none" spc="0" normalizeH="0" baseline="0" noProof="0" dirty="0">
                <a:ln>
                  <a:noFill/>
                </a:ln>
                <a:solidFill>
                  <a:srgbClr val="000000"/>
                </a:solidFill>
                <a:effectLst/>
                <a:uLnTx/>
                <a:uFillTx/>
                <a:latin typeface="Arial" charset="0"/>
                <a:ea typeface="+mn-ea"/>
                <a:cs typeface="+mn-cs"/>
                <a:hlinkClick r:id="rId4"/>
              </a:rPr>
              <a:t>www.v9.australiancurriculum.edu.au/downloads/learning-areas</a:t>
            </a:r>
            <a:r>
              <a:rPr kumimoji="0" lang="en-US" sz="1000" b="0" i="0" u="none" strike="noStrike" kern="1200" cap="none" spc="0" normalizeH="0" baseline="0" noProof="0" dirty="0">
                <a:ln>
                  <a:noFill/>
                </a:ln>
                <a:solidFill>
                  <a:srgbClr val="000000"/>
                </a:solidFill>
                <a:effectLst/>
                <a:uLnTx/>
                <a:uFillTx/>
                <a:latin typeface="Arial" charset="0"/>
                <a:ea typeface="+mn-ea"/>
                <a:cs typeface="+mn-cs"/>
              </a:rPr>
              <a:t> </a:t>
            </a:r>
            <a:endParaRPr kumimoji="0" lang="en-AU" sz="1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4766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3104385049"/>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8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AU"/>
          </a:p>
        </p:txBody>
      </p:sp>
      <p:grpSp>
        <p:nvGrpSpPr>
          <p:cNvPr id="6" name="Group 5">
            <a:extLst>
              <a:ext uri="{FF2B5EF4-FFF2-40B4-BE49-F238E27FC236}">
                <a16:creationId xmlns:a16="http://schemas.microsoft.com/office/drawing/2014/main" id="{76258FFA-5EB4-672E-0CB4-2E7417ED9CEC}"/>
              </a:ext>
            </a:extLst>
          </p:cNvPr>
          <p:cNvGrpSpPr/>
          <p:nvPr/>
        </p:nvGrpSpPr>
        <p:grpSpPr>
          <a:xfrm>
            <a:off x="3254568" y="634637"/>
            <a:ext cx="2634864" cy="4097158"/>
            <a:chOff x="3254568" y="537526"/>
            <a:chExt cx="2634864" cy="4097158"/>
          </a:xfrm>
        </p:grpSpPr>
        <p:grpSp>
          <p:nvGrpSpPr>
            <p:cNvPr id="4" name="Group 3">
              <a:extLst>
                <a:ext uri="{FF2B5EF4-FFF2-40B4-BE49-F238E27FC236}">
                  <a16:creationId xmlns:a16="http://schemas.microsoft.com/office/drawing/2014/main" id="{1C2BAB88-25F8-F3F9-BABE-C10F84BA2A0E}"/>
                </a:ext>
              </a:extLst>
            </p:cNvPr>
            <p:cNvGrpSpPr/>
            <p:nvPr/>
          </p:nvGrpSpPr>
          <p:grpSpPr>
            <a:xfrm>
              <a:off x="3254568" y="537526"/>
              <a:ext cx="2634864" cy="4097158"/>
              <a:chOff x="466019" y="558049"/>
              <a:chExt cx="2634864" cy="4097158"/>
            </a:xfrm>
          </p:grpSpPr>
          <p:sp>
            <p:nvSpPr>
              <p:cNvPr id="16" name="TextBox 15">
                <a:extLst>
                  <a:ext uri="{FF2B5EF4-FFF2-40B4-BE49-F238E27FC236}">
                    <a16:creationId xmlns:a16="http://schemas.microsoft.com/office/drawing/2014/main" id="{264FA9F7-5A98-46F3-8B35-029E8AFD3653}"/>
                  </a:ext>
                </a:extLst>
              </p:cNvPr>
              <p:cNvSpPr txBox="1"/>
              <p:nvPr/>
            </p:nvSpPr>
            <p:spPr>
              <a:xfrm>
                <a:off x="466019" y="3124019"/>
                <a:ext cx="2634864" cy="1531188"/>
              </a:xfrm>
              <a:prstGeom prst="rect">
                <a:avLst/>
              </a:prstGeom>
              <a:solidFill>
                <a:srgbClr val="00B5D1">
                  <a:alpha val="20000"/>
                </a:srgb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85750" indent="-285750">
                  <a:buFont typeface="Arial" panose="020B0604020202020204" pitchFamily="34" charset="0"/>
                  <a:buChar char="•"/>
                </a:pPr>
                <a:r>
                  <a:rPr lang="en-AU" sz="1100" dirty="0">
                    <a:latin typeface="Arial"/>
                    <a:cs typeface="Arial"/>
                  </a:rPr>
                  <a:t>Level description</a:t>
                </a:r>
              </a:p>
              <a:p>
                <a:pPr marL="285750" indent="-28575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466019" y="986941"/>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dirty="0">
                    <a:latin typeface="Arial"/>
                    <a:cs typeface="Arial"/>
                  </a:rPr>
                  <a:t>Key considerations </a:t>
                </a:r>
                <a:endParaRPr lang="en-AU" sz="1100" dirty="0">
                  <a:cs typeface="Arial"/>
                </a:endParaRPr>
              </a:p>
              <a:p>
                <a:pPr marL="252000" indent="-252000">
                  <a:buFont typeface="Arial" panose="020B0604020202020204" pitchFamily="34" charset="0"/>
                  <a:buChar char="•"/>
                </a:pPr>
                <a:r>
                  <a:rPr lang="en-AU" sz="1100" dirty="0">
                    <a:latin typeface="Arial"/>
                    <a:cs typeface="Arial"/>
                  </a:rPr>
                  <a:t>Key connections </a:t>
                </a:r>
                <a:endParaRPr lang="en-AU" sz="1100" dirty="0">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893279" y="558049"/>
                <a:ext cx="1673021" cy="369332"/>
              </a:xfrm>
              <a:prstGeom prst="rect">
                <a:avLst/>
              </a:prstGeom>
              <a:solidFill>
                <a:srgbClr val="00B5D1"/>
              </a:solidFill>
              <a:ln>
                <a:solidFill>
                  <a:srgbClr val="00B5D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a:solidFill>
                      <a:schemeClr val="bg1"/>
                    </a:solidFill>
                    <a:latin typeface="Arial" panose="020B0604020202020204" pitchFamily="34" charset="0"/>
                    <a:cs typeface="Arial" panose="020B0604020202020204" pitchFamily="34" charset="0"/>
                  </a:rPr>
                  <a:t>Version 9.0</a:t>
                </a:r>
              </a:p>
            </p:txBody>
          </p:sp>
        </p:grpSp>
        <p:sp>
          <p:nvSpPr>
            <p:cNvPr id="3" name="Rectangle 2">
              <a:extLst>
                <a:ext uri="{FF2B5EF4-FFF2-40B4-BE49-F238E27FC236}">
                  <a16:creationId xmlns:a16="http://schemas.microsoft.com/office/drawing/2014/main" id="{194C38F9-6729-4D21-5495-F7F98E58BEA7}"/>
                </a:ext>
              </a:extLst>
            </p:cNvPr>
            <p:cNvSpPr/>
            <p:nvPr/>
          </p:nvSpPr>
          <p:spPr>
            <a:xfrm>
              <a:off x="3254568" y="966418"/>
              <a:ext cx="2634864" cy="20783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TextBox 4">
            <a:extLst>
              <a:ext uri="{FF2B5EF4-FFF2-40B4-BE49-F238E27FC236}">
                <a16:creationId xmlns:a16="http://schemas.microsoft.com/office/drawing/2014/main" id="{AD16CF1C-290B-73F1-CBAC-BAD344035093}"/>
              </a:ext>
            </a:extLst>
          </p:cNvPr>
          <p:cNvSpPr txBox="1"/>
          <p:nvPr/>
        </p:nvSpPr>
        <p:spPr>
          <a:xfrm>
            <a:off x="3197486" y="3450675"/>
            <a:ext cx="2749028" cy="515526"/>
          </a:xfrm>
          <a:prstGeom prst="rect">
            <a:avLst/>
          </a:prstGeom>
          <a:solidFill>
            <a:srgbClr val="00B5D1"/>
          </a:solidFill>
          <a:ln w="12700">
            <a:solidFill>
              <a:srgbClr val="00B5D1"/>
            </a:solidFill>
          </a:ln>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Level description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Achievement standard</a:t>
            </a:r>
          </a:p>
        </p:txBody>
      </p:sp>
      <p:sp>
        <p:nvSpPr>
          <p:cNvPr id="9" name="Title 8">
            <a:extLst>
              <a:ext uri="{FF2B5EF4-FFF2-40B4-BE49-F238E27FC236}">
                <a16:creationId xmlns:a16="http://schemas.microsoft.com/office/drawing/2014/main" id="{A30FE227-D49B-14E1-B82B-4A648FEBE56A}"/>
              </a:ext>
            </a:extLst>
          </p:cNvPr>
          <p:cNvSpPr>
            <a:spLocks noGrp="1"/>
          </p:cNvSpPr>
          <p:nvPr>
            <p:ph type="title"/>
          </p:nvPr>
        </p:nvSpPr>
        <p:spPr/>
        <p:txBody>
          <a:bodyPr>
            <a:normAutofit/>
          </a:bodyPr>
          <a:lstStyle/>
          <a:p>
            <a:r>
              <a:rPr lang="en-AU" dirty="0"/>
              <a:t>Organisation of English</a:t>
            </a:r>
          </a:p>
        </p:txBody>
      </p:sp>
    </p:spTree>
    <p:extLst>
      <p:ext uri="{BB962C8B-B14F-4D97-AF65-F5344CB8AC3E}">
        <p14:creationId xmlns:p14="http://schemas.microsoft.com/office/powerpoint/2010/main" val="374074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504C-4CBC-B31A-5DE1-4238BC43722F}"/>
              </a:ext>
            </a:extLst>
          </p:cNvPr>
          <p:cNvSpPr>
            <a:spLocks noGrp="1"/>
          </p:cNvSpPr>
          <p:nvPr>
            <p:ph type="title"/>
          </p:nvPr>
        </p:nvSpPr>
        <p:spPr/>
        <p:txBody>
          <a:bodyPr/>
          <a:lstStyle/>
          <a:p>
            <a:r>
              <a:rPr lang="en-US"/>
              <a:t>Level description: S</a:t>
            </a:r>
            <a:r>
              <a:rPr lang="en-AU" err="1">
                <a:latin typeface="Arial"/>
                <a:cs typeface="Arial"/>
              </a:rPr>
              <a:t>tructure</a:t>
            </a:r>
            <a:r>
              <a:rPr lang="en-AU">
                <a:latin typeface="Arial"/>
                <a:cs typeface="Arial"/>
              </a:rPr>
              <a:t> and content</a:t>
            </a:r>
            <a:r>
              <a:rPr lang="en-US"/>
              <a:t> </a:t>
            </a:r>
          </a:p>
        </p:txBody>
      </p:sp>
      <p:sp>
        <p:nvSpPr>
          <p:cNvPr id="8" name="TextBox 7">
            <a:extLst>
              <a:ext uri="{FF2B5EF4-FFF2-40B4-BE49-F238E27FC236}">
                <a16:creationId xmlns:a16="http://schemas.microsoft.com/office/drawing/2014/main" id="{966BBFA5-6959-EA8A-7D21-5EAF94DD8F2B}"/>
              </a:ext>
            </a:extLst>
          </p:cNvPr>
          <p:cNvSpPr txBox="1"/>
          <p:nvPr/>
        </p:nvSpPr>
        <p:spPr>
          <a:xfrm>
            <a:off x="320974" y="771550"/>
            <a:ext cx="1914226" cy="400110"/>
          </a:xfrm>
          <a:prstGeom prst="rect">
            <a:avLst/>
          </a:prstGeom>
          <a:solidFill>
            <a:srgbClr val="00B5D1"/>
          </a:solidFill>
          <a:effectLst>
            <a:outerShdw blurRad="50800" dist="38100" dir="2700000" algn="tl" rotWithShape="0">
              <a:schemeClr val="accent1">
                <a:alpha val="40000"/>
              </a:schemeClr>
            </a:outerShdw>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2000" b="0" i="0" u="none" strike="noStrike" kern="1200" cap="none" spc="0" normalizeH="0" baseline="0" noProof="0" dirty="0">
                <a:ln>
                  <a:noFill/>
                </a:ln>
                <a:solidFill>
                  <a:schemeClr val="bg1"/>
                </a:solidFill>
                <a:effectLst/>
                <a:uLnTx/>
                <a:uFillTx/>
                <a:latin typeface="Arial" charset="0"/>
                <a:ea typeface="+mn-ea"/>
                <a:cs typeface="+mn-cs"/>
              </a:rPr>
              <a:t>Considerations</a:t>
            </a:r>
          </a:p>
        </p:txBody>
      </p:sp>
      <p:sp>
        <p:nvSpPr>
          <p:cNvPr id="9" name="TextBox 8">
            <a:extLst>
              <a:ext uri="{FF2B5EF4-FFF2-40B4-BE49-F238E27FC236}">
                <a16:creationId xmlns:a16="http://schemas.microsoft.com/office/drawing/2014/main" id="{EF157BAF-E1EC-FA3E-1271-B65F8FBDA38E}"/>
              </a:ext>
            </a:extLst>
          </p:cNvPr>
          <p:cNvSpPr txBox="1"/>
          <p:nvPr/>
        </p:nvSpPr>
        <p:spPr>
          <a:xfrm>
            <a:off x="320973" y="1393850"/>
            <a:ext cx="2828627" cy="400110"/>
          </a:xfrm>
          <a:prstGeom prst="rect">
            <a:avLst/>
          </a:prstGeom>
          <a:solidFill>
            <a:srgbClr val="00B5D1"/>
          </a:solidFill>
          <a:effectLst>
            <a:outerShdw blurRad="50800" dist="38100" dir="2700000" algn="tl" rotWithShape="0">
              <a:schemeClr val="accent1">
                <a:alpha val="40000"/>
              </a:schemeClr>
            </a:outerShdw>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2000" b="0" i="0" u="none" strike="noStrike" kern="1200" cap="none" spc="0" normalizeH="0" baseline="0" noProof="0" dirty="0">
                <a:ln>
                  <a:noFill/>
                </a:ln>
                <a:solidFill>
                  <a:schemeClr val="bg1"/>
                </a:solidFill>
                <a:effectLst/>
                <a:uLnTx/>
                <a:uFillTx/>
                <a:latin typeface="Arial" charset="0"/>
                <a:ea typeface="+mn-ea"/>
                <a:cs typeface="+mn-cs"/>
              </a:rPr>
              <a:t>Contexts for interaction</a:t>
            </a:r>
          </a:p>
        </p:txBody>
      </p:sp>
      <p:sp>
        <p:nvSpPr>
          <p:cNvPr id="10" name="TextBox 9">
            <a:extLst>
              <a:ext uri="{FF2B5EF4-FFF2-40B4-BE49-F238E27FC236}">
                <a16:creationId xmlns:a16="http://schemas.microsoft.com/office/drawing/2014/main" id="{CAAE86CB-01E9-3A8A-EF7C-7F48230A4687}"/>
              </a:ext>
            </a:extLst>
          </p:cNvPr>
          <p:cNvSpPr txBox="1"/>
          <p:nvPr/>
        </p:nvSpPr>
        <p:spPr>
          <a:xfrm>
            <a:off x="320972" y="2016150"/>
            <a:ext cx="2193628" cy="400110"/>
          </a:xfrm>
          <a:prstGeom prst="rect">
            <a:avLst/>
          </a:prstGeom>
          <a:solidFill>
            <a:srgbClr val="00B5D1"/>
          </a:solidFill>
          <a:effectLst>
            <a:outerShdw blurRad="50800" dist="38100" dir="2700000" algn="tl" rotWithShape="0">
              <a:schemeClr val="accent1">
                <a:alpha val="40000"/>
              </a:schemeClr>
            </a:outerShdw>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2000" b="0" i="0" u="none" strike="noStrike" kern="1200" cap="none" spc="0" normalizeH="0" baseline="0" noProof="0" dirty="0">
                <a:ln>
                  <a:noFill/>
                </a:ln>
                <a:solidFill>
                  <a:schemeClr val="bg1"/>
                </a:solidFill>
                <a:effectLst/>
                <a:uLnTx/>
                <a:uFillTx/>
                <a:latin typeface="Arial" charset="0"/>
                <a:ea typeface="+mn-ea"/>
                <a:cs typeface="+mn-cs"/>
              </a:rPr>
              <a:t>Text experiences</a:t>
            </a:r>
          </a:p>
        </p:txBody>
      </p:sp>
      <p:sp>
        <p:nvSpPr>
          <p:cNvPr id="11" name="TextBox 10">
            <a:extLst>
              <a:ext uri="{FF2B5EF4-FFF2-40B4-BE49-F238E27FC236}">
                <a16:creationId xmlns:a16="http://schemas.microsoft.com/office/drawing/2014/main" id="{98434E88-AB2D-6DD3-8EC4-55A117FEE499}"/>
              </a:ext>
            </a:extLst>
          </p:cNvPr>
          <p:cNvSpPr txBox="1"/>
          <p:nvPr/>
        </p:nvSpPr>
        <p:spPr>
          <a:xfrm>
            <a:off x="320971" y="2623632"/>
            <a:ext cx="2976563" cy="400110"/>
          </a:xfrm>
          <a:prstGeom prst="rect">
            <a:avLst/>
          </a:prstGeom>
          <a:solidFill>
            <a:srgbClr val="00B5D1"/>
          </a:solidFill>
          <a:effectLst>
            <a:outerShdw blurRad="50800" dist="38100" dir="2700000" algn="tl" rotWithShape="0">
              <a:schemeClr val="accent1">
                <a:alpha val="40000"/>
              </a:schemeClr>
            </a:outerShdw>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2000" b="0" i="0" u="none" strike="noStrike" kern="1200" cap="none" spc="0" normalizeH="0" baseline="0" noProof="0" dirty="0">
                <a:ln>
                  <a:noFill/>
                </a:ln>
                <a:solidFill>
                  <a:schemeClr val="bg1"/>
                </a:solidFill>
                <a:effectLst/>
                <a:uLnTx/>
                <a:uFillTx/>
                <a:latin typeface="Arial" charset="0"/>
                <a:ea typeface="+mn-ea"/>
                <a:cs typeface="+mn-cs"/>
              </a:rPr>
              <a:t>Range of literary texts </a:t>
            </a:r>
          </a:p>
        </p:txBody>
      </p:sp>
      <p:sp>
        <p:nvSpPr>
          <p:cNvPr id="12" name="TextBox 11">
            <a:extLst>
              <a:ext uri="{FF2B5EF4-FFF2-40B4-BE49-F238E27FC236}">
                <a16:creationId xmlns:a16="http://schemas.microsoft.com/office/drawing/2014/main" id="{A1B344CE-A846-1E79-36E1-593BC62F6184}"/>
              </a:ext>
            </a:extLst>
          </p:cNvPr>
          <p:cNvSpPr txBox="1"/>
          <p:nvPr/>
        </p:nvSpPr>
        <p:spPr>
          <a:xfrm>
            <a:off x="320970" y="3231114"/>
            <a:ext cx="5597230" cy="400110"/>
          </a:xfrm>
          <a:prstGeom prst="rect">
            <a:avLst/>
          </a:prstGeom>
          <a:solidFill>
            <a:srgbClr val="00B5D1"/>
          </a:solidFill>
          <a:effectLst>
            <a:outerShdw blurRad="50800" dist="38100" dir="2700000" algn="tl" rotWithShape="0">
              <a:schemeClr val="accent1">
                <a:alpha val="40000"/>
              </a:schemeClr>
            </a:outerShdw>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2000" b="0" i="0" u="none" strike="noStrike" kern="1200" cap="none" spc="0" normalizeH="0" baseline="0" noProof="0">
                <a:ln>
                  <a:noFill/>
                </a:ln>
                <a:solidFill>
                  <a:schemeClr val="bg1"/>
                </a:solidFill>
                <a:effectLst/>
                <a:uLnTx/>
                <a:uFillTx/>
                <a:latin typeface="Arial" charset="0"/>
                <a:ea typeface="+mn-ea"/>
                <a:cs typeface="+mn-cs"/>
              </a:rPr>
              <a:t>Characteristics of literary texts (reading/viewing)</a:t>
            </a:r>
          </a:p>
        </p:txBody>
      </p:sp>
      <p:sp>
        <p:nvSpPr>
          <p:cNvPr id="13" name="TextBox 12">
            <a:extLst>
              <a:ext uri="{FF2B5EF4-FFF2-40B4-BE49-F238E27FC236}">
                <a16:creationId xmlns:a16="http://schemas.microsoft.com/office/drawing/2014/main" id="{F6D72FBB-AAFC-9B8F-7096-300313DD3CA2}"/>
              </a:ext>
            </a:extLst>
          </p:cNvPr>
          <p:cNvSpPr txBox="1"/>
          <p:nvPr/>
        </p:nvSpPr>
        <p:spPr>
          <a:xfrm>
            <a:off x="320969" y="3838596"/>
            <a:ext cx="4466931" cy="400110"/>
          </a:xfrm>
          <a:prstGeom prst="rect">
            <a:avLst/>
          </a:prstGeom>
          <a:solidFill>
            <a:srgbClr val="00B5D1"/>
          </a:solidFill>
          <a:effectLst>
            <a:outerShdw blurRad="50800" dist="38100" dir="2700000" algn="tl" rotWithShape="0">
              <a:schemeClr val="accent1">
                <a:alpha val="40000"/>
              </a:schemeClr>
            </a:outerShdw>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2000" b="0" i="0" u="none" strike="noStrike" kern="1200" cap="none" spc="0" normalizeH="0" baseline="0" noProof="0" dirty="0">
                <a:ln>
                  <a:noFill/>
                </a:ln>
                <a:solidFill>
                  <a:schemeClr val="bg1"/>
                </a:solidFill>
                <a:effectLst/>
                <a:uLnTx/>
                <a:uFillTx/>
                <a:latin typeface="Arial" charset="0"/>
                <a:ea typeface="+mn-ea"/>
                <a:cs typeface="+mn-cs"/>
              </a:rPr>
              <a:t>Range of purposes for text creation</a:t>
            </a:r>
          </a:p>
        </p:txBody>
      </p:sp>
    </p:spTree>
    <p:extLst>
      <p:ext uri="{BB962C8B-B14F-4D97-AF65-F5344CB8AC3E}">
        <p14:creationId xmlns:p14="http://schemas.microsoft.com/office/powerpoint/2010/main" val="2680301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1B4D-E5E7-6E4E-958E-4A4C9A267F9B}"/>
              </a:ext>
            </a:extLst>
          </p:cNvPr>
          <p:cNvSpPr>
            <a:spLocks noGrp="1"/>
          </p:cNvSpPr>
          <p:nvPr>
            <p:ph type="title"/>
          </p:nvPr>
        </p:nvSpPr>
        <p:spPr/>
        <p:txBody>
          <a:bodyPr/>
          <a:lstStyle/>
          <a:p>
            <a:r>
              <a:rPr lang="en-US">
                <a:latin typeface="Arial"/>
                <a:cs typeface="Arial"/>
              </a:rPr>
              <a:t>English: Achievement standard structure</a:t>
            </a:r>
            <a:endParaRPr lang="en-US"/>
          </a:p>
        </p:txBody>
      </p:sp>
      <p:graphicFrame>
        <p:nvGraphicFramePr>
          <p:cNvPr id="3" name="Content Placeholder 3">
            <a:extLst>
              <a:ext uri="{FF2B5EF4-FFF2-40B4-BE49-F238E27FC236}">
                <a16:creationId xmlns:a16="http://schemas.microsoft.com/office/drawing/2014/main" id="{F4420C22-750A-4EC4-CE2B-B89DB3D1C418}"/>
              </a:ext>
            </a:extLst>
          </p:cNvPr>
          <p:cNvGraphicFramePr>
            <a:graphicFrameLocks/>
          </p:cNvGraphicFramePr>
          <p:nvPr/>
        </p:nvGraphicFramePr>
        <p:xfrm>
          <a:off x="323850" y="842963"/>
          <a:ext cx="8424614" cy="2407808"/>
        </p:xfrm>
        <a:graphic>
          <a:graphicData uri="http://schemas.openxmlformats.org/drawingml/2006/table">
            <a:tbl>
              <a:tblPr firstRow="1" bandRow="1">
                <a:tableStyleId>{17292A2E-F333-43FB-9621-5CBBE7FDCDCB}</a:tableStyleId>
              </a:tblPr>
              <a:tblGrid>
                <a:gridCol w="4212307">
                  <a:extLst>
                    <a:ext uri="{9D8B030D-6E8A-4147-A177-3AD203B41FA5}">
                      <a16:colId xmlns:a16="http://schemas.microsoft.com/office/drawing/2014/main" val="20000"/>
                    </a:ext>
                  </a:extLst>
                </a:gridCol>
                <a:gridCol w="4212307">
                  <a:extLst>
                    <a:ext uri="{9D8B030D-6E8A-4147-A177-3AD203B41FA5}">
                      <a16:colId xmlns:a16="http://schemas.microsoft.com/office/drawing/2014/main" val="20001"/>
                    </a:ext>
                  </a:extLst>
                </a:gridCol>
              </a:tblGrid>
              <a:tr h="297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000">
                          <a:solidFill>
                            <a:schemeClr val="bg1">
                              <a:lumMod val="85000"/>
                            </a:schemeClr>
                          </a:solidFill>
                          <a:latin typeface="Arial" panose="020B0604020202020204" pitchFamily="34" charset="0"/>
                          <a:cs typeface="Arial" panose="020B0604020202020204" pitchFamily="34" charset="0"/>
                        </a:rPr>
                        <a:t>Version 8.4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bg1"/>
                    </a:solidFill>
                  </a:tcPr>
                </a:tc>
                <a:tc>
                  <a:txBody>
                    <a:bodyPr/>
                    <a:lstStyle/>
                    <a:p>
                      <a:pPr algn="ctr"/>
                      <a:r>
                        <a:rPr lang="en-AU" sz="2000">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99920">
                <a:tc>
                  <a:txBody>
                    <a:bodyPr/>
                    <a:lstStyle/>
                    <a:p>
                      <a:r>
                        <a:rPr lang="en-AU" sz="2000" dirty="0">
                          <a:solidFill>
                            <a:schemeClr val="bg1">
                              <a:lumMod val="75000"/>
                            </a:schemeClr>
                          </a:solidFill>
                          <a:latin typeface="Arial" panose="020B0604020202020204" pitchFamily="34" charset="0"/>
                          <a:cs typeface="Arial" panose="020B0604020202020204" pitchFamily="34" charset="0"/>
                        </a:rPr>
                        <a:t>Receptive modes</a:t>
                      </a:r>
                    </a:p>
                    <a:p>
                      <a:r>
                        <a:rPr lang="en-AU" sz="2000" dirty="0">
                          <a:solidFill>
                            <a:schemeClr val="bg1">
                              <a:lumMod val="75000"/>
                            </a:schemeClr>
                          </a:solidFill>
                          <a:latin typeface="Arial" panose="020B0604020202020204" pitchFamily="34" charset="0"/>
                          <a:cs typeface="Arial" panose="020B0604020202020204" pitchFamily="34" charset="0"/>
                        </a:rPr>
                        <a:t>(reading, viewing, listening)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2000" dirty="0">
                          <a:solidFill>
                            <a:schemeClr val="tx2"/>
                          </a:solidFill>
                          <a:latin typeface="Arial" panose="020B0604020202020204" pitchFamily="34" charset="0"/>
                          <a:cs typeface="Arial" panose="020B0604020202020204" pitchFamily="34" charset="0"/>
                        </a:rPr>
                        <a:t>Listening, speaking and creating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a:txBody>
                    <a:bodyPr/>
                    <a:lstStyle/>
                    <a:p>
                      <a:r>
                        <a:rPr lang="en-AU" sz="2000" dirty="0">
                          <a:solidFill>
                            <a:schemeClr val="bg1">
                              <a:lumMod val="75000"/>
                            </a:schemeClr>
                          </a:solidFill>
                          <a:latin typeface="Arial" panose="020B0604020202020204" pitchFamily="34" charset="0"/>
                          <a:cs typeface="Arial" panose="020B0604020202020204" pitchFamily="34" charset="0"/>
                        </a:rPr>
                        <a:t>Productive Mode</a:t>
                      </a:r>
                    </a:p>
                    <a:p>
                      <a:r>
                        <a:rPr lang="en-AU" sz="2000" dirty="0">
                          <a:solidFill>
                            <a:schemeClr val="bg1">
                              <a:lumMod val="75000"/>
                            </a:schemeClr>
                          </a:solidFill>
                          <a:latin typeface="Arial" panose="020B0604020202020204" pitchFamily="34" charset="0"/>
                          <a:cs typeface="Arial" panose="020B0604020202020204" pitchFamily="34" charset="0"/>
                        </a:rPr>
                        <a:t>(writing, speaking, creating)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AU" sz="2000" dirty="0">
                          <a:solidFill>
                            <a:schemeClr val="tx2"/>
                          </a:solidFill>
                          <a:latin typeface="Arial" panose="020B0604020202020204" pitchFamily="34" charset="0"/>
                          <a:cs typeface="Arial" panose="020B0604020202020204" pitchFamily="34" charset="0"/>
                        </a:rPr>
                        <a:t>Reading and viewing</a:t>
                      </a:r>
                    </a:p>
                    <a:p>
                      <a:endParaRPr lang="en-AU" sz="20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r h="278013">
                <a:tc>
                  <a:txBody>
                    <a:bodyPr/>
                    <a:lstStyle/>
                    <a:p>
                      <a:endParaRPr lang="en-AU" sz="20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no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AU" sz="2000" dirty="0">
                          <a:solidFill>
                            <a:schemeClr val="tx2"/>
                          </a:solidFill>
                          <a:latin typeface="Arial" panose="020B0604020202020204" pitchFamily="34" charset="0"/>
                          <a:cs typeface="Arial" panose="020B0604020202020204" pitchFamily="34" charset="0"/>
                        </a:rPr>
                        <a:t>Writing and creating</a:t>
                      </a:r>
                    </a:p>
                    <a:p>
                      <a:endParaRPr lang="en-AU" sz="20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4" name="Group 3">
            <a:extLst>
              <a:ext uri="{FF2B5EF4-FFF2-40B4-BE49-F238E27FC236}">
                <a16:creationId xmlns:a16="http://schemas.microsoft.com/office/drawing/2014/main" id="{0BEA25CD-B6EC-2E78-E51F-92048F6CF70F}"/>
              </a:ext>
            </a:extLst>
          </p:cNvPr>
          <p:cNvGrpSpPr/>
          <p:nvPr/>
        </p:nvGrpSpPr>
        <p:grpSpPr>
          <a:xfrm>
            <a:off x="553428" y="1316253"/>
            <a:ext cx="3982729" cy="1225254"/>
            <a:chOff x="620525" y="1462337"/>
            <a:chExt cx="3982729" cy="1225254"/>
          </a:xfrm>
        </p:grpSpPr>
        <p:sp>
          <p:nvSpPr>
            <p:cNvPr id="5" name="TextBox 4">
              <a:extLst>
                <a:ext uri="{FF2B5EF4-FFF2-40B4-BE49-F238E27FC236}">
                  <a16:creationId xmlns:a16="http://schemas.microsoft.com/office/drawing/2014/main" id="{C4D6DE5E-ABD5-FE99-A58D-24C231A586F9}"/>
                </a:ext>
              </a:extLst>
            </p:cNvPr>
            <p:cNvSpPr txBox="1"/>
            <p:nvPr/>
          </p:nvSpPr>
          <p:spPr>
            <a:xfrm>
              <a:off x="620525" y="1780801"/>
              <a:ext cx="3312046" cy="400110"/>
            </a:xfrm>
            <a:prstGeom prst="rect">
              <a:avLst/>
            </a:prstGeom>
            <a:solidFill>
              <a:srgbClr val="00B5D1"/>
            </a:solidFill>
            <a:ln w="3175">
              <a:solidFill>
                <a:schemeClr val="accent2">
                  <a:lumMod val="60000"/>
                  <a:lumOff val="40000"/>
                </a:schemeClr>
              </a:solidFill>
            </a:ln>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2000" b="0" i="0" u="none" strike="noStrike" kern="1200" cap="none" spc="0" normalizeH="0" baseline="0" noProof="0" dirty="0">
                  <a:ln>
                    <a:noFill/>
                  </a:ln>
                  <a:solidFill>
                    <a:srgbClr val="FFFFFF"/>
                  </a:solidFill>
                  <a:effectLst/>
                  <a:uLnTx/>
                  <a:uFillTx/>
                  <a:latin typeface="Arial" charset="0"/>
                  <a:ea typeface="+mn-ea"/>
                  <a:cs typeface="+mn-cs"/>
                </a:rPr>
                <a:t>Three paragraphs</a:t>
              </a:r>
            </a:p>
          </p:txBody>
        </p:sp>
        <p:cxnSp>
          <p:nvCxnSpPr>
            <p:cNvPr id="6" name="Straight Arrow Connector 5">
              <a:extLst>
                <a:ext uri="{FF2B5EF4-FFF2-40B4-BE49-F238E27FC236}">
                  <a16:creationId xmlns:a16="http://schemas.microsoft.com/office/drawing/2014/main" id="{1B41EBA1-3C2A-6ABE-6844-C9F78D9C5E8F}"/>
                </a:ext>
              </a:extLst>
            </p:cNvPr>
            <p:cNvCxnSpPr>
              <a:cxnSpLocks/>
            </p:cNvCxnSpPr>
            <p:nvPr/>
          </p:nvCxnSpPr>
          <p:spPr bwMode="auto">
            <a:xfrm flipV="1">
              <a:off x="3932571" y="1462337"/>
              <a:ext cx="670683" cy="518519"/>
            </a:xfrm>
            <a:prstGeom prst="straightConnector1">
              <a:avLst/>
            </a:prstGeom>
            <a:noFill/>
            <a:ln w="63500" cap="flat" cmpd="sng" algn="ctr">
              <a:solidFill>
                <a:srgbClr val="00B5D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DEE6F895-F3C0-07EF-7B37-AB642A62E8CD}"/>
                </a:ext>
              </a:extLst>
            </p:cNvPr>
            <p:cNvCxnSpPr>
              <a:cxnSpLocks/>
            </p:cNvCxnSpPr>
            <p:nvPr/>
          </p:nvCxnSpPr>
          <p:spPr bwMode="auto">
            <a:xfrm>
              <a:off x="3932571" y="2025517"/>
              <a:ext cx="626430" cy="0"/>
            </a:xfrm>
            <a:prstGeom prst="straightConnector1">
              <a:avLst/>
            </a:prstGeom>
            <a:noFill/>
            <a:ln w="63500" cap="flat" cmpd="sng" algn="ctr">
              <a:solidFill>
                <a:srgbClr val="00B5D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301F603F-1DFF-38F5-340D-11BF97ACFFDE}"/>
                </a:ext>
              </a:extLst>
            </p:cNvPr>
            <p:cNvCxnSpPr>
              <a:cxnSpLocks/>
            </p:cNvCxnSpPr>
            <p:nvPr/>
          </p:nvCxnSpPr>
          <p:spPr bwMode="auto">
            <a:xfrm>
              <a:off x="3950492" y="2025517"/>
              <a:ext cx="621508" cy="662074"/>
            </a:xfrm>
            <a:prstGeom prst="straightConnector1">
              <a:avLst/>
            </a:prstGeom>
            <a:noFill/>
            <a:ln w="63500" cap="flat" cmpd="sng" algn="ctr">
              <a:solidFill>
                <a:srgbClr val="00B5D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954831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DD609-0CAB-2DA1-56F0-7824FCD6567A}"/>
              </a:ext>
            </a:extLst>
          </p:cNvPr>
          <p:cNvSpPr>
            <a:spLocks noGrp="1"/>
          </p:cNvSpPr>
          <p:nvPr>
            <p:ph type="title"/>
          </p:nvPr>
        </p:nvSpPr>
        <p:spPr/>
        <p:txBody>
          <a:bodyPr/>
          <a:lstStyle/>
          <a:p>
            <a:r>
              <a:rPr lang="en-AU">
                <a:latin typeface="Arial"/>
                <a:cs typeface="Arial"/>
              </a:rPr>
              <a:t>Year 9 English: Achievement standard structure</a:t>
            </a:r>
            <a:endParaRPr lang="en-AU"/>
          </a:p>
        </p:txBody>
      </p:sp>
      <p:sp>
        <p:nvSpPr>
          <p:cNvPr id="6" name="Content Placeholder 5">
            <a:extLst>
              <a:ext uri="{FF2B5EF4-FFF2-40B4-BE49-F238E27FC236}">
                <a16:creationId xmlns:a16="http://schemas.microsoft.com/office/drawing/2014/main" id="{4DF97BF4-43A6-8EC5-EDD2-68B5DC0CB249}"/>
              </a:ext>
            </a:extLst>
          </p:cNvPr>
          <p:cNvSpPr>
            <a:spLocks noGrp="1"/>
          </p:cNvSpPr>
          <p:nvPr>
            <p:ph sz="half" idx="1"/>
          </p:nvPr>
        </p:nvSpPr>
        <p:spPr>
          <a:xfrm>
            <a:off x="355877" y="1003579"/>
            <a:ext cx="2194949" cy="360000"/>
          </a:xfrm>
        </p:spPr>
        <p:txBody>
          <a:bodyPr vert="horz" lIns="0" tIns="0" rIns="0" bIns="0" rtlCol="0" anchor="t">
            <a:normAutofit/>
          </a:bodyPr>
          <a:lstStyle/>
          <a:p>
            <a:r>
              <a:rPr lang="en-AU" sz="1800" b="1" dirty="0">
                <a:latin typeface="Arial"/>
                <a:cs typeface="Arial"/>
              </a:rPr>
              <a:t>Modes and texts</a:t>
            </a:r>
          </a:p>
        </p:txBody>
      </p:sp>
      <p:sp>
        <p:nvSpPr>
          <p:cNvPr id="14" name="Content Placeholder 5">
            <a:extLst>
              <a:ext uri="{FF2B5EF4-FFF2-40B4-BE49-F238E27FC236}">
                <a16:creationId xmlns:a16="http://schemas.microsoft.com/office/drawing/2014/main" id="{455541BC-9490-C021-1EB3-D8EE3FC62FB2}"/>
              </a:ext>
            </a:extLst>
          </p:cNvPr>
          <p:cNvSpPr txBox="1">
            <a:spLocks/>
          </p:cNvSpPr>
          <p:nvPr/>
        </p:nvSpPr>
        <p:spPr>
          <a:xfrm>
            <a:off x="355877" y="1745297"/>
            <a:ext cx="2346808" cy="780632"/>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a:ea typeface="+mn-ea"/>
                <a:cs typeface="Arial"/>
              </a:rPr>
              <a:t>Purpose, audience and ideas</a:t>
            </a:r>
          </a:p>
        </p:txBody>
      </p:sp>
      <p:sp>
        <p:nvSpPr>
          <p:cNvPr id="15" name="Content Placeholder 5">
            <a:extLst>
              <a:ext uri="{FF2B5EF4-FFF2-40B4-BE49-F238E27FC236}">
                <a16:creationId xmlns:a16="http://schemas.microsoft.com/office/drawing/2014/main" id="{82D54C41-EE94-C1B8-0B89-DEC13D7E0A43}"/>
              </a:ext>
            </a:extLst>
          </p:cNvPr>
          <p:cNvSpPr txBox="1">
            <a:spLocks/>
          </p:cNvSpPr>
          <p:nvPr/>
        </p:nvSpPr>
        <p:spPr>
          <a:xfrm>
            <a:off x="322650" y="2430858"/>
            <a:ext cx="2194949" cy="674180"/>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a:ea typeface="+mn-ea"/>
                <a:cs typeface="Arial"/>
              </a:rPr>
              <a:t>Text structure and organisation</a:t>
            </a:r>
          </a:p>
        </p:txBody>
      </p:sp>
      <p:sp>
        <p:nvSpPr>
          <p:cNvPr id="16" name="Content Placeholder 5">
            <a:extLst>
              <a:ext uri="{FF2B5EF4-FFF2-40B4-BE49-F238E27FC236}">
                <a16:creationId xmlns:a16="http://schemas.microsoft.com/office/drawing/2014/main" id="{205CDC04-AEEE-56AE-513D-B18CED08FF80}"/>
              </a:ext>
            </a:extLst>
          </p:cNvPr>
          <p:cNvSpPr txBox="1">
            <a:spLocks/>
          </p:cNvSpPr>
          <p:nvPr/>
        </p:nvSpPr>
        <p:spPr>
          <a:xfrm>
            <a:off x="322650" y="3183096"/>
            <a:ext cx="2194949" cy="874683"/>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a:ea typeface="+mn-ea"/>
                <a:cs typeface="Arial"/>
              </a:rPr>
              <a:t>Language and multimodal features</a:t>
            </a:r>
          </a:p>
        </p:txBody>
      </p:sp>
      <p:sp>
        <p:nvSpPr>
          <p:cNvPr id="3" name="TextBox 2">
            <a:extLst>
              <a:ext uri="{FF2B5EF4-FFF2-40B4-BE49-F238E27FC236}">
                <a16:creationId xmlns:a16="http://schemas.microsoft.com/office/drawing/2014/main" id="{CC145F45-6821-A94C-212A-1377E875A9DC}"/>
              </a:ext>
            </a:extLst>
          </p:cNvPr>
          <p:cNvSpPr txBox="1"/>
          <p:nvPr/>
        </p:nvSpPr>
        <p:spPr>
          <a:xfrm>
            <a:off x="322650" y="4172138"/>
            <a:ext cx="8498697"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Source: </a:t>
            </a: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Quoted verbatim and unaltered from AC</a:t>
            </a:r>
            <a:r>
              <a:rPr kumimoji="0" lang="en-AU" sz="1000" b="0" i="0" u="none" strike="noStrike" kern="1200" cap="none" spc="0" normalizeH="0" baseline="0" noProof="0">
                <a:ln>
                  <a:noFill/>
                </a:ln>
                <a:solidFill>
                  <a:srgbClr val="000000"/>
                </a:solidFill>
                <a:effectLst/>
                <a:uLnTx/>
                <a:uFillTx/>
                <a:latin typeface="Arial" charset="0"/>
                <a:ea typeface="+mn-ea"/>
                <a:cs typeface="+mn-cs"/>
                <a:hlinkClick r:id="rId3"/>
              </a:rPr>
              <a:t> </a:t>
            </a:r>
            <a:r>
              <a:rPr kumimoji="0" lang="en-AU" sz="1000" b="0" i="0" u="none" strike="noStrike" kern="1200" cap="none" spc="0" normalizeH="0" baseline="0" noProof="0">
                <a:ln>
                  <a:noFill/>
                </a:ln>
                <a:solidFill>
                  <a:srgbClr val="000000"/>
                </a:solidFill>
                <a:effectLst/>
                <a:uLnTx/>
                <a:uFillTx/>
                <a:latin typeface="Arial" charset="0"/>
                <a:ea typeface="+mn-ea"/>
                <a:cs typeface="+mn-cs"/>
                <a:hlinkClick r:id="rId4"/>
              </a:rPr>
              <a:t>https://v9.australiancurriculum.edu.au/f-10-curriculum/learning-areas/english/year-9?view=quick&amp;detailed-content-descriptions=0&amp;hide-ccp=0&amp;hide-gc=0&amp;side-by-side=1&amp;strands-start-index=0&amp;subjects-start-index=0</a:t>
            </a:r>
            <a:r>
              <a:rPr kumimoji="0" lang="en-AU" sz="1000" b="0" i="0" u="none" strike="noStrike" kern="1200" cap="none" spc="0" normalizeH="0" baseline="0" noProof="0">
                <a:ln>
                  <a:noFill/>
                </a:ln>
                <a:solidFill>
                  <a:srgbClr val="000000"/>
                </a:solidFill>
                <a:effectLst/>
                <a:uLnTx/>
                <a:uFillTx/>
                <a:latin typeface="Arial" charset="0"/>
                <a:ea typeface="+mn-ea"/>
                <a:cs typeface="+mn-cs"/>
              </a:rPr>
              <a:t> </a:t>
            </a:r>
          </a:p>
        </p:txBody>
      </p:sp>
      <p:graphicFrame>
        <p:nvGraphicFramePr>
          <p:cNvPr id="4" name="Table 3">
            <a:extLst>
              <a:ext uri="{FF2B5EF4-FFF2-40B4-BE49-F238E27FC236}">
                <a16:creationId xmlns:a16="http://schemas.microsoft.com/office/drawing/2014/main" id="{409C0DF6-2081-3515-D864-D6D181B2DFF0}"/>
              </a:ext>
            </a:extLst>
          </p:cNvPr>
          <p:cNvGraphicFramePr>
            <a:graphicFrameLocks noGrp="1"/>
          </p:cNvGraphicFramePr>
          <p:nvPr>
            <p:extLst>
              <p:ext uri="{D42A27DB-BD31-4B8C-83A1-F6EECF244321}">
                <p14:modId xmlns:p14="http://schemas.microsoft.com/office/powerpoint/2010/main" val="4018423960"/>
              </p:ext>
            </p:extLst>
          </p:nvPr>
        </p:nvGraphicFramePr>
        <p:xfrm>
          <a:off x="2811751" y="832128"/>
          <a:ext cx="6096000" cy="31394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144662462"/>
                    </a:ext>
                  </a:extLst>
                </a:gridCol>
              </a:tblGrid>
              <a:tr h="2825471">
                <a:tc>
                  <a:txBody>
                    <a:bodyPr/>
                    <a:lstStyle/>
                    <a:p>
                      <a:r>
                        <a:rPr lang="en-US" sz="2000" b="0" dirty="0">
                          <a:solidFill>
                            <a:schemeClr val="tx1"/>
                          </a:solidFill>
                          <a:latin typeface="Arial" panose="020B0604020202020204" pitchFamily="34" charset="0"/>
                          <a:cs typeface="Arial" panose="020B0604020202020204" pitchFamily="34" charset="0"/>
                        </a:rPr>
                        <a:t>By the end of Year 9, students interact with others, and listen to and create spoken and multimodal texts including literary texts. With a range of purposes and for audiences, they discuss and expand on ideas, shaping meaning and providing substantiation. They select and experiment with</a:t>
                      </a:r>
                    </a:p>
                    <a:p>
                      <a:r>
                        <a:rPr lang="en-US" sz="2000" b="0" dirty="0">
                          <a:solidFill>
                            <a:schemeClr val="tx1"/>
                          </a:solidFill>
                          <a:latin typeface="Arial" panose="020B0604020202020204" pitchFamily="34" charset="0"/>
                          <a:cs typeface="Arial" panose="020B0604020202020204" pitchFamily="34" charset="0"/>
                        </a:rPr>
                        <a:t>text structures to organise and develop ideas. They select and experiment with language features including literary devices, and experiment with multimodal features and features of voice.</a:t>
                      </a:r>
                      <a:endParaRPr lang="en-AU" sz="2000" b="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790473684"/>
                  </a:ext>
                </a:extLst>
              </a:tr>
            </a:tbl>
          </a:graphicData>
        </a:graphic>
      </p:graphicFrame>
    </p:spTree>
    <p:extLst>
      <p:ext uri="{BB962C8B-B14F-4D97-AF65-F5344CB8AC3E}">
        <p14:creationId xmlns:p14="http://schemas.microsoft.com/office/powerpoint/2010/main" val="3989342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4D9A-994F-8E0A-B1B4-9DE2FABAB7AF}"/>
              </a:ext>
            </a:extLst>
          </p:cNvPr>
          <p:cNvSpPr>
            <a:spLocks noGrp="1"/>
          </p:cNvSpPr>
          <p:nvPr>
            <p:ph type="title"/>
          </p:nvPr>
        </p:nvSpPr>
        <p:spPr/>
        <p:txBody>
          <a:bodyPr>
            <a:normAutofit/>
          </a:bodyPr>
          <a:lstStyle/>
          <a:p>
            <a:r>
              <a:rPr lang="en-AU">
                <a:latin typeface="Arial"/>
                <a:cs typeface="Arial"/>
              </a:rPr>
              <a:t>English: Achievement standard structure</a:t>
            </a:r>
            <a:endParaRPr lang="en-AU"/>
          </a:p>
        </p:txBody>
      </p:sp>
      <p:pic>
        <p:nvPicPr>
          <p:cNvPr id="10" name="Picture 9">
            <a:extLst>
              <a:ext uri="{FF2B5EF4-FFF2-40B4-BE49-F238E27FC236}">
                <a16:creationId xmlns:a16="http://schemas.microsoft.com/office/drawing/2014/main" id="{63DB58EB-082F-AD72-609C-78AE6470BF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4373" y="717739"/>
            <a:ext cx="5444779" cy="3398676"/>
          </a:xfrm>
          <a:prstGeom prst="rect">
            <a:avLst/>
          </a:prstGeom>
          <a:ln>
            <a:solidFill>
              <a:schemeClr val="accent1"/>
            </a:solidFill>
          </a:ln>
          <a:effectLst>
            <a:outerShdw blurRad="50800" dist="38100" dir="2700000" algn="tl" rotWithShape="0">
              <a:schemeClr val="accent1">
                <a:alpha val="40000"/>
              </a:schemeClr>
            </a:outerShdw>
          </a:effectLst>
        </p:spPr>
      </p:pic>
      <p:sp>
        <p:nvSpPr>
          <p:cNvPr id="12" name="TextBox 11">
            <a:extLst>
              <a:ext uri="{FF2B5EF4-FFF2-40B4-BE49-F238E27FC236}">
                <a16:creationId xmlns:a16="http://schemas.microsoft.com/office/drawing/2014/main" id="{D2DE03B4-8463-B8BE-F07A-3C87F31164DC}"/>
              </a:ext>
            </a:extLst>
          </p:cNvPr>
          <p:cNvSpPr txBox="1"/>
          <p:nvPr/>
        </p:nvSpPr>
        <p:spPr>
          <a:xfrm>
            <a:off x="327025" y="4302650"/>
            <a:ext cx="7728080" cy="246221"/>
          </a:xfrm>
          <a:prstGeom prst="rect">
            <a:avLst/>
          </a:prstGeom>
          <a:noFill/>
        </p:spPr>
        <p:txBody>
          <a:bodyPr wrap="square">
            <a:spAutoFit/>
          </a:bodyPr>
          <a:lstStyle/>
          <a:p>
            <a:r>
              <a:rPr lang="en-AU" sz="1000" dirty="0">
                <a:hlinkClick r:id="rId4"/>
              </a:rPr>
              <a:t>www.qcaa.qld.edu.au/downloads/aciqv9/english/curriculum/ac9_english_yr7-10_as_sequence.pdf</a:t>
            </a:r>
            <a:r>
              <a:rPr lang="en-AU" sz="1000" dirty="0"/>
              <a:t> </a:t>
            </a:r>
          </a:p>
        </p:txBody>
      </p:sp>
    </p:spTree>
    <p:extLst>
      <p:ext uri="{BB962C8B-B14F-4D97-AF65-F5344CB8AC3E}">
        <p14:creationId xmlns:p14="http://schemas.microsoft.com/office/powerpoint/2010/main" val="99017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FEC3DD-59E6-1F47-ACA7-FBEEC766F1BF}"/>
              </a:ext>
            </a:extLst>
          </p:cNvPr>
          <p:cNvSpPr>
            <a:spLocks noGrp="1"/>
          </p:cNvSpPr>
          <p:nvPr>
            <p:ph sz="half" idx="1"/>
          </p:nvPr>
        </p:nvSpPr>
        <p:spPr>
          <a:xfrm>
            <a:off x="327025" y="771551"/>
            <a:ext cx="3354021" cy="3708000"/>
          </a:xfrm>
        </p:spPr>
        <p:txBody>
          <a:bodyPr/>
          <a:lstStyle/>
          <a:p>
            <a:r>
              <a:rPr lang="en-AU" b="1" dirty="0"/>
              <a:t>Learning goal</a:t>
            </a:r>
          </a:p>
          <a:p>
            <a:r>
              <a:rPr lang="en-AU" dirty="0"/>
              <a:t>Understand the implications of changes in the Years 7–10 Australian Curriculum from v8.4 to v9.0: English for planning. </a:t>
            </a:r>
          </a:p>
        </p:txBody>
      </p:sp>
      <p:sp>
        <p:nvSpPr>
          <p:cNvPr id="5" name="Content Placeholder 4">
            <a:extLst>
              <a:ext uri="{FF2B5EF4-FFF2-40B4-BE49-F238E27FC236}">
                <a16:creationId xmlns:a16="http://schemas.microsoft.com/office/drawing/2014/main" id="{26024501-D1B4-56E3-A823-70EE324F9F29}"/>
              </a:ext>
            </a:extLst>
          </p:cNvPr>
          <p:cNvSpPr>
            <a:spLocks noGrp="1"/>
          </p:cNvSpPr>
          <p:nvPr>
            <p:ph sz="half" idx="2"/>
          </p:nvPr>
        </p:nvSpPr>
        <p:spPr>
          <a:xfrm>
            <a:off x="4402017" y="771551"/>
            <a:ext cx="4507519" cy="3708000"/>
          </a:xfrm>
        </p:spPr>
        <p:txBody>
          <a:bodyPr>
            <a:normAutofit/>
          </a:bodyPr>
          <a:lstStyle/>
          <a:p>
            <a:r>
              <a:rPr lang="en-AU" b="1" dirty="0"/>
              <a:t>Success criteria</a:t>
            </a:r>
          </a:p>
          <a:p>
            <a:r>
              <a:rPr lang="en-AU" dirty="0"/>
              <a:t>You will know you are successful if you:</a:t>
            </a:r>
          </a:p>
          <a:p>
            <a:pPr marL="252000" indent="-252000">
              <a:buFont typeface="Arial" panose="020B0604020202020204" pitchFamily="34" charset="0"/>
              <a:buChar char="•"/>
            </a:pPr>
            <a:r>
              <a:rPr lang="en-AU" dirty="0">
                <a:ea typeface="Calibri" panose="020F0502020204030204" pitchFamily="34" charset="0"/>
              </a:rPr>
              <a:t>have</a:t>
            </a:r>
            <a:r>
              <a:rPr lang="en-AU" dirty="0">
                <a:effectLst/>
                <a:ea typeface="Calibri" panose="020F0502020204030204" pitchFamily="34" charset="0"/>
              </a:rPr>
              <a:t> more </a:t>
            </a:r>
            <a:r>
              <a:rPr lang="en-AU" b="1" dirty="0">
                <a:effectLst/>
                <a:ea typeface="Calibri" panose="020F0502020204030204" pitchFamily="34" charset="0"/>
              </a:rPr>
              <a:t>knowledge</a:t>
            </a:r>
            <a:r>
              <a:rPr lang="en-AU" dirty="0">
                <a:effectLst/>
                <a:ea typeface="Calibri" panose="020F0502020204030204" pitchFamily="34" charset="0"/>
              </a:rPr>
              <a:t> about the </a:t>
            </a:r>
            <a:r>
              <a:rPr lang="en-AU" b="1" dirty="0">
                <a:effectLst/>
                <a:ea typeface="Calibri" panose="020F0502020204030204" pitchFamily="34" charset="0"/>
              </a:rPr>
              <a:t>intent and structure </a:t>
            </a:r>
            <a:r>
              <a:rPr lang="en-AU" dirty="0">
                <a:effectLst/>
                <a:ea typeface="Calibri" panose="020F0502020204030204" pitchFamily="34" charset="0"/>
              </a:rPr>
              <a:t>of the Years 7–10 </a:t>
            </a:r>
            <a:r>
              <a:rPr lang="en-AU" dirty="0"/>
              <a:t>Australian Curriculum v9.0: English </a:t>
            </a:r>
            <a:endParaRPr lang="en-AU" dirty="0">
              <a:effectLst/>
              <a:ea typeface="Calibri" panose="020F0502020204030204" pitchFamily="34" charset="0"/>
            </a:endParaRPr>
          </a:p>
          <a:p>
            <a:pPr marL="252000" indent="-252000">
              <a:buFont typeface="Arial" panose="020B0604020202020204" pitchFamily="34" charset="0"/>
              <a:buChar char="•"/>
            </a:pPr>
            <a:r>
              <a:rPr lang="en-AU" dirty="0">
                <a:ea typeface="Calibri" panose="020F0502020204030204" pitchFamily="34" charset="0"/>
              </a:rPr>
              <a:t>can identify </a:t>
            </a:r>
            <a:r>
              <a:rPr lang="en-AU" b="1" dirty="0">
                <a:ea typeface="Calibri" panose="020F0502020204030204" pitchFamily="34" charset="0"/>
              </a:rPr>
              <a:t>actions for planning </a:t>
            </a:r>
            <a:r>
              <a:rPr lang="en-AU" dirty="0">
                <a:ea typeface="Calibri" panose="020F0502020204030204" pitchFamily="34" charset="0"/>
              </a:rPr>
              <a:t>in your school.</a:t>
            </a:r>
            <a:endParaRPr lang="en-AU" dirty="0">
              <a:effectLst/>
              <a:ea typeface="Calibri" panose="020F0502020204030204" pitchFamily="34" charset="0"/>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91B22DF3-9CEB-F51F-F364-0A61CBD3DBC5}"/>
              </a:ext>
            </a:extLst>
          </p:cNvPr>
          <p:cNvCxnSpPr>
            <a:cxnSpLocks/>
          </p:cNvCxnSpPr>
          <p:nvPr/>
        </p:nvCxnSpPr>
        <p:spPr>
          <a:xfrm>
            <a:off x="3985846" y="771551"/>
            <a:ext cx="0" cy="347220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92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AU"/>
          </a:p>
        </p:txBody>
      </p:sp>
      <p:grpSp>
        <p:nvGrpSpPr>
          <p:cNvPr id="6" name="Group 5">
            <a:extLst>
              <a:ext uri="{FF2B5EF4-FFF2-40B4-BE49-F238E27FC236}">
                <a16:creationId xmlns:a16="http://schemas.microsoft.com/office/drawing/2014/main" id="{76258FFA-5EB4-672E-0CB4-2E7417ED9CEC}"/>
              </a:ext>
            </a:extLst>
          </p:cNvPr>
          <p:cNvGrpSpPr/>
          <p:nvPr/>
        </p:nvGrpSpPr>
        <p:grpSpPr>
          <a:xfrm>
            <a:off x="3254568" y="634637"/>
            <a:ext cx="2634864" cy="4097158"/>
            <a:chOff x="3254568" y="537526"/>
            <a:chExt cx="2634864" cy="4097158"/>
          </a:xfrm>
        </p:grpSpPr>
        <p:grpSp>
          <p:nvGrpSpPr>
            <p:cNvPr id="4" name="Group 3">
              <a:extLst>
                <a:ext uri="{FF2B5EF4-FFF2-40B4-BE49-F238E27FC236}">
                  <a16:creationId xmlns:a16="http://schemas.microsoft.com/office/drawing/2014/main" id="{1C2BAB88-25F8-F3F9-BABE-C10F84BA2A0E}"/>
                </a:ext>
              </a:extLst>
            </p:cNvPr>
            <p:cNvGrpSpPr/>
            <p:nvPr/>
          </p:nvGrpSpPr>
          <p:grpSpPr>
            <a:xfrm>
              <a:off x="3254568" y="537526"/>
              <a:ext cx="2634864" cy="4097158"/>
              <a:chOff x="466019" y="558049"/>
              <a:chExt cx="2634864" cy="4097158"/>
            </a:xfrm>
          </p:grpSpPr>
          <p:sp>
            <p:nvSpPr>
              <p:cNvPr id="16" name="TextBox 15">
                <a:extLst>
                  <a:ext uri="{FF2B5EF4-FFF2-40B4-BE49-F238E27FC236}">
                    <a16:creationId xmlns:a16="http://schemas.microsoft.com/office/drawing/2014/main" id="{264FA9F7-5A98-46F3-8B35-029E8AFD3653}"/>
                  </a:ext>
                </a:extLst>
              </p:cNvPr>
              <p:cNvSpPr txBox="1"/>
              <p:nvPr/>
            </p:nvSpPr>
            <p:spPr>
              <a:xfrm>
                <a:off x="466019" y="3124019"/>
                <a:ext cx="2634864" cy="1531188"/>
              </a:xfrm>
              <a:prstGeom prst="rect">
                <a:avLst/>
              </a:prstGeom>
              <a:solidFill>
                <a:srgbClr val="00B5D1">
                  <a:alpha val="20000"/>
                </a:srgb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85750" indent="-285750">
                  <a:buFont typeface="Arial" panose="020B0604020202020204" pitchFamily="34" charset="0"/>
                  <a:buChar char="•"/>
                </a:pPr>
                <a:r>
                  <a:rPr lang="en-AU" sz="1100" dirty="0">
                    <a:latin typeface="Arial"/>
                    <a:cs typeface="Arial"/>
                  </a:rPr>
                  <a:t>Strands and sub-strands</a:t>
                </a:r>
              </a:p>
              <a:p>
                <a:pPr marL="285750" indent="-285750">
                  <a:buFont typeface="Arial" panose="020B0604020202020204" pitchFamily="34" charset="0"/>
                  <a:buChar char="•"/>
                </a:pPr>
                <a:r>
                  <a:rPr lang="en-AU" sz="1100" dirty="0">
                    <a:latin typeface="Arial"/>
                    <a:cs typeface="Arial"/>
                  </a:rPr>
                  <a:t>Content descriptions</a:t>
                </a:r>
              </a:p>
              <a:p>
                <a:pPr marL="285750" indent="-28575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466019" y="986941"/>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dirty="0">
                    <a:latin typeface="Arial"/>
                    <a:cs typeface="Arial"/>
                  </a:rPr>
                  <a:t>Key considerations </a:t>
                </a:r>
                <a:endParaRPr lang="en-AU" sz="1100" dirty="0">
                  <a:cs typeface="Arial"/>
                </a:endParaRPr>
              </a:p>
              <a:p>
                <a:pPr marL="252000" indent="-252000">
                  <a:buFont typeface="Arial" panose="020B0604020202020204" pitchFamily="34" charset="0"/>
                  <a:buChar char="•"/>
                </a:pPr>
                <a:r>
                  <a:rPr lang="en-AU" sz="1100" dirty="0">
                    <a:latin typeface="Arial"/>
                    <a:cs typeface="Arial"/>
                  </a:rPr>
                  <a:t>Key connections </a:t>
                </a:r>
                <a:endParaRPr lang="en-AU" sz="1100" dirty="0">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893279" y="558049"/>
                <a:ext cx="1673021" cy="369332"/>
              </a:xfrm>
              <a:prstGeom prst="rect">
                <a:avLst/>
              </a:prstGeom>
              <a:solidFill>
                <a:srgbClr val="00B5D1"/>
              </a:solidFill>
              <a:ln>
                <a:solidFill>
                  <a:srgbClr val="00B5D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a:solidFill>
                      <a:schemeClr val="bg1"/>
                    </a:solidFill>
                    <a:latin typeface="Arial" panose="020B0604020202020204" pitchFamily="34" charset="0"/>
                    <a:cs typeface="Arial" panose="020B0604020202020204" pitchFamily="34" charset="0"/>
                  </a:rPr>
                  <a:t>Version 9.0</a:t>
                </a:r>
              </a:p>
            </p:txBody>
          </p:sp>
        </p:grpSp>
        <p:sp>
          <p:nvSpPr>
            <p:cNvPr id="3" name="Rectangle 2">
              <a:extLst>
                <a:ext uri="{FF2B5EF4-FFF2-40B4-BE49-F238E27FC236}">
                  <a16:creationId xmlns:a16="http://schemas.microsoft.com/office/drawing/2014/main" id="{194C38F9-6729-4D21-5495-F7F98E58BEA7}"/>
                </a:ext>
              </a:extLst>
            </p:cNvPr>
            <p:cNvSpPr/>
            <p:nvPr/>
          </p:nvSpPr>
          <p:spPr>
            <a:xfrm>
              <a:off x="3254568" y="966418"/>
              <a:ext cx="2634864" cy="20783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TextBox 4">
            <a:extLst>
              <a:ext uri="{FF2B5EF4-FFF2-40B4-BE49-F238E27FC236}">
                <a16:creationId xmlns:a16="http://schemas.microsoft.com/office/drawing/2014/main" id="{AD16CF1C-290B-73F1-CBAC-BAD344035093}"/>
              </a:ext>
            </a:extLst>
          </p:cNvPr>
          <p:cNvSpPr txBox="1"/>
          <p:nvPr/>
        </p:nvSpPr>
        <p:spPr>
          <a:xfrm>
            <a:off x="3197486" y="3962354"/>
            <a:ext cx="2749028" cy="769441"/>
          </a:xfrm>
          <a:prstGeom prst="rect">
            <a:avLst/>
          </a:prstGeom>
          <a:solidFill>
            <a:srgbClr val="00B5D1"/>
          </a:solidFill>
          <a:ln w="12700">
            <a:solidFill>
              <a:srgbClr val="00B5D1"/>
            </a:solidFill>
          </a:ln>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Strands and sub-strands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Content descriptions </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Content elaborations</a:t>
            </a:r>
          </a:p>
        </p:txBody>
      </p:sp>
      <p:sp>
        <p:nvSpPr>
          <p:cNvPr id="9" name="Title 8">
            <a:extLst>
              <a:ext uri="{FF2B5EF4-FFF2-40B4-BE49-F238E27FC236}">
                <a16:creationId xmlns:a16="http://schemas.microsoft.com/office/drawing/2014/main" id="{26BA3712-F5EB-FE94-7E69-19469A060B18}"/>
              </a:ext>
            </a:extLst>
          </p:cNvPr>
          <p:cNvSpPr>
            <a:spLocks noGrp="1"/>
          </p:cNvSpPr>
          <p:nvPr>
            <p:ph type="title"/>
          </p:nvPr>
        </p:nvSpPr>
        <p:spPr/>
        <p:txBody>
          <a:bodyPr>
            <a:normAutofit/>
          </a:bodyPr>
          <a:lstStyle/>
          <a:p>
            <a:r>
              <a:rPr lang="en-AU" dirty="0"/>
              <a:t>Organisation of English</a:t>
            </a:r>
          </a:p>
        </p:txBody>
      </p:sp>
    </p:spTree>
    <p:extLst>
      <p:ext uri="{BB962C8B-B14F-4D97-AF65-F5344CB8AC3E}">
        <p14:creationId xmlns:p14="http://schemas.microsoft.com/office/powerpoint/2010/main" val="288301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a:xfrm>
            <a:off x="312056" y="311672"/>
            <a:ext cx="8497457" cy="1200150"/>
          </a:xfrm>
        </p:spPr>
        <p:txBody>
          <a:bodyPr>
            <a:normAutofit/>
          </a:bodyPr>
          <a:lstStyle/>
          <a:p>
            <a:r>
              <a:rPr lang="en-AU" sz="2400"/>
              <a:t>Comparison of AC v8.4 to v9.0 documents</a:t>
            </a:r>
          </a:p>
        </p:txBody>
      </p:sp>
      <p:sp>
        <p:nvSpPr>
          <p:cNvPr id="3" name="Content Placeholder 2">
            <a:extLst>
              <a:ext uri="{FF2B5EF4-FFF2-40B4-BE49-F238E27FC236}">
                <a16:creationId xmlns:a16="http://schemas.microsoft.com/office/drawing/2014/main" id="{D1DCB442-207D-A121-0DB8-0A0FE4A3514A}"/>
              </a:ext>
            </a:extLst>
          </p:cNvPr>
          <p:cNvSpPr>
            <a:spLocks noGrp="1"/>
          </p:cNvSpPr>
          <p:nvPr>
            <p:ph idx="1"/>
          </p:nvPr>
        </p:nvSpPr>
        <p:spPr>
          <a:xfrm>
            <a:off x="334487" y="1109416"/>
            <a:ext cx="3913663" cy="3090042"/>
          </a:xfrm>
          <a:ln>
            <a:noFill/>
          </a:ln>
        </p:spPr>
        <p:txBody>
          <a:bodyPr/>
          <a:lstStyle/>
          <a:p>
            <a:r>
              <a:rPr lang="en-AU"/>
              <a:t>One document for each year level is available on the QCAA website.</a:t>
            </a:r>
          </a:p>
          <a:p>
            <a:endParaRPr lang="en-AU"/>
          </a:p>
          <a:p>
            <a:endParaRPr lang="en-AU"/>
          </a:p>
        </p:txBody>
      </p:sp>
      <p:pic>
        <p:nvPicPr>
          <p:cNvPr id="4" name="Picture 3">
            <a:extLst>
              <a:ext uri="{FF2B5EF4-FFF2-40B4-BE49-F238E27FC236}">
                <a16:creationId xmlns:a16="http://schemas.microsoft.com/office/drawing/2014/main" id="{D0BDE745-5654-A09A-FAC3-ADE283B795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57" t="960" r="906" b="1056"/>
          <a:stretch/>
        </p:blipFill>
        <p:spPr>
          <a:xfrm>
            <a:off x="5681311" y="884971"/>
            <a:ext cx="2592000" cy="3672000"/>
          </a:xfrm>
          <a:prstGeom prst="rect">
            <a:avLst/>
          </a:prstGeom>
          <a:ln>
            <a:solidFill>
              <a:schemeClr val="accent1"/>
            </a:solidFill>
          </a:ln>
          <a:effectLst>
            <a:outerShdw blurRad="50800" dist="38100" dir="2700000" algn="tl" rotWithShape="0">
              <a:schemeClr val="accent1">
                <a:alpha val="40000"/>
              </a:schemeClr>
            </a:outerShdw>
          </a:effectLst>
        </p:spPr>
      </p:pic>
      <p:sp>
        <p:nvSpPr>
          <p:cNvPr id="6" name="TextBox 5">
            <a:extLst>
              <a:ext uri="{FF2B5EF4-FFF2-40B4-BE49-F238E27FC236}">
                <a16:creationId xmlns:a16="http://schemas.microsoft.com/office/drawing/2014/main" id="{CE2306C3-2523-70D4-C8C3-91139C66B10B}"/>
              </a:ext>
            </a:extLst>
          </p:cNvPr>
          <p:cNvSpPr txBox="1"/>
          <p:nvPr/>
        </p:nvSpPr>
        <p:spPr>
          <a:xfrm>
            <a:off x="312056" y="4199458"/>
            <a:ext cx="4585996" cy="400110"/>
          </a:xfrm>
          <a:prstGeom prst="rect">
            <a:avLst/>
          </a:prstGeom>
          <a:noFill/>
        </p:spPr>
        <p:txBody>
          <a:bodyPr wrap="square">
            <a:spAutoFit/>
          </a:bodyPr>
          <a:lstStyle/>
          <a:p>
            <a:r>
              <a:rPr lang="en-AU" sz="1000" dirty="0">
                <a:hlinkClick r:id="rId4"/>
              </a:rPr>
              <a:t>www.qcaa.qld.edu.au/downloads/aciqv9/english/curriculum/ac9_english_yr9_comp.pdf</a:t>
            </a:r>
            <a:r>
              <a:rPr lang="en-AU" sz="1000" dirty="0"/>
              <a:t> </a:t>
            </a:r>
          </a:p>
        </p:txBody>
      </p:sp>
    </p:spTree>
    <p:extLst>
      <p:ext uri="{BB962C8B-B14F-4D97-AF65-F5344CB8AC3E}">
        <p14:creationId xmlns:p14="http://schemas.microsoft.com/office/powerpoint/2010/main" val="408076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a:xfrm>
            <a:off x="312056" y="311672"/>
            <a:ext cx="8497457" cy="1200150"/>
          </a:xfrm>
        </p:spPr>
        <p:txBody>
          <a:bodyPr>
            <a:normAutofit/>
          </a:bodyPr>
          <a:lstStyle/>
          <a:p>
            <a:r>
              <a:rPr lang="en-AU" sz="2400"/>
              <a:t>Colour-coded changes between v8.4 and v9.0</a:t>
            </a:r>
          </a:p>
        </p:txBody>
      </p:sp>
      <p:pic>
        <p:nvPicPr>
          <p:cNvPr id="5" name="Picture 4">
            <a:extLst>
              <a:ext uri="{FF2B5EF4-FFF2-40B4-BE49-F238E27FC236}">
                <a16:creationId xmlns:a16="http://schemas.microsoft.com/office/drawing/2014/main" id="{E91E0512-23D4-685E-E7A4-9AF43B0F7F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056" y="749342"/>
            <a:ext cx="5141372" cy="323081"/>
          </a:xfrm>
          <a:prstGeom prst="rect">
            <a:avLst/>
          </a:prstGeom>
        </p:spPr>
      </p:pic>
      <p:pic>
        <p:nvPicPr>
          <p:cNvPr id="4" name="Picture 3">
            <a:extLst>
              <a:ext uri="{FF2B5EF4-FFF2-40B4-BE49-F238E27FC236}">
                <a16:creationId xmlns:a16="http://schemas.microsoft.com/office/drawing/2014/main" id="{E28DE421-9D83-8A55-3E4B-21BB31AB73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2535" y="1101207"/>
            <a:ext cx="5119168" cy="3376930"/>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180188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a:xfrm>
            <a:off x="312056" y="311672"/>
            <a:ext cx="8497457" cy="1200150"/>
          </a:xfrm>
        </p:spPr>
        <p:txBody>
          <a:bodyPr>
            <a:normAutofit/>
          </a:bodyPr>
          <a:lstStyle/>
          <a:p>
            <a:r>
              <a:rPr lang="en-AU" sz="2400"/>
              <a:t>Same/refined content</a:t>
            </a:r>
          </a:p>
        </p:txBody>
      </p:sp>
      <p:pic>
        <p:nvPicPr>
          <p:cNvPr id="5" name="Picture 4">
            <a:extLst>
              <a:ext uri="{FF2B5EF4-FFF2-40B4-BE49-F238E27FC236}">
                <a16:creationId xmlns:a16="http://schemas.microsoft.com/office/drawing/2014/main" id="{E91E0512-23D4-685E-E7A4-9AF43B0F7F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056" y="751088"/>
            <a:ext cx="5141372" cy="323081"/>
          </a:xfrm>
          <a:prstGeom prst="rect">
            <a:avLst/>
          </a:prstGeom>
        </p:spPr>
      </p:pic>
      <p:pic>
        <p:nvPicPr>
          <p:cNvPr id="9" name="Picture 8">
            <a:extLst>
              <a:ext uri="{FF2B5EF4-FFF2-40B4-BE49-F238E27FC236}">
                <a16:creationId xmlns:a16="http://schemas.microsoft.com/office/drawing/2014/main" id="{AAC0BD00-3D1A-681B-EFA1-28B17341DF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2535" y="1101207"/>
            <a:ext cx="5119168" cy="3376930"/>
          </a:xfrm>
          <a:prstGeom prst="rect">
            <a:avLst/>
          </a:prstGeom>
          <a:ln>
            <a:noFill/>
          </a:ln>
          <a:effectLst>
            <a:outerShdw blurRad="50800" dist="38100" dir="5400000" algn="t" rotWithShape="0">
              <a:prstClr val="black">
                <a:alpha val="40000"/>
              </a:prstClr>
            </a:outerShdw>
          </a:effectLst>
        </p:spPr>
      </p:pic>
      <p:sp>
        <p:nvSpPr>
          <p:cNvPr id="13" name="Freeform: Shape 12">
            <a:extLst>
              <a:ext uri="{FF2B5EF4-FFF2-40B4-BE49-F238E27FC236}">
                <a16:creationId xmlns:a16="http://schemas.microsoft.com/office/drawing/2014/main" id="{15974D28-3529-4B9B-337E-E15E3A239761}"/>
              </a:ext>
            </a:extLst>
          </p:cNvPr>
          <p:cNvSpPr/>
          <p:nvPr/>
        </p:nvSpPr>
        <p:spPr>
          <a:xfrm flipV="1">
            <a:off x="1982536" y="1118645"/>
            <a:ext cx="5119168" cy="3359492"/>
          </a:xfrm>
          <a:custGeom>
            <a:avLst/>
            <a:gdLst>
              <a:gd name="connsiteX0" fmla="*/ 863058 w 5119168"/>
              <a:gd name="connsiteY0" fmla="*/ 1915913 h 3359492"/>
              <a:gd name="connsiteX1" fmla="*/ 863058 w 5119168"/>
              <a:gd name="connsiteY1" fmla="*/ 1550789 h 3359492"/>
              <a:gd name="connsiteX2" fmla="*/ 4270627 w 5119168"/>
              <a:gd name="connsiteY2" fmla="*/ 1550789 h 3359492"/>
              <a:gd name="connsiteX3" fmla="*/ 4270627 w 5119168"/>
              <a:gd name="connsiteY3" fmla="*/ 1915913 h 3359492"/>
              <a:gd name="connsiteX4" fmla="*/ 0 w 5119168"/>
              <a:gd name="connsiteY4" fmla="*/ 3359492 h 3359492"/>
              <a:gd name="connsiteX5" fmla="*/ 5119168 w 5119168"/>
              <a:gd name="connsiteY5" fmla="*/ 3359492 h 3359492"/>
              <a:gd name="connsiteX6" fmla="*/ 5119168 w 5119168"/>
              <a:gd name="connsiteY6" fmla="*/ 0 h 3359492"/>
              <a:gd name="connsiteX7" fmla="*/ 0 w 5119168"/>
              <a:gd name="connsiteY7" fmla="*/ 0 h 33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9168" h="3359492">
                <a:moveTo>
                  <a:pt x="863058" y="1915913"/>
                </a:moveTo>
                <a:lnTo>
                  <a:pt x="863058" y="1550789"/>
                </a:lnTo>
                <a:lnTo>
                  <a:pt x="4270627" y="1550789"/>
                </a:lnTo>
                <a:lnTo>
                  <a:pt x="4270627" y="1915913"/>
                </a:lnTo>
                <a:close/>
                <a:moveTo>
                  <a:pt x="0" y="3359492"/>
                </a:moveTo>
                <a:lnTo>
                  <a:pt x="5119168" y="3359492"/>
                </a:lnTo>
                <a:lnTo>
                  <a:pt x="5119168" y="0"/>
                </a:lnTo>
                <a:lnTo>
                  <a:pt x="0" y="0"/>
                </a:lnTo>
                <a:close/>
              </a:path>
            </a:pathLst>
          </a:cu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AU"/>
          </a:p>
        </p:txBody>
      </p:sp>
    </p:spTree>
    <p:extLst>
      <p:ext uri="{BB962C8B-B14F-4D97-AF65-F5344CB8AC3E}">
        <p14:creationId xmlns:p14="http://schemas.microsoft.com/office/powerpoint/2010/main" val="415605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FB3136-4FBA-677C-3AB5-585C02428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2535" y="1101207"/>
            <a:ext cx="5119168" cy="3376930"/>
          </a:xfrm>
          <a:prstGeom prst="rect">
            <a:avLst/>
          </a:prstGeom>
          <a:ln>
            <a:noFill/>
          </a:ln>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a:xfrm>
            <a:off x="312056" y="311672"/>
            <a:ext cx="8497457" cy="1200150"/>
          </a:xfrm>
        </p:spPr>
        <p:txBody>
          <a:bodyPr>
            <a:normAutofit/>
          </a:bodyPr>
          <a:lstStyle/>
          <a:p>
            <a:r>
              <a:rPr lang="en-AU" sz="2400"/>
              <a:t>Removed content</a:t>
            </a:r>
          </a:p>
        </p:txBody>
      </p:sp>
      <p:pic>
        <p:nvPicPr>
          <p:cNvPr id="5" name="Picture 4">
            <a:extLst>
              <a:ext uri="{FF2B5EF4-FFF2-40B4-BE49-F238E27FC236}">
                <a16:creationId xmlns:a16="http://schemas.microsoft.com/office/drawing/2014/main" id="{E91E0512-23D4-685E-E7A4-9AF43B0F7F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056" y="674790"/>
            <a:ext cx="5141372" cy="323081"/>
          </a:xfrm>
          <a:prstGeom prst="rect">
            <a:avLst/>
          </a:prstGeom>
        </p:spPr>
      </p:pic>
      <p:sp>
        <p:nvSpPr>
          <p:cNvPr id="11" name="Freeform: Shape 10">
            <a:extLst>
              <a:ext uri="{FF2B5EF4-FFF2-40B4-BE49-F238E27FC236}">
                <a16:creationId xmlns:a16="http://schemas.microsoft.com/office/drawing/2014/main" id="{6C7B8004-31ED-AD94-2D2E-9E3998E46B41}"/>
              </a:ext>
            </a:extLst>
          </p:cNvPr>
          <p:cNvSpPr/>
          <p:nvPr/>
        </p:nvSpPr>
        <p:spPr>
          <a:xfrm flipV="1">
            <a:off x="1978996" y="1101204"/>
            <a:ext cx="5141372" cy="3376932"/>
          </a:xfrm>
          <a:custGeom>
            <a:avLst/>
            <a:gdLst>
              <a:gd name="connsiteX0" fmla="*/ 2554904 w 5141372"/>
              <a:gd name="connsiteY0" fmla="*/ 3376930 h 3376932"/>
              <a:gd name="connsiteX1" fmla="*/ 5141372 w 5141372"/>
              <a:gd name="connsiteY1" fmla="*/ 3376930 h 3376932"/>
              <a:gd name="connsiteX2" fmla="*/ 5141372 w 5141372"/>
              <a:gd name="connsiteY2" fmla="*/ 0 h 3376932"/>
              <a:gd name="connsiteX3" fmla="*/ 0 w 5141372"/>
              <a:gd name="connsiteY3" fmla="*/ 0 h 3376932"/>
              <a:gd name="connsiteX4" fmla="*/ 0 w 5141372"/>
              <a:gd name="connsiteY4" fmla="*/ 2882701 h 3376932"/>
              <a:gd name="connsiteX5" fmla="*/ 2554904 w 5141372"/>
              <a:gd name="connsiteY5" fmla="*/ 2882701 h 3376932"/>
              <a:gd name="connsiteX6" fmla="*/ 0 w 5141372"/>
              <a:gd name="connsiteY6" fmla="*/ 3376932 h 3376932"/>
              <a:gd name="connsiteX7" fmla="*/ 2554904 w 5141372"/>
              <a:gd name="connsiteY7" fmla="*/ 3376932 h 3376932"/>
              <a:gd name="connsiteX8" fmla="*/ 2554904 w 5141372"/>
              <a:gd name="connsiteY8" fmla="*/ 3376930 h 3376932"/>
              <a:gd name="connsiteX9" fmla="*/ 0 w 5141372"/>
              <a:gd name="connsiteY9" fmla="*/ 3376930 h 337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1372" h="3376932">
                <a:moveTo>
                  <a:pt x="2554904" y="3376930"/>
                </a:moveTo>
                <a:lnTo>
                  <a:pt x="5141372" y="3376930"/>
                </a:lnTo>
                <a:lnTo>
                  <a:pt x="5141372" y="0"/>
                </a:lnTo>
                <a:lnTo>
                  <a:pt x="0" y="0"/>
                </a:lnTo>
                <a:lnTo>
                  <a:pt x="0" y="2882701"/>
                </a:lnTo>
                <a:lnTo>
                  <a:pt x="2554904" y="2882701"/>
                </a:lnTo>
                <a:close/>
                <a:moveTo>
                  <a:pt x="0" y="3376932"/>
                </a:moveTo>
                <a:lnTo>
                  <a:pt x="2554904" y="3376932"/>
                </a:lnTo>
                <a:lnTo>
                  <a:pt x="2554904" y="3376930"/>
                </a:lnTo>
                <a:lnTo>
                  <a:pt x="0" y="3376930"/>
                </a:lnTo>
                <a:close/>
              </a:path>
            </a:pathLst>
          </a:cu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AU"/>
          </a:p>
        </p:txBody>
      </p:sp>
    </p:spTree>
    <p:extLst>
      <p:ext uri="{BB962C8B-B14F-4D97-AF65-F5344CB8AC3E}">
        <p14:creationId xmlns:p14="http://schemas.microsoft.com/office/powerpoint/2010/main" val="380456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a:xfrm>
            <a:off x="312056" y="311672"/>
            <a:ext cx="8497457" cy="1200150"/>
          </a:xfrm>
        </p:spPr>
        <p:txBody>
          <a:bodyPr>
            <a:normAutofit/>
          </a:bodyPr>
          <a:lstStyle/>
          <a:p>
            <a:r>
              <a:rPr lang="en-AU" sz="2400"/>
              <a:t>New content</a:t>
            </a:r>
          </a:p>
        </p:txBody>
      </p:sp>
      <p:pic>
        <p:nvPicPr>
          <p:cNvPr id="5" name="Picture 4">
            <a:extLst>
              <a:ext uri="{FF2B5EF4-FFF2-40B4-BE49-F238E27FC236}">
                <a16:creationId xmlns:a16="http://schemas.microsoft.com/office/drawing/2014/main" id="{E91E0512-23D4-685E-E7A4-9AF43B0F7F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056" y="665363"/>
            <a:ext cx="5141372" cy="323081"/>
          </a:xfrm>
          <a:prstGeom prst="rect">
            <a:avLst/>
          </a:prstGeom>
        </p:spPr>
      </p:pic>
      <p:pic>
        <p:nvPicPr>
          <p:cNvPr id="9" name="Picture 8">
            <a:extLst>
              <a:ext uri="{FF2B5EF4-FFF2-40B4-BE49-F238E27FC236}">
                <a16:creationId xmlns:a16="http://schemas.microsoft.com/office/drawing/2014/main" id="{19635DF1-BE65-C7E2-C4C8-22457BF60E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2535" y="1101207"/>
            <a:ext cx="5119168" cy="3376930"/>
          </a:xfrm>
          <a:prstGeom prst="rect">
            <a:avLst/>
          </a:prstGeom>
          <a:ln>
            <a:noFill/>
          </a:ln>
          <a:effectLst>
            <a:outerShdw blurRad="50800" dist="38100" dir="5400000" algn="t" rotWithShape="0">
              <a:prstClr val="black">
                <a:alpha val="40000"/>
              </a:prstClr>
            </a:outerShdw>
          </a:effectLst>
        </p:spPr>
      </p:pic>
      <p:sp>
        <p:nvSpPr>
          <p:cNvPr id="12" name="Freeform: Shape 11">
            <a:extLst>
              <a:ext uri="{FF2B5EF4-FFF2-40B4-BE49-F238E27FC236}">
                <a16:creationId xmlns:a16="http://schemas.microsoft.com/office/drawing/2014/main" id="{E08358A0-085D-BD86-0852-CF3BAAE31EB4}"/>
              </a:ext>
            </a:extLst>
          </p:cNvPr>
          <p:cNvSpPr/>
          <p:nvPr/>
        </p:nvSpPr>
        <p:spPr>
          <a:xfrm>
            <a:off x="1982535" y="1118644"/>
            <a:ext cx="5119168" cy="3359492"/>
          </a:xfrm>
          <a:custGeom>
            <a:avLst/>
            <a:gdLst>
              <a:gd name="connsiteX0" fmla="*/ 2548983 w 5119168"/>
              <a:gd name="connsiteY0" fmla="*/ 1072104 h 3359492"/>
              <a:gd name="connsiteX1" fmla="*/ 2548983 w 5119168"/>
              <a:gd name="connsiteY1" fmla="*/ 1436435 h 3359492"/>
              <a:gd name="connsiteX2" fmla="*/ 4265864 w 5119168"/>
              <a:gd name="connsiteY2" fmla="*/ 1436435 h 3359492"/>
              <a:gd name="connsiteX3" fmla="*/ 4265864 w 5119168"/>
              <a:gd name="connsiteY3" fmla="*/ 1072104 h 3359492"/>
              <a:gd name="connsiteX4" fmla="*/ 0 w 5119168"/>
              <a:gd name="connsiteY4" fmla="*/ 0 h 3359492"/>
              <a:gd name="connsiteX5" fmla="*/ 5119168 w 5119168"/>
              <a:gd name="connsiteY5" fmla="*/ 0 h 3359492"/>
              <a:gd name="connsiteX6" fmla="*/ 5119168 w 5119168"/>
              <a:gd name="connsiteY6" fmla="*/ 3359492 h 3359492"/>
              <a:gd name="connsiteX7" fmla="*/ 0 w 5119168"/>
              <a:gd name="connsiteY7" fmla="*/ 3359492 h 33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9168" h="3359492">
                <a:moveTo>
                  <a:pt x="2548983" y="1072104"/>
                </a:moveTo>
                <a:lnTo>
                  <a:pt x="2548983" y="1436435"/>
                </a:lnTo>
                <a:lnTo>
                  <a:pt x="4265864" y="1436435"/>
                </a:lnTo>
                <a:lnTo>
                  <a:pt x="4265864" y="1072104"/>
                </a:lnTo>
                <a:close/>
                <a:moveTo>
                  <a:pt x="0" y="0"/>
                </a:moveTo>
                <a:lnTo>
                  <a:pt x="5119168" y="0"/>
                </a:lnTo>
                <a:lnTo>
                  <a:pt x="5119168" y="3359492"/>
                </a:lnTo>
                <a:lnTo>
                  <a:pt x="0" y="3359492"/>
                </a:lnTo>
                <a:close/>
              </a:path>
            </a:pathLst>
          </a:custGeom>
          <a:solidFill>
            <a:schemeClr val="accent1">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Tree>
    <p:extLst>
      <p:ext uri="{BB962C8B-B14F-4D97-AF65-F5344CB8AC3E}">
        <p14:creationId xmlns:p14="http://schemas.microsoft.com/office/powerpoint/2010/main" val="17937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a:xfrm>
            <a:off x="312056" y="311672"/>
            <a:ext cx="8497457" cy="1200150"/>
          </a:xfrm>
        </p:spPr>
        <p:txBody>
          <a:bodyPr>
            <a:normAutofit/>
          </a:bodyPr>
          <a:lstStyle/>
          <a:p>
            <a:r>
              <a:rPr lang="en-AU" sz="2400"/>
              <a:t>Moved content</a:t>
            </a:r>
          </a:p>
        </p:txBody>
      </p:sp>
      <p:pic>
        <p:nvPicPr>
          <p:cNvPr id="5" name="Picture 4">
            <a:extLst>
              <a:ext uri="{FF2B5EF4-FFF2-40B4-BE49-F238E27FC236}">
                <a16:creationId xmlns:a16="http://schemas.microsoft.com/office/drawing/2014/main" id="{E91E0512-23D4-685E-E7A4-9AF43B0F7F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056" y="665363"/>
            <a:ext cx="5141372" cy="323081"/>
          </a:xfrm>
          <a:prstGeom prst="rect">
            <a:avLst/>
          </a:prstGeom>
        </p:spPr>
      </p:pic>
      <p:pic>
        <p:nvPicPr>
          <p:cNvPr id="8" name="Picture 7">
            <a:extLst>
              <a:ext uri="{FF2B5EF4-FFF2-40B4-BE49-F238E27FC236}">
                <a16:creationId xmlns:a16="http://schemas.microsoft.com/office/drawing/2014/main" id="{4470D8EA-38AE-816D-7D9F-FF1CED2B75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2535" y="1101207"/>
            <a:ext cx="5119168" cy="3376930"/>
          </a:xfrm>
          <a:prstGeom prst="rect">
            <a:avLst/>
          </a:prstGeom>
          <a:ln>
            <a:noFill/>
          </a:ln>
          <a:effectLst>
            <a:outerShdw blurRad="50800" dist="38100" dir="5400000" algn="t" rotWithShape="0">
              <a:prstClr val="black">
                <a:alpha val="40000"/>
              </a:prstClr>
            </a:outerShdw>
          </a:effectLst>
        </p:spPr>
      </p:pic>
      <p:sp>
        <p:nvSpPr>
          <p:cNvPr id="12" name="Freeform: Shape 11">
            <a:extLst>
              <a:ext uri="{FF2B5EF4-FFF2-40B4-BE49-F238E27FC236}">
                <a16:creationId xmlns:a16="http://schemas.microsoft.com/office/drawing/2014/main" id="{7D92C6C8-F54D-88DE-22CE-41E3E1E242B0}"/>
              </a:ext>
            </a:extLst>
          </p:cNvPr>
          <p:cNvSpPr/>
          <p:nvPr/>
        </p:nvSpPr>
        <p:spPr>
          <a:xfrm>
            <a:off x="1982534" y="1118643"/>
            <a:ext cx="5119168" cy="3359492"/>
          </a:xfrm>
          <a:custGeom>
            <a:avLst/>
            <a:gdLst>
              <a:gd name="connsiteX0" fmla="*/ 0 w 5119168"/>
              <a:gd name="connsiteY0" fmla="*/ 0 h 3359492"/>
              <a:gd name="connsiteX1" fmla="*/ 5119168 w 5119168"/>
              <a:gd name="connsiteY1" fmla="*/ 0 h 3359492"/>
              <a:gd name="connsiteX2" fmla="*/ 5119168 w 5119168"/>
              <a:gd name="connsiteY2" fmla="*/ 3359492 h 3359492"/>
              <a:gd name="connsiteX3" fmla="*/ 2558508 w 5119168"/>
              <a:gd name="connsiteY3" fmla="*/ 3359492 h 3359492"/>
              <a:gd name="connsiteX4" fmla="*/ 2558508 w 5119168"/>
              <a:gd name="connsiteY4" fmla="*/ 3062831 h 3359492"/>
              <a:gd name="connsiteX5" fmla="*/ 858295 w 5119168"/>
              <a:gd name="connsiteY5" fmla="*/ 3062831 h 3359492"/>
              <a:gd name="connsiteX6" fmla="*/ 858295 w 5119168"/>
              <a:gd name="connsiteY6" fmla="*/ 3359492 h 3359492"/>
              <a:gd name="connsiteX7" fmla="*/ 0 w 5119168"/>
              <a:gd name="connsiteY7" fmla="*/ 3359492 h 33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9168" h="3359492">
                <a:moveTo>
                  <a:pt x="0" y="0"/>
                </a:moveTo>
                <a:lnTo>
                  <a:pt x="5119168" y="0"/>
                </a:lnTo>
                <a:lnTo>
                  <a:pt x="5119168" y="3359492"/>
                </a:lnTo>
                <a:lnTo>
                  <a:pt x="2558508" y="3359492"/>
                </a:lnTo>
                <a:lnTo>
                  <a:pt x="2558508" y="3062831"/>
                </a:lnTo>
                <a:lnTo>
                  <a:pt x="858295" y="3062831"/>
                </a:lnTo>
                <a:lnTo>
                  <a:pt x="858295" y="3359492"/>
                </a:lnTo>
                <a:lnTo>
                  <a:pt x="0" y="3359492"/>
                </a:lnTo>
                <a:close/>
              </a:path>
            </a:pathLst>
          </a:custGeom>
          <a:solidFill>
            <a:schemeClr val="accent1">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Tree>
    <p:extLst>
      <p:ext uri="{BB962C8B-B14F-4D97-AF65-F5344CB8AC3E}">
        <p14:creationId xmlns:p14="http://schemas.microsoft.com/office/powerpoint/2010/main" val="85785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4276196654"/>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6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FD7C-4926-49FE-ADEF-E989BFE3D7BD}"/>
              </a:ext>
            </a:extLst>
          </p:cNvPr>
          <p:cNvSpPr>
            <a:spLocks noGrp="1"/>
          </p:cNvSpPr>
          <p:nvPr>
            <p:ph type="title"/>
          </p:nvPr>
        </p:nvSpPr>
        <p:spPr>
          <a:xfrm>
            <a:off x="327025" y="274639"/>
            <a:ext cx="8496000" cy="354012"/>
          </a:xfrm>
        </p:spPr>
        <p:txBody>
          <a:bodyPr>
            <a:normAutofit fontScale="90000"/>
          </a:bodyPr>
          <a:lstStyle/>
          <a:p>
            <a:r>
              <a:rPr lang="en-US" b="1"/>
              <a:t>Australian Curriculum in Queensland (</a:t>
            </a:r>
            <a:r>
              <a:rPr lang="en-US" b="1" err="1"/>
              <a:t>ACiQ</a:t>
            </a:r>
            <a:r>
              <a:rPr lang="en-US" b="1"/>
              <a:t>)</a:t>
            </a:r>
            <a:br>
              <a:rPr lang="en-US" b="1"/>
            </a:br>
            <a:r>
              <a:rPr lang="en-US" b="1"/>
              <a:t>v9.0 webpages</a:t>
            </a:r>
            <a:endParaRPr lang="en-AU" b="0"/>
          </a:p>
        </p:txBody>
      </p:sp>
      <p:sp>
        <p:nvSpPr>
          <p:cNvPr id="5" name="Content Placeholder 2">
            <a:extLst>
              <a:ext uri="{FF2B5EF4-FFF2-40B4-BE49-F238E27FC236}">
                <a16:creationId xmlns:a16="http://schemas.microsoft.com/office/drawing/2014/main" id="{C046D8BA-61D4-4937-B314-86EC1F248308}"/>
              </a:ext>
            </a:extLst>
          </p:cNvPr>
          <p:cNvSpPr txBox="1">
            <a:spLocks/>
          </p:cNvSpPr>
          <p:nvPr/>
        </p:nvSpPr>
        <p:spPr>
          <a:xfrm>
            <a:off x="327027" y="1131591"/>
            <a:ext cx="3164855" cy="150952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355" rtl="0" eaLnBrk="1" fontAlgn="auto" latinLnBrk="0" hangingPunct="1">
              <a:lnSpc>
                <a:spcPct val="100000"/>
              </a:lnSpc>
              <a:spcBef>
                <a:spcPts val="60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53A5640-BFA4-4BFF-85BA-93E066DDAD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12000" y="1057111"/>
            <a:ext cx="6120000" cy="3168000"/>
          </a:xfrm>
          <a:prstGeom prst="rect">
            <a:avLst/>
          </a:prstGeom>
          <a:ln>
            <a:solidFill>
              <a:schemeClr val="accent1"/>
            </a:solidFill>
          </a:ln>
          <a:effectLst>
            <a:outerShdw blurRad="50800" dist="38100" dir="2700000" algn="tl" rotWithShape="0">
              <a:schemeClr val="accent1">
                <a:alpha val="40000"/>
              </a:schemeClr>
            </a:outerShdw>
          </a:effectLst>
        </p:spPr>
      </p:pic>
      <p:sp>
        <p:nvSpPr>
          <p:cNvPr id="6" name="TextBox 5">
            <a:extLst>
              <a:ext uri="{FF2B5EF4-FFF2-40B4-BE49-F238E27FC236}">
                <a16:creationId xmlns:a16="http://schemas.microsoft.com/office/drawing/2014/main" id="{699A6B4E-0A3A-8640-8DA7-DC19FDFCFE47}"/>
              </a:ext>
            </a:extLst>
          </p:cNvPr>
          <p:cNvSpPr txBox="1"/>
          <p:nvPr/>
        </p:nvSpPr>
        <p:spPr>
          <a:xfrm>
            <a:off x="240262" y="4341977"/>
            <a:ext cx="8119965" cy="246221"/>
          </a:xfrm>
          <a:prstGeom prst="rect">
            <a:avLst/>
          </a:prstGeom>
          <a:noFill/>
        </p:spPr>
        <p:txBody>
          <a:bodyPr wrap="square">
            <a:spAutoFit/>
          </a:bodyPr>
          <a:lstStyle/>
          <a:p>
            <a:r>
              <a:rPr lang="en-US" sz="1000" dirty="0">
                <a:effectLst/>
                <a:latin typeface="Arial" panose="020B0604020202020204" pitchFamily="34" charset="0"/>
                <a:cs typeface="Arial" panose="020B0604020202020204" pitchFamily="34" charset="0"/>
              </a:rPr>
              <a:t>QCAA website </a:t>
            </a:r>
            <a:r>
              <a:rPr lang="en-US" sz="1000" dirty="0">
                <a:effectLst/>
                <a:latin typeface="Arial" panose="020B0604020202020204" pitchFamily="34" charset="0"/>
                <a:cs typeface="Arial" panose="020B0604020202020204" pitchFamily="34" charset="0"/>
                <a:hlinkClick r:id="rId4"/>
              </a:rPr>
              <a:t>www.qcaa.qld.edu.au/p-10/aciq</a:t>
            </a:r>
            <a:r>
              <a:rPr lang="en-US" sz="1000" dirty="0">
                <a:effectLst/>
                <a:latin typeface="Arial" panose="020B0604020202020204" pitchFamily="34" charset="0"/>
                <a:cs typeface="Arial" panose="020B0604020202020204" pitchFamily="34" charset="0"/>
              </a:rPr>
              <a:t> </a:t>
            </a:r>
            <a:endParaRPr lang="en-A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254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48AD-D800-44EE-BCAC-AE6CA9F695D3}"/>
              </a:ext>
            </a:extLst>
          </p:cNvPr>
          <p:cNvSpPr>
            <a:spLocks noGrp="1"/>
          </p:cNvSpPr>
          <p:nvPr>
            <p:ph type="title"/>
          </p:nvPr>
        </p:nvSpPr>
        <p:spPr/>
        <p:txBody>
          <a:bodyPr/>
          <a:lstStyle/>
          <a:p>
            <a:r>
              <a:rPr lang="en-AU" dirty="0"/>
              <a:t>The </a:t>
            </a:r>
            <a:r>
              <a:rPr lang="en-AU" dirty="0" err="1"/>
              <a:t>ACiQ</a:t>
            </a:r>
            <a:r>
              <a:rPr lang="en-AU" dirty="0"/>
              <a:t> v9.0 webpages</a:t>
            </a:r>
          </a:p>
        </p:txBody>
      </p:sp>
      <p:sp>
        <p:nvSpPr>
          <p:cNvPr id="3" name="Content Placeholder 2">
            <a:extLst>
              <a:ext uri="{FF2B5EF4-FFF2-40B4-BE49-F238E27FC236}">
                <a16:creationId xmlns:a16="http://schemas.microsoft.com/office/drawing/2014/main" id="{8AE2ADA3-9764-4BEC-84E8-30C29395A0DC}"/>
              </a:ext>
            </a:extLst>
          </p:cNvPr>
          <p:cNvSpPr>
            <a:spLocks noGrp="1"/>
          </p:cNvSpPr>
          <p:nvPr>
            <p:ph idx="1"/>
          </p:nvPr>
        </p:nvSpPr>
        <p:spPr>
          <a:xfrm>
            <a:off x="327027" y="771550"/>
            <a:ext cx="3236863" cy="3708000"/>
          </a:xfrm>
        </p:spPr>
        <p:txBody>
          <a:bodyPr/>
          <a:lstStyle/>
          <a:p>
            <a:r>
              <a:rPr lang="en-AU" dirty="0"/>
              <a:t>These webpages house advice and resources to support the three dimensions of the Australian Curriculum:</a:t>
            </a:r>
          </a:p>
          <a:p>
            <a:pPr marL="252000" indent="-252000">
              <a:buFont typeface="Arial" panose="020B0604020202020204" pitchFamily="34" charset="0"/>
              <a:buChar char="•"/>
            </a:pPr>
            <a:r>
              <a:rPr lang="en-AU" dirty="0"/>
              <a:t>Learning areas</a:t>
            </a:r>
          </a:p>
          <a:p>
            <a:pPr marL="252000" indent="-252000">
              <a:buFont typeface="Arial" panose="020B0604020202020204" pitchFamily="34" charset="0"/>
              <a:buChar char="•"/>
            </a:pPr>
            <a:r>
              <a:rPr lang="en-AU" dirty="0"/>
              <a:t>General capabilities</a:t>
            </a:r>
          </a:p>
          <a:p>
            <a:pPr marL="252000" indent="-252000">
              <a:buFont typeface="Arial" panose="020B0604020202020204" pitchFamily="34" charset="0"/>
              <a:buChar char="•"/>
            </a:pPr>
            <a:r>
              <a:rPr lang="en-AU" dirty="0"/>
              <a:t>Cross-curriculum priorities.</a:t>
            </a:r>
          </a:p>
          <a:p>
            <a:pPr marL="342884" indent="-342884">
              <a:buFont typeface="Arial" panose="020B0604020202020204" pitchFamily="34" charset="0"/>
              <a:buChar char="•"/>
            </a:pPr>
            <a:endParaRPr lang="en-AU" dirty="0"/>
          </a:p>
        </p:txBody>
      </p:sp>
      <p:pic>
        <p:nvPicPr>
          <p:cNvPr id="5" name="Picture 4">
            <a:extLst>
              <a:ext uri="{FF2B5EF4-FFF2-40B4-BE49-F238E27FC236}">
                <a16:creationId xmlns:a16="http://schemas.microsoft.com/office/drawing/2014/main" id="{6827F3EC-1706-B940-24E6-05AC9A2DBF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5923" y="904900"/>
            <a:ext cx="4991050" cy="2495525"/>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324283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353441371"/>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3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5F4C-BBE5-657F-79DB-13459822D851}"/>
              </a:ext>
            </a:extLst>
          </p:cNvPr>
          <p:cNvSpPr>
            <a:spLocks noGrp="1"/>
          </p:cNvSpPr>
          <p:nvPr>
            <p:ph type="title"/>
          </p:nvPr>
        </p:nvSpPr>
        <p:spPr/>
        <p:txBody>
          <a:bodyPr/>
          <a:lstStyle/>
          <a:p>
            <a:r>
              <a:rPr lang="en-AU">
                <a:latin typeface="Arial"/>
                <a:cs typeface="Arial"/>
              </a:rPr>
              <a:t>Examples of QCAA resources for English</a:t>
            </a:r>
            <a:endParaRPr lang="en-US">
              <a:latin typeface="Arial"/>
              <a:cs typeface="Arial"/>
            </a:endParaRPr>
          </a:p>
        </p:txBody>
      </p:sp>
      <p:sp>
        <p:nvSpPr>
          <p:cNvPr id="5" name="Content Placeholder 2">
            <a:extLst>
              <a:ext uri="{FF2B5EF4-FFF2-40B4-BE49-F238E27FC236}">
                <a16:creationId xmlns:a16="http://schemas.microsoft.com/office/drawing/2014/main" id="{4B4A4D21-10FA-D5E4-C047-8D6C11A17E2D}"/>
              </a:ext>
            </a:extLst>
          </p:cNvPr>
          <p:cNvSpPr txBox="1">
            <a:spLocks/>
          </p:cNvSpPr>
          <p:nvPr/>
        </p:nvSpPr>
        <p:spPr>
          <a:xfrm>
            <a:off x="327025" y="980863"/>
            <a:ext cx="6432073" cy="37080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Comparison of AC v8.4 to v9.0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4"/>
              </a:rPr>
              <a:t>Sequence of achievement standards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5"/>
              </a:rPr>
              <a:t>Sequence of content descriptions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Achievement standard aligned to content descriptions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6"/>
              </a:rPr>
              <a:t>Prepopulated curriculum and assessment plans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Assessment techniques and conditions (P–10)</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Standards elaborations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700" b="0" i="0" u="none" strike="noStrike" kern="1200" cap="none" spc="0" normalizeH="0" baseline="0" noProof="0" dirty="0">
                <a:ln>
                  <a:noFill/>
                </a:ln>
                <a:solidFill>
                  <a:srgbClr val="000000"/>
                </a:solidFill>
                <a:effectLst/>
                <a:uLnTx/>
                <a:uFillTx/>
                <a:latin typeface="Arial"/>
                <a:ea typeface="+mn-ea"/>
                <a:cs typeface="Arial"/>
                <a:hlinkClick r:id="rId3"/>
              </a:rPr>
              <a:t>Standards elaborations: glossary of qualifiers</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L="252000" marR="0" lvl="0" indent="-252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700" dirty="0">
                <a:solidFill>
                  <a:srgbClr val="000000"/>
                </a:solidFill>
                <a:latin typeface="Arial"/>
                <a:cs typeface="Arial"/>
                <a:hlinkClick r:id="rId7"/>
              </a:rPr>
              <a:t>QCAA P–10 Planning app</a:t>
            </a:r>
            <a:endParaRPr kumimoji="0" lang="en-AU" sz="1700" b="0" i="0" u="none" strike="noStrike" kern="1200" cap="none" spc="0" normalizeH="0" baseline="0" noProof="0" dirty="0">
              <a:ln>
                <a:noFill/>
              </a:ln>
              <a:solidFill>
                <a:srgbClr val="000000"/>
              </a:solidFill>
              <a:effectLst/>
              <a:uLnTx/>
              <a:uFillTx/>
              <a:latin typeface="Arial"/>
              <a:ea typeface="+mn-ea"/>
              <a:cs typeface="Arial"/>
            </a:endParaRPr>
          </a:p>
          <a:p>
            <a:pPr marR="0" lvl="0" algn="l" defTabSz="914400" rtl="0" eaLnBrk="1" fontAlgn="auto" latinLnBrk="0" hangingPunct="1">
              <a:lnSpc>
                <a:spcPct val="100000"/>
              </a:lnSpc>
              <a:spcBef>
                <a:spcPts val="600"/>
              </a:spcBef>
              <a:spcAft>
                <a:spcPts val="0"/>
              </a:spcAft>
              <a:buClrTx/>
              <a:buSzTx/>
              <a:tabLst/>
              <a:defRPr/>
            </a:pPr>
            <a:endParaRPr kumimoji="0" lang="en-AU" sz="1900" b="1" i="0" u="none" strike="noStrike" kern="1200" cap="none" spc="0" normalizeH="0" baseline="0" noProof="0" dirty="0">
              <a:ln>
                <a:noFill/>
              </a:ln>
              <a:solidFill>
                <a:srgbClr val="000000"/>
              </a:solidFill>
              <a:effectLst/>
              <a:highlight>
                <a:srgbClr val="FFFF00"/>
              </a:highlight>
              <a:uLnTx/>
              <a:uFillTx/>
              <a:latin typeface="Arial"/>
              <a:ea typeface="+mn-ea"/>
              <a:cs typeface="Arial"/>
            </a:endParaRPr>
          </a:p>
        </p:txBody>
      </p:sp>
    </p:spTree>
    <p:extLst>
      <p:ext uri="{BB962C8B-B14F-4D97-AF65-F5344CB8AC3E}">
        <p14:creationId xmlns:p14="http://schemas.microsoft.com/office/powerpoint/2010/main" val="12026871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FEC3DD-59E6-1F47-ACA7-FBEEC766F1BF}"/>
              </a:ext>
            </a:extLst>
          </p:cNvPr>
          <p:cNvSpPr>
            <a:spLocks noGrp="1"/>
          </p:cNvSpPr>
          <p:nvPr>
            <p:ph sz="half" idx="1"/>
          </p:nvPr>
        </p:nvSpPr>
        <p:spPr>
          <a:xfrm>
            <a:off x="327025" y="771551"/>
            <a:ext cx="3354021" cy="3708000"/>
          </a:xfrm>
        </p:spPr>
        <p:txBody>
          <a:bodyPr/>
          <a:lstStyle/>
          <a:p>
            <a:r>
              <a:rPr lang="en-AU" b="1" dirty="0"/>
              <a:t>Learning goal</a:t>
            </a:r>
          </a:p>
          <a:p>
            <a:r>
              <a:rPr lang="en-AU" dirty="0"/>
              <a:t>Understand the implications of changes in the Years 7–10 Australian Curriculum from v8.4 to v9.0: English for planning. </a:t>
            </a:r>
          </a:p>
        </p:txBody>
      </p:sp>
      <p:sp>
        <p:nvSpPr>
          <p:cNvPr id="5" name="Content Placeholder 4">
            <a:extLst>
              <a:ext uri="{FF2B5EF4-FFF2-40B4-BE49-F238E27FC236}">
                <a16:creationId xmlns:a16="http://schemas.microsoft.com/office/drawing/2014/main" id="{26024501-D1B4-56E3-A823-70EE324F9F29}"/>
              </a:ext>
            </a:extLst>
          </p:cNvPr>
          <p:cNvSpPr>
            <a:spLocks noGrp="1"/>
          </p:cNvSpPr>
          <p:nvPr>
            <p:ph sz="half" idx="2"/>
          </p:nvPr>
        </p:nvSpPr>
        <p:spPr>
          <a:xfrm>
            <a:off x="4402017" y="771551"/>
            <a:ext cx="4507519" cy="3708000"/>
          </a:xfrm>
        </p:spPr>
        <p:txBody>
          <a:bodyPr>
            <a:normAutofit/>
          </a:bodyPr>
          <a:lstStyle/>
          <a:p>
            <a:r>
              <a:rPr lang="en-AU" b="1" dirty="0"/>
              <a:t>Success criteria</a:t>
            </a:r>
          </a:p>
          <a:p>
            <a:r>
              <a:rPr lang="en-AU" dirty="0"/>
              <a:t>You will know you are successful if you:</a:t>
            </a:r>
          </a:p>
          <a:p>
            <a:pPr marL="252000" indent="-252000">
              <a:buFont typeface="Arial" panose="020B0604020202020204" pitchFamily="34" charset="0"/>
              <a:buChar char="•"/>
            </a:pPr>
            <a:r>
              <a:rPr lang="en-AU" dirty="0">
                <a:ea typeface="Calibri" panose="020F0502020204030204" pitchFamily="34" charset="0"/>
              </a:rPr>
              <a:t>have</a:t>
            </a:r>
            <a:r>
              <a:rPr lang="en-AU" dirty="0">
                <a:effectLst/>
                <a:ea typeface="Calibri" panose="020F0502020204030204" pitchFamily="34" charset="0"/>
              </a:rPr>
              <a:t> more </a:t>
            </a:r>
            <a:r>
              <a:rPr lang="en-AU" b="1" dirty="0">
                <a:effectLst/>
                <a:ea typeface="Calibri" panose="020F0502020204030204" pitchFamily="34" charset="0"/>
              </a:rPr>
              <a:t>knowledge</a:t>
            </a:r>
            <a:r>
              <a:rPr lang="en-AU" dirty="0">
                <a:effectLst/>
                <a:ea typeface="Calibri" panose="020F0502020204030204" pitchFamily="34" charset="0"/>
              </a:rPr>
              <a:t> about the </a:t>
            </a:r>
            <a:r>
              <a:rPr lang="en-AU" b="1" dirty="0">
                <a:effectLst/>
                <a:ea typeface="Calibri" panose="020F0502020204030204" pitchFamily="34" charset="0"/>
              </a:rPr>
              <a:t>intent and structure </a:t>
            </a:r>
            <a:r>
              <a:rPr lang="en-AU" dirty="0">
                <a:effectLst/>
                <a:ea typeface="Calibri" panose="020F0502020204030204" pitchFamily="34" charset="0"/>
              </a:rPr>
              <a:t>of the Years </a:t>
            </a:r>
            <a:br>
              <a:rPr lang="en-AU" dirty="0">
                <a:effectLst/>
                <a:ea typeface="Calibri" panose="020F0502020204030204" pitchFamily="34" charset="0"/>
              </a:rPr>
            </a:br>
            <a:r>
              <a:rPr lang="en-AU" dirty="0">
                <a:effectLst/>
                <a:ea typeface="Calibri" panose="020F0502020204030204" pitchFamily="34" charset="0"/>
              </a:rPr>
              <a:t>7–10 </a:t>
            </a:r>
            <a:r>
              <a:rPr lang="en-AU" dirty="0"/>
              <a:t>Australian Curriculum v9.0: English </a:t>
            </a:r>
            <a:endParaRPr lang="en-AU" dirty="0">
              <a:effectLst/>
              <a:ea typeface="Calibri" panose="020F0502020204030204" pitchFamily="34" charset="0"/>
            </a:endParaRPr>
          </a:p>
          <a:p>
            <a:pPr marL="252000" indent="-252000">
              <a:buFont typeface="Arial" panose="020B0604020202020204" pitchFamily="34" charset="0"/>
              <a:buChar char="•"/>
            </a:pPr>
            <a:r>
              <a:rPr lang="en-AU" dirty="0">
                <a:ea typeface="Calibri" panose="020F0502020204030204" pitchFamily="34" charset="0"/>
              </a:rPr>
              <a:t>can identify </a:t>
            </a:r>
            <a:r>
              <a:rPr lang="en-AU" b="1" dirty="0">
                <a:ea typeface="Calibri" panose="020F0502020204030204" pitchFamily="34" charset="0"/>
              </a:rPr>
              <a:t>actions for planning </a:t>
            </a:r>
            <a:br>
              <a:rPr lang="en-AU" b="1" dirty="0">
                <a:ea typeface="Calibri" panose="020F0502020204030204" pitchFamily="34" charset="0"/>
              </a:rPr>
            </a:br>
            <a:r>
              <a:rPr lang="en-AU" dirty="0">
                <a:ea typeface="Calibri" panose="020F0502020204030204" pitchFamily="34" charset="0"/>
              </a:rPr>
              <a:t>in your school.</a:t>
            </a:r>
            <a:endParaRPr lang="en-AU" dirty="0">
              <a:effectLst/>
              <a:ea typeface="Calibri" panose="020F0502020204030204" pitchFamily="34" charset="0"/>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91B22DF3-9CEB-F51F-F364-0A61CBD3DBC5}"/>
              </a:ext>
            </a:extLst>
          </p:cNvPr>
          <p:cNvCxnSpPr>
            <a:cxnSpLocks/>
          </p:cNvCxnSpPr>
          <p:nvPr/>
        </p:nvCxnSpPr>
        <p:spPr>
          <a:xfrm>
            <a:off x="3985846" y="771551"/>
            <a:ext cx="0" cy="347220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69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27D1-7DE6-4B7A-BD44-FBD4D9EC3EAA}"/>
              </a:ext>
            </a:extLst>
          </p:cNvPr>
          <p:cNvSpPr>
            <a:spLocks noGrp="1"/>
          </p:cNvSpPr>
          <p:nvPr>
            <p:ph type="title"/>
          </p:nvPr>
        </p:nvSpPr>
        <p:spPr/>
        <p:txBody>
          <a:bodyPr/>
          <a:lstStyle/>
          <a:p>
            <a:r>
              <a:rPr lang="en-AU"/>
              <a:t>Contact</a:t>
            </a:r>
          </a:p>
        </p:txBody>
      </p:sp>
      <p:sp>
        <p:nvSpPr>
          <p:cNvPr id="4" name="Content Placeholder 3">
            <a:extLst>
              <a:ext uri="{FF2B5EF4-FFF2-40B4-BE49-F238E27FC236}">
                <a16:creationId xmlns:a16="http://schemas.microsoft.com/office/drawing/2014/main" id="{BA6ACACE-0745-4D2A-9330-5C26B1590DF9}"/>
              </a:ext>
            </a:extLst>
          </p:cNvPr>
          <p:cNvSpPr>
            <a:spLocks noGrp="1"/>
          </p:cNvSpPr>
          <p:nvPr>
            <p:ph sz="half" idx="1"/>
          </p:nvPr>
        </p:nvSpPr>
        <p:spPr>
          <a:xfrm>
            <a:off x="289272" y="771551"/>
            <a:ext cx="8099816" cy="3708000"/>
          </a:xfrm>
        </p:spPr>
        <p:txBody>
          <a:bodyPr>
            <a:normAutofit/>
          </a:bodyPr>
          <a:lstStyle/>
          <a:p>
            <a:pPr algn="l" rtl="0" fontAlgn="base"/>
            <a:r>
              <a:rPr lang="en-AU" b="0" i="0" u="none" strike="noStrike">
                <a:solidFill>
                  <a:srgbClr val="000000"/>
                </a:solidFill>
                <a:effectLst/>
                <a:latin typeface="Arial" panose="020B0604020202020204" pitchFamily="34" charset="0"/>
              </a:rPr>
              <a:t>K–10 Curriculum and Assessment Branch</a:t>
            </a:r>
            <a:r>
              <a:rPr lang="en-US" b="0" i="0">
                <a:solidFill>
                  <a:srgbClr val="000000"/>
                </a:solidFill>
                <a:effectLst/>
                <a:latin typeface="Arial" panose="020B0604020202020204" pitchFamily="34" charset="0"/>
              </a:rPr>
              <a:t>​</a:t>
            </a:r>
            <a:br>
              <a:rPr lang="en-US" b="0" i="0">
                <a:solidFill>
                  <a:srgbClr val="000000"/>
                </a:solidFill>
                <a:effectLst/>
                <a:latin typeface="Arial" panose="020B0604020202020204" pitchFamily="34" charset="0"/>
              </a:rPr>
            </a:b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US" b="1" i="0" u="none" strike="noStrike">
                <a:solidFill>
                  <a:srgbClr val="000000"/>
                </a:solidFill>
                <a:effectLst/>
                <a:latin typeface="Arial" panose="020B0604020202020204" pitchFamily="34" charset="0"/>
              </a:rPr>
              <a:t>T  </a:t>
            </a:r>
            <a:r>
              <a:rPr lang="en-AU" b="0" i="0" u="none" strike="noStrike">
                <a:solidFill>
                  <a:srgbClr val="000000"/>
                </a:solidFill>
                <a:effectLst/>
                <a:latin typeface="Arial" panose="020B0604020202020204" pitchFamily="34" charset="0"/>
              </a:rPr>
              <a:t>+61 7</a:t>
            </a:r>
            <a:r>
              <a:rPr lang="en-US" b="0" i="0" u="none" strike="noStrike">
                <a:solidFill>
                  <a:srgbClr val="000000"/>
                </a:solidFill>
                <a:effectLst/>
                <a:latin typeface="Arial" panose="020B0604020202020204" pitchFamily="34" charset="0"/>
              </a:rPr>
              <a:t> </a:t>
            </a:r>
            <a:r>
              <a:rPr lang="en-AU">
                <a:solidFill>
                  <a:srgbClr val="000000"/>
                </a:solidFill>
              </a:rPr>
              <a:t>3120 6102</a:t>
            </a:r>
          </a:p>
          <a:p>
            <a:pPr algn="l" rtl="0" fontAlgn="base"/>
            <a:r>
              <a:rPr lang="en-US" b="1" i="0" u="none" strike="noStrike">
                <a:solidFill>
                  <a:srgbClr val="000000"/>
                </a:solidFill>
                <a:effectLst/>
                <a:latin typeface="Arial" panose="020B0604020202020204" pitchFamily="34" charset="0"/>
              </a:rPr>
              <a:t>E  </a:t>
            </a:r>
            <a:r>
              <a:rPr lang="en-AU">
                <a:hlinkClick r:id="rId3"/>
              </a:rPr>
              <a:t>australiancurriculum@qcaa.qld.edu.au</a:t>
            </a:r>
            <a:r>
              <a:rPr lang="en-AU"/>
              <a:t> </a:t>
            </a:r>
          </a:p>
          <a:p>
            <a:pPr algn="l" rtl="0" fontAlgn="base"/>
            <a:r>
              <a:rPr lang="en-US" b="1" i="0" u="none" strike="noStrike">
                <a:solidFill>
                  <a:srgbClr val="000000"/>
                </a:solidFill>
                <a:effectLst/>
                <a:latin typeface="Arial" panose="020B0604020202020204" pitchFamily="34" charset="0"/>
              </a:rPr>
              <a:t>W </a:t>
            </a:r>
            <a:r>
              <a:rPr lang="en-US" b="0" i="0" u="sng" strike="noStrike">
                <a:solidFill>
                  <a:srgbClr val="0000FF"/>
                </a:solidFill>
                <a:effectLst/>
                <a:latin typeface="Arial" panose="020B0604020202020204" pitchFamily="34" charset="0"/>
                <a:hlinkClick r:id="rId4"/>
              </a:rPr>
              <a:t>www.qcaa.qld.edu.au</a:t>
            </a:r>
            <a:endParaRPr lang="en-US" b="0" i="0" u="sng" strike="noStrike">
              <a:solidFill>
                <a:srgbClr val="0000FF"/>
              </a:solidFill>
              <a:effectLst/>
              <a:latin typeface="Arial" panose="020B0604020202020204" pitchFamily="34" charset="0"/>
            </a:endParaRPr>
          </a:p>
          <a:p>
            <a:pPr algn="l" rtl="0" fontAlgn="base"/>
            <a:endParaRPr lang="en-US" u="sng">
              <a:solidFill>
                <a:srgbClr val="0000FF"/>
              </a:solidFill>
            </a:endParaRPr>
          </a:p>
          <a:p>
            <a:pPr algn="l" rtl="0" fontAlgn="base"/>
            <a:endParaRPr lang="en-AU" b="0" i="0">
              <a:solidFill>
                <a:srgbClr val="000000"/>
              </a:solidFill>
              <a:effectLst/>
              <a:latin typeface="Segoe UI" panose="020B0502040204020203" pitchFamily="34" charset="0"/>
            </a:endParaRPr>
          </a:p>
          <a:p>
            <a:endParaRPr lang="en-AU"/>
          </a:p>
        </p:txBody>
      </p:sp>
    </p:spTree>
    <p:extLst>
      <p:ext uri="{BB962C8B-B14F-4D97-AF65-F5344CB8AC3E}">
        <p14:creationId xmlns:p14="http://schemas.microsoft.com/office/powerpoint/2010/main" val="28337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06A593-7FD5-4078-97A8-9F8FE76783A1}"/>
              </a:ext>
            </a:extLst>
          </p:cNvPr>
          <p:cNvSpPr>
            <a:spLocks noGrp="1"/>
          </p:cNvSpPr>
          <p:nvPr>
            <p:ph type="title"/>
          </p:nvPr>
        </p:nvSpPr>
        <p:spPr/>
        <p:txBody>
          <a:bodyPr vert="horz" lIns="0" tIns="0" rIns="0" bIns="0" rtlCol="0" anchor="t" anchorCtr="0">
            <a:normAutofit/>
          </a:bodyPr>
          <a:lstStyle/>
          <a:p>
            <a:r>
              <a:rPr lang="en-AU"/>
              <a:t>References</a:t>
            </a:r>
          </a:p>
        </p:txBody>
      </p:sp>
      <p:sp>
        <p:nvSpPr>
          <p:cNvPr id="5" name="Content Placeholder 4">
            <a:extLst>
              <a:ext uri="{FF2B5EF4-FFF2-40B4-BE49-F238E27FC236}">
                <a16:creationId xmlns:a16="http://schemas.microsoft.com/office/drawing/2014/main" id="{2522673D-1299-4913-B1C0-BE13247782DA}"/>
              </a:ext>
            </a:extLst>
          </p:cNvPr>
          <p:cNvSpPr>
            <a:spLocks noGrp="1"/>
          </p:cNvSpPr>
          <p:nvPr>
            <p:ph idx="1"/>
          </p:nvPr>
        </p:nvSpPr>
        <p:spPr/>
        <p:txBody>
          <a:bodyPr vert="horz" lIns="0" tIns="0" rIns="0" bIns="0" rtlCol="0">
            <a:normAutofit/>
          </a:bodyPr>
          <a:lstStyle/>
          <a:p>
            <a:pPr>
              <a:lnSpc>
                <a:spcPct val="90000"/>
              </a:lnSpc>
            </a:pPr>
            <a:r>
              <a:rPr lang="en-US" sz="1200" dirty="0"/>
              <a:t>Australian Curriculum, Assessment and reporting Authority 2013, </a:t>
            </a:r>
            <a:r>
              <a:rPr lang="en-US" sz="1200" i="1" dirty="0"/>
              <a:t>The Shape of the Australian Curriculum Version 4.0</a:t>
            </a:r>
            <a:r>
              <a:rPr lang="en-US" sz="1200" dirty="0"/>
              <a:t>, </a:t>
            </a:r>
            <a:r>
              <a:rPr lang="en-US" sz="1200" dirty="0">
                <a:hlinkClick r:id="rId3"/>
              </a:rPr>
              <a:t>www.docs.acara.edu.au/resources/The_Shape_of_the_Australian_Curriculum_v4.pdf</a:t>
            </a:r>
            <a:r>
              <a:rPr lang="en-US" sz="1200" dirty="0"/>
              <a:t>.</a:t>
            </a:r>
          </a:p>
          <a:p>
            <a:pPr>
              <a:lnSpc>
                <a:spcPct val="90000"/>
              </a:lnSpc>
            </a:pPr>
            <a:endParaRPr lang="en-AU" sz="1100" dirty="0"/>
          </a:p>
          <a:p>
            <a:pPr>
              <a:lnSpc>
                <a:spcPct val="90000"/>
              </a:lnSpc>
            </a:pPr>
            <a:endParaRPr lang="en-US" sz="1200" dirty="0"/>
          </a:p>
          <a:p>
            <a:pPr>
              <a:lnSpc>
                <a:spcPct val="90000"/>
              </a:lnSpc>
            </a:pPr>
            <a:endParaRPr lang="en-US" sz="1200" dirty="0"/>
          </a:p>
        </p:txBody>
      </p:sp>
    </p:spTree>
    <p:extLst>
      <p:ext uri="{BB962C8B-B14F-4D97-AF65-F5344CB8AC3E}">
        <p14:creationId xmlns:p14="http://schemas.microsoft.com/office/powerpoint/2010/main" val="166893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200" dirty="0"/>
              <a:t>Third-party copyright material, and QCAA material not covered by the CC BY </a:t>
            </a:r>
            <a:r>
              <a:rPr lang="en-US" sz="1200" dirty="0" err="1"/>
              <a:t>licence</a:t>
            </a:r>
            <a:r>
              <a:rPr lang="en-US" sz="1200" dirty="0"/>
              <a:t> is listed below:</a:t>
            </a:r>
          </a:p>
          <a:p>
            <a:pPr marL="288000" indent="-288000" fontAlgn="auto">
              <a:spcAft>
                <a:spcPts val="0"/>
              </a:spcAft>
              <a:buFont typeface="+mj-lt"/>
              <a:buAutoNum type="arabicPeriod"/>
            </a:pPr>
            <a:r>
              <a:rPr lang="en-US" sz="1200" dirty="0">
                <a:solidFill>
                  <a:srgbClr val="111111"/>
                </a:solidFill>
                <a:ea typeface="Times New Roman" panose="02020603050405020304" pitchFamily="18" charset="0"/>
              </a:rPr>
              <a:t>Queensland Government coat of arms, and the QCAA and QSA trademarks may not be reproduced without permission.</a:t>
            </a:r>
          </a:p>
          <a:p>
            <a:pPr marL="288000" indent="-288000" fontAlgn="auto">
              <a:spcAft>
                <a:spcPts val="0"/>
              </a:spcAft>
              <a:buFont typeface="+mj-lt"/>
              <a:buAutoNum type="arabicPeriod"/>
            </a:pPr>
            <a:r>
              <a:rPr lang="en-AU" sz="1200" dirty="0">
                <a:solidFill>
                  <a:srgbClr val="111111"/>
                </a:solidFill>
                <a:ea typeface="Times New Roman" panose="02020603050405020304" pitchFamily="18" charset="0"/>
              </a:rPr>
              <a:t>Unless otherwise indicated, material from Australian Curriculum is © ACARA 2010–present, licensed </a:t>
            </a:r>
            <a:r>
              <a:rPr lang="en-AU" sz="1200" u="sng" dirty="0">
                <a:solidFill>
                  <a:srgbClr val="2D7FF9"/>
                </a:solidFill>
                <a:ea typeface="Times New Roman" panose="02020603050405020304" pitchFamily="18" charset="0"/>
                <a:hlinkClick r:id="rId3"/>
              </a:rPr>
              <a:t>CC BY 4.0</a:t>
            </a:r>
            <a:r>
              <a:rPr lang="en-AU" sz="1200" dirty="0">
                <a:solidFill>
                  <a:srgbClr val="111111"/>
                </a:solidFill>
                <a:ea typeface="Times New Roman" panose="02020603050405020304" pitchFamily="18" charset="0"/>
              </a:rPr>
              <a:t>. For the latest information and additional terms of use, see the </a:t>
            </a:r>
            <a:r>
              <a:rPr lang="en-AU" sz="1200" u="sng" dirty="0">
                <a:solidFill>
                  <a:srgbClr val="2D7FF9"/>
                </a:solidFill>
                <a:ea typeface="Times New Roman" panose="02020603050405020304" pitchFamily="18" charset="0"/>
                <a:hlinkClick r:id="rId4"/>
              </a:rPr>
              <a:t>Australian Curriculum website</a:t>
            </a:r>
            <a:r>
              <a:rPr lang="en-AU" sz="1200" dirty="0">
                <a:solidFill>
                  <a:srgbClr val="111111"/>
                </a:solidFill>
                <a:ea typeface="Times New Roman" panose="02020603050405020304" pitchFamily="18" charset="0"/>
              </a:rPr>
              <a:t> and its </a:t>
            </a:r>
            <a:r>
              <a:rPr lang="en-AU" sz="1200" u="sng" dirty="0">
                <a:solidFill>
                  <a:srgbClr val="2D7FF9"/>
                </a:solidFill>
                <a:ea typeface="Times New Roman" panose="02020603050405020304" pitchFamily="18" charset="0"/>
                <a:hlinkClick r:id="rId5"/>
              </a:rPr>
              <a:t>copyright notice</a:t>
            </a:r>
            <a:r>
              <a:rPr lang="en-US" sz="1200" dirty="0"/>
              <a:t>.</a:t>
            </a:r>
          </a:p>
          <a:p>
            <a:pPr marL="288000" indent="-288000" fontAlgn="auto">
              <a:spcAft>
                <a:spcPts val="0"/>
              </a:spcAft>
              <a:buFont typeface="+mj-lt"/>
              <a:buAutoNum type="arabicPeriod"/>
            </a:pPr>
            <a:r>
              <a:rPr lang="en-US" sz="1200" dirty="0"/>
              <a:t>Acknowledgment of Country artwork (2023) ‘Growth through Learning’ by </a:t>
            </a:r>
            <a:r>
              <a:rPr lang="en-US" sz="1200" dirty="0" err="1"/>
              <a:t>Chern’ee</a:t>
            </a:r>
            <a:r>
              <a:rPr lang="en-US" sz="1200" dirty="0"/>
              <a:t>, Brooke and Jesse Sutton, </a:t>
            </a:r>
            <a:r>
              <a:rPr lang="en-US" sz="1200" dirty="0" err="1"/>
              <a:t>Kalkadoon</a:t>
            </a:r>
            <a:r>
              <a:rPr lang="en-US" sz="1200" dirty="0"/>
              <a:t>. </a:t>
            </a:r>
            <a:r>
              <a:rPr lang="en-US" sz="1200" dirty="0">
                <a:hlinkClick r:id="rId6"/>
              </a:rPr>
              <a:t>www.cherneesutton.com.au</a:t>
            </a:r>
            <a:r>
              <a:rPr lang="en-US" sz="1200" dirty="0"/>
              <a:t> </a:t>
            </a:r>
          </a:p>
          <a:p>
            <a:pPr marL="288000" indent="-288000" fontAlgn="auto">
              <a:spcAft>
                <a:spcPts val="0"/>
              </a:spcAft>
              <a:buFont typeface="+mj-lt"/>
              <a:buAutoNum type="arabicPeriod"/>
            </a:pPr>
            <a:r>
              <a:rPr lang="en-US" sz="1200" dirty="0"/>
              <a:t>Student and staff images have been used with permission.</a:t>
            </a:r>
          </a:p>
          <a:p>
            <a:pPr marL="288000" indent="-288000" fontAlgn="auto">
              <a:spcAft>
                <a:spcPts val="0"/>
              </a:spcAft>
              <a:buFont typeface="+mj-lt"/>
              <a:buAutoNum type="arabicPeriod"/>
            </a:pPr>
            <a:r>
              <a:rPr lang="en-US" sz="1200" dirty="0">
                <a:effectLst/>
              </a:rPr>
              <a:t>The three-dimensional curriculum diagram and glossary are 'Excluded Material' used under the terms of the Australian Curriculum and its copyright notice and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200" dirty="0" err="1">
                <a:effectLst/>
              </a:rPr>
              <a:t>organisation</a:t>
            </a:r>
            <a:r>
              <a:rPr lang="en-US" sz="1200" dirty="0">
                <a:effectLst/>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200" dirty="0" err="1">
                <a:effectLst/>
              </a:rPr>
              <a:t>licence</a:t>
            </a:r>
            <a:r>
              <a:rPr lang="en-US" sz="1200" dirty="0">
                <a:effectLst/>
              </a:rPr>
              <a:t> any of these materials to others. Apart from any uses permitted under the </a:t>
            </a:r>
            <a:r>
              <a:rPr lang="en-US" sz="1200" i="1" dirty="0">
                <a:effectLst/>
              </a:rPr>
              <a:t>Copyright Act 1968 </a:t>
            </a:r>
            <a:r>
              <a:rPr lang="en-US" sz="1200" dirty="0">
                <a:effectLst/>
              </a:rPr>
              <a:t>(</a:t>
            </a:r>
            <a:r>
              <a:rPr lang="en-US" sz="1200" dirty="0" err="1">
                <a:effectLst/>
              </a:rPr>
              <a:t>Cth</a:t>
            </a:r>
            <a:r>
              <a:rPr lang="en-US" sz="1200" dirty="0">
                <a:effectLst/>
              </a:rPr>
              <a:t>), and those explicitly granted above, all other rights are reserved by ACARA. </a:t>
            </a:r>
            <a:endParaRPr lang="en-US" sz="1200" dirty="0"/>
          </a:p>
        </p:txBody>
      </p:sp>
    </p:spTree>
    <p:extLst>
      <p:ext uri="{BB962C8B-B14F-4D97-AF65-F5344CB8AC3E}">
        <p14:creationId xmlns:p14="http://schemas.microsoft.com/office/powerpoint/2010/main" val="395873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a:p>
          <a:p>
            <a:pPr>
              <a:lnSpc>
                <a:spcPct val="110000"/>
              </a:lnSpc>
              <a:spcBef>
                <a:spcPts val="0"/>
              </a:spcBef>
              <a:spcAft>
                <a:spcPts val="0"/>
              </a:spcAft>
            </a:pPr>
            <a:r>
              <a:rPr lang="en-US" sz="1200"/>
              <a:t>                </a:t>
            </a:r>
            <a:r>
              <a:rPr lang="en-US"/>
              <a:t>© State of Queensland (QCAA) </a:t>
            </a:r>
            <a:r>
              <a:rPr lang="en-AU"/>
              <a:t>2024</a:t>
            </a:r>
          </a:p>
          <a:p>
            <a:pPr>
              <a:lnSpc>
                <a:spcPct val="110000"/>
              </a:lnSpc>
            </a:pPr>
            <a:r>
              <a:rPr lang="en-AU" b="1" spc="-20"/>
              <a:t>Licence</a:t>
            </a:r>
            <a:r>
              <a:rPr lang="en-AU" spc="-20"/>
              <a:t>: </a:t>
            </a:r>
            <a:r>
              <a:rPr lang="en-AU" spc="-20">
                <a:hlinkClick r:id="rId3"/>
              </a:rPr>
              <a:t>https://creativecommons.org/licenses/by/4.0</a:t>
            </a:r>
            <a:r>
              <a:rPr lang="en-AU" spc="-20"/>
              <a:t> </a:t>
            </a:r>
            <a:r>
              <a:rPr lang="en-AU" b="1" spc="-20">
                <a:solidFill>
                  <a:schemeClr val="tx2">
                    <a:lumMod val="50000"/>
                    <a:lumOff val="50000"/>
                  </a:schemeClr>
                </a:solidFill>
              </a:rPr>
              <a:t>|</a:t>
            </a:r>
            <a:r>
              <a:rPr lang="en-AU" spc="-20"/>
              <a:t> </a:t>
            </a:r>
            <a:r>
              <a:rPr lang="en-AU" b="1" spc="-20"/>
              <a:t>Copyright notice:</a:t>
            </a:r>
            <a:r>
              <a:rPr lang="en-AU" spc="-20"/>
              <a:t> </a:t>
            </a:r>
            <a:r>
              <a:rPr lang="en-AU" spc="-20">
                <a:hlinkClick r:id="rId4"/>
              </a:rPr>
              <a:t>www.qcaa.qld.edu.au/copyright</a:t>
            </a:r>
            <a:r>
              <a:rPr lang="en-AU" spc="-20"/>
              <a:t> — lists the full terms and conditions, which specify certain exceptions to the licence. </a:t>
            </a:r>
            <a:r>
              <a:rPr lang="en-AU" b="1" spc="-20">
                <a:solidFill>
                  <a:schemeClr val="tx2">
                    <a:lumMod val="50000"/>
                    <a:lumOff val="50000"/>
                  </a:schemeClr>
                </a:solidFill>
              </a:rPr>
              <a:t>|</a:t>
            </a:r>
            <a:r>
              <a:rPr lang="en-AU" spc="-20"/>
              <a:t> </a:t>
            </a:r>
            <a:br>
              <a:rPr lang="en-AU" spc="-20"/>
            </a:br>
            <a:r>
              <a:rPr lang="en-US" b="1"/>
              <a:t>Attribution</a:t>
            </a:r>
            <a:r>
              <a:rPr lang="en-US"/>
              <a:t>: ©</a:t>
            </a:r>
            <a:r>
              <a:rPr lang="en-AU"/>
              <a:t> </a:t>
            </a:r>
            <a:r>
              <a:rPr lang="en-US"/>
              <a:t>State</a:t>
            </a:r>
            <a:r>
              <a:rPr lang="en-AU"/>
              <a:t> </a:t>
            </a:r>
            <a:r>
              <a:rPr lang="en-US"/>
              <a:t>of</a:t>
            </a:r>
            <a:r>
              <a:rPr lang="en-AU"/>
              <a:t> </a:t>
            </a:r>
            <a:r>
              <a:rPr lang="en-US"/>
              <a:t>Queensland</a:t>
            </a:r>
            <a:r>
              <a:rPr lang="en-AU"/>
              <a:t> </a:t>
            </a:r>
            <a:r>
              <a:rPr lang="en-US"/>
              <a:t>(QCAA)</a:t>
            </a:r>
            <a:r>
              <a:rPr lang="en-AU"/>
              <a:t> 2024 </a:t>
            </a:r>
            <a:r>
              <a:rPr lang="en-AU" spc="-20">
                <a:hlinkClick r:id="rId4"/>
              </a:rPr>
              <a:t>www.qcaa.qld.edu.au/copyright</a:t>
            </a:r>
            <a:r>
              <a:rPr lang="en-AU" spc="-20"/>
              <a:t>.</a:t>
            </a:r>
            <a:endParaRPr lang="en-AU"/>
          </a:p>
          <a:p>
            <a:pPr>
              <a:lnSpc>
                <a:spcPct val="110000"/>
              </a:lnSpc>
            </a:pPr>
            <a:r>
              <a:rPr lang="en-US"/>
              <a:t>Other copyright material in this presentation is listed on the previous slide/s. </a:t>
            </a:r>
          </a:p>
          <a:p>
            <a:endParaRPr lang="en-AU"/>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41548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110309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2038334357"/>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513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018" t="3709" r="5533" b="5942"/>
          <a:stretch/>
        </p:blipFill>
        <p:spPr>
          <a:xfrm>
            <a:off x="1527248" y="729864"/>
            <a:ext cx="6089501" cy="3683772"/>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3" name="Rectangle 2">
            <a:extLst>
              <a:ext uri="{FF2B5EF4-FFF2-40B4-BE49-F238E27FC236}">
                <a16:creationId xmlns:a16="http://schemas.microsoft.com/office/drawing/2014/main" id="{E813D788-BD0B-9E31-6AA0-F544D49A1CC2}"/>
              </a:ext>
            </a:extLst>
          </p:cNvPr>
          <p:cNvSpPr/>
          <p:nvPr/>
        </p:nvSpPr>
        <p:spPr>
          <a:xfrm rot="21244044">
            <a:off x="2209299" y="1960013"/>
            <a:ext cx="1153140" cy="13990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5068188" y="936130"/>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18746" y="1138538"/>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D760D4A-B71E-74D4-D48B-F55AB8C13F82}"/>
              </a:ext>
            </a:extLst>
          </p:cNvPr>
          <p:cNvSpPr/>
          <p:nvPr/>
        </p:nvSpPr>
        <p:spPr>
          <a:xfrm>
            <a:off x="5447489" y="3457655"/>
            <a:ext cx="2120602" cy="9447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50E5D66F-3967-56F8-5728-6A94BD8EC531}"/>
              </a:ext>
            </a:extLst>
          </p:cNvPr>
          <p:cNvSpPr/>
          <p:nvPr/>
        </p:nvSpPr>
        <p:spPr>
          <a:xfrm>
            <a:off x="1527248" y="1999023"/>
            <a:ext cx="1153140" cy="13990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5DA40FCE-C9B5-897B-B894-4DDBB2214FE7}"/>
              </a:ext>
            </a:extLst>
          </p:cNvPr>
          <p:cNvSpPr/>
          <p:nvPr/>
        </p:nvSpPr>
        <p:spPr>
          <a:xfrm rot="19400662">
            <a:off x="5240519" y="3359540"/>
            <a:ext cx="602711" cy="7870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9886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English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018" t="3709" r="5533" b="5942"/>
          <a:stretch/>
        </p:blipFill>
        <p:spPr>
          <a:xfrm>
            <a:off x="1527248" y="729864"/>
            <a:ext cx="6089501" cy="3683772"/>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5068188" y="936130"/>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18746" y="1138538"/>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D760D4A-B71E-74D4-D48B-F55AB8C13F82}"/>
              </a:ext>
            </a:extLst>
          </p:cNvPr>
          <p:cNvSpPr/>
          <p:nvPr/>
        </p:nvSpPr>
        <p:spPr>
          <a:xfrm>
            <a:off x="5418306" y="3538467"/>
            <a:ext cx="2198443" cy="8639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ED0BC71-AC4E-C9C6-C076-D3250C707A98}"/>
              </a:ext>
            </a:extLst>
          </p:cNvPr>
          <p:cNvSpPr/>
          <p:nvPr/>
        </p:nvSpPr>
        <p:spPr>
          <a:xfrm rot="19400662">
            <a:off x="5240519" y="3359540"/>
            <a:ext cx="602711" cy="7870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4595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018" t="3709" r="5533" b="5942"/>
          <a:stretch/>
        </p:blipFill>
        <p:spPr>
          <a:xfrm>
            <a:off x="1527248" y="729864"/>
            <a:ext cx="6089501" cy="3683772"/>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5068188" y="936130"/>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18746" y="1138538"/>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9295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018" t="3709" r="5533" b="5942"/>
          <a:stretch/>
        </p:blipFill>
        <p:spPr>
          <a:xfrm>
            <a:off x="1527248" y="729864"/>
            <a:ext cx="6089501" cy="3683772"/>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Tree>
    <p:extLst>
      <p:ext uri="{BB962C8B-B14F-4D97-AF65-F5344CB8AC3E}">
        <p14:creationId xmlns:p14="http://schemas.microsoft.com/office/powerpoint/2010/main" val="52698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1_cm.potx" id="{7A251D56-5F6F-4D3D-99A0-7C9A5FB16123}" vid="{EFCC0F12-6594-4929-9674-41B88365D7E2}"/>
    </a:ext>
  </a:extLst>
</a:theme>
</file>

<file path=ppt/theme/theme2.xml><?xml version="1.0" encoding="utf-8"?>
<a:theme xmlns:a="http://schemas.openxmlformats.org/drawingml/2006/main" name="1_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iQ_v9.0_widescreen_ppt_16x9_CC_BY_v21_cm.potx" id="{7A251D56-5F6F-4D3D-99A0-7C9A5FB16123}" vid="{F2DE7523-1E7C-4339-847B-8389D13260AD}"/>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f61f997-1e57-4596-b2d5-93b458c9b75d">
      <UserInfo>
        <DisplayName>Virginia Ayliffe</DisplayName>
        <AccountId>26</AccountId>
        <AccountType/>
      </UserInfo>
      <UserInfo>
        <DisplayName>Kathryn Tully</DisplayName>
        <AccountId>20</AccountId>
        <AccountType/>
      </UserInfo>
      <UserInfo>
        <DisplayName>Amandine Coquiere</DisplayName>
        <AccountId>12</AccountId>
        <AccountType/>
      </UserInfo>
      <UserInfo>
        <DisplayName>Lucy Flook</DisplayName>
        <AccountId>14</AccountId>
        <AccountType/>
      </UserInfo>
    </SharedWithUsers>
    <_activity xmlns="055533fa-b5e8-425d-8d7d-f59eb2d36ac3" xsi:nil="tru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64BD23FC6995448D1963A29F805492" ma:contentTypeVersion="18" ma:contentTypeDescription="Create a new document." ma:contentTypeScope="" ma:versionID="45841224a2c871c2827315408e05d8b8">
  <xsd:schema xmlns:xsd="http://www.w3.org/2001/XMLSchema" xmlns:xs="http://www.w3.org/2001/XMLSchema" xmlns:p="http://schemas.microsoft.com/office/2006/metadata/properties" xmlns:ns3="055533fa-b5e8-425d-8d7d-f59eb2d36ac3" xmlns:ns4="bf61f997-1e57-4596-b2d5-93b458c9b75d" targetNamespace="http://schemas.microsoft.com/office/2006/metadata/properties" ma:root="true" ma:fieldsID="0bc56ad8b8ea36f681e9e1494254105f" ns3:_="" ns4:_="">
    <xsd:import namespace="055533fa-b5e8-425d-8d7d-f59eb2d36ac3"/>
    <xsd:import namespace="bf61f997-1e57-4596-b2d5-93b458c9b75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5533fa-b5e8-425d-8d7d-f59eb2d36a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61f997-1e57-4596-b2d5-93b458c9b75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DEBD03-5E9C-40A0-804B-944DDB9E62A1}">
  <ds:schemaRefs>
    <ds:schemaRef ds:uri="http://purl.org/dc/elements/1.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bf61f997-1e57-4596-b2d5-93b458c9b75d"/>
    <ds:schemaRef ds:uri="http://schemas.microsoft.com/office/2006/metadata/properties"/>
    <ds:schemaRef ds:uri="055533fa-b5e8-425d-8d7d-f59eb2d36ac3"/>
    <ds:schemaRef ds:uri="http://www.w3.org/XML/1998/namespace"/>
    <ds:schemaRef ds:uri="http://purl.org/dc/dcmitype/"/>
  </ds:schemaRefs>
</ds:datastoreItem>
</file>

<file path=customXml/itemProps2.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3.xml><?xml version="1.0" encoding="utf-8"?>
<ds:datastoreItem xmlns:ds="http://schemas.openxmlformats.org/officeDocument/2006/customXml" ds:itemID="{A5384D57-EE3F-4716-A4DA-8DA01AE0E7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5533fa-b5e8-425d-8d7d-f59eb2d36ac3"/>
    <ds:schemaRef ds:uri="bf61f997-1e57-4596-b2d5-93b458c9b7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E3A8AC4-414B-4AD5-A315-29792D52C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4996</TotalTime>
  <Words>4643</Words>
  <Application>Microsoft Office PowerPoint</Application>
  <PresentationFormat>On-screen Show (16:9)</PresentationFormat>
  <Paragraphs>600</Paragraphs>
  <Slides>46</Slides>
  <Notes>46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Arial</vt:lpstr>
      <vt:lpstr>Calibri</vt:lpstr>
      <vt:lpstr>Segoe UI</vt:lpstr>
      <vt:lpstr>Symbol</vt:lpstr>
      <vt:lpstr>System Font Regular</vt:lpstr>
      <vt:lpstr>Times New Roman</vt:lpstr>
      <vt:lpstr>Wingdings</vt:lpstr>
      <vt:lpstr>QCAA content</vt:lpstr>
      <vt:lpstr>1_QCAA title slides</vt:lpstr>
      <vt:lpstr>Familiarisation and planning</vt:lpstr>
      <vt:lpstr>Acknowledgment of Country</vt:lpstr>
      <vt:lpstr>PowerPoint Presentation</vt:lpstr>
      <vt:lpstr>Outline</vt:lpstr>
      <vt:lpstr>Outline</vt:lpstr>
      <vt:lpstr>The three-dimensional Australian Curriculum</vt:lpstr>
      <vt:lpstr>English in the three-dimensional Australian Curriculum</vt:lpstr>
      <vt:lpstr>The three-dimensional Australian Curriculum</vt:lpstr>
      <vt:lpstr>The three-dimensional Australian Curriculum</vt:lpstr>
      <vt:lpstr>Organisation of English and changes </vt:lpstr>
      <vt:lpstr>Organisation of English and changes</vt:lpstr>
      <vt:lpstr>Organisation of English and changes </vt:lpstr>
      <vt:lpstr>Outline</vt:lpstr>
      <vt:lpstr>Organisation of English</vt:lpstr>
      <vt:lpstr>Organisation of English</vt:lpstr>
      <vt:lpstr>Structure of English: strands and sub-strands</vt:lpstr>
      <vt:lpstr>Structure of English: strands and sub-strands</vt:lpstr>
      <vt:lpstr>Organisation of English</vt:lpstr>
      <vt:lpstr>Key considerations</vt:lpstr>
      <vt:lpstr>Key connections</vt:lpstr>
      <vt:lpstr>General capabilities advice and resources</vt:lpstr>
      <vt:lpstr>Cross-curriculum priorities advice and resources</vt:lpstr>
      <vt:lpstr>Glossary: Developing shared meanings  </vt:lpstr>
      <vt:lpstr>Outline</vt:lpstr>
      <vt:lpstr>Organisation of English</vt:lpstr>
      <vt:lpstr>Level description: Structure and content </vt:lpstr>
      <vt:lpstr>English: Achievement standard structure</vt:lpstr>
      <vt:lpstr>Year 9 English: Achievement standard structure</vt:lpstr>
      <vt:lpstr>English: Achievement standard structure</vt:lpstr>
      <vt:lpstr>Organisation of English</vt:lpstr>
      <vt:lpstr>Comparison of AC v8.4 to v9.0 documents</vt:lpstr>
      <vt:lpstr>Colour-coded changes between v8.4 and v9.0</vt:lpstr>
      <vt:lpstr>Same/refined content</vt:lpstr>
      <vt:lpstr>Removed content</vt:lpstr>
      <vt:lpstr>New content</vt:lpstr>
      <vt:lpstr>Moved content</vt:lpstr>
      <vt:lpstr>Outline</vt:lpstr>
      <vt:lpstr>Australian Curriculum in Queensland (ACiQ) v9.0 webpages</vt:lpstr>
      <vt:lpstr>The ACiQ v9.0 webpages</vt:lpstr>
      <vt:lpstr>Examples of QCAA resources for English</vt:lpstr>
      <vt:lpstr>PowerPoint Presentation</vt:lpstr>
      <vt:lpstr>Contact</vt:lpstr>
      <vt:lpstr>References</vt:lpstr>
      <vt:lpstr>Acknowledgments</vt:lpstr>
      <vt:lpstr>Copyright notice</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Curriculum v9.0: English — Years 7–10: Familiarisation and planning</dc:title>
  <dc:creator>Queensland Curriculum and Assessment Authority</dc:creator>
  <cp:lastModifiedBy>Joy Constantino</cp:lastModifiedBy>
  <cp:revision>24</cp:revision>
  <cp:lastPrinted>2024-08-11T21:53:24Z</cp:lastPrinted>
  <dcterms:created xsi:type="dcterms:W3CDTF">2023-01-02T22:35:45Z</dcterms:created>
  <dcterms:modified xsi:type="dcterms:W3CDTF">2024-09-17T01:12:39Z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0x010100F164BD23FC6995448D1963A29F805492</vt:lpwstr>
  </property>
  <property fmtid="{D5CDD505-2E9C-101B-9397-08002B2CF9AE}" pid="7" name="MediaServiceImageTags">
    <vt:lpwstr/>
  </property>
</Properties>
</file>