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3.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modernComment_11E1_E79304F0.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0" r:id="rId5"/>
    <p:sldMasterId id="2147484070" r:id="rId6"/>
    <p:sldMasterId id="2147484215" r:id="rId7"/>
    <p:sldMasterId id="2147484230" r:id="rId8"/>
    <p:sldMasterId id="2147484255" r:id="rId9"/>
  </p:sldMasterIdLst>
  <p:notesMasterIdLst>
    <p:notesMasterId r:id="rId47"/>
  </p:notesMasterIdLst>
  <p:handoutMasterIdLst>
    <p:handoutMasterId r:id="rId48"/>
  </p:handoutMasterIdLst>
  <p:sldIdLst>
    <p:sldId id="284" r:id="rId10"/>
    <p:sldId id="320" r:id="rId11"/>
    <p:sldId id="315" r:id="rId12"/>
    <p:sldId id="4995" r:id="rId13"/>
    <p:sldId id="4147" r:id="rId14"/>
    <p:sldId id="3439" r:id="rId15"/>
    <p:sldId id="4728" r:id="rId16"/>
    <p:sldId id="4730" r:id="rId17"/>
    <p:sldId id="4991" r:id="rId18"/>
    <p:sldId id="4162" r:id="rId19"/>
    <p:sldId id="4159" r:id="rId20"/>
    <p:sldId id="4199" r:id="rId21"/>
    <p:sldId id="4624" r:id="rId22"/>
    <p:sldId id="4201" r:id="rId23"/>
    <p:sldId id="4633" r:id="rId24"/>
    <p:sldId id="4631" r:id="rId25"/>
    <p:sldId id="4996" r:id="rId26"/>
    <p:sldId id="4597" r:id="rId27"/>
    <p:sldId id="4614" r:id="rId28"/>
    <p:sldId id="4615" r:id="rId29"/>
    <p:sldId id="4598" r:id="rId30"/>
    <p:sldId id="4606" r:id="rId31"/>
    <p:sldId id="4607" r:id="rId32"/>
    <p:sldId id="4608" r:id="rId33"/>
    <p:sldId id="4602" r:id="rId34"/>
    <p:sldId id="4620" r:id="rId35"/>
    <p:sldId id="4621" r:id="rId36"/>
    <p:sldId id="4735" r:id="rId37"/>
    <p:sldId id="4641" r:id="rId38"/>
    <p:sldId id="4642" r:id="rId39"/>
    <p:sldId id="4645" r:id="rId40"/>
    <p:sldId id="4646" r:id="rId41"/>
    <p:sldId id="4997" r:id="rId42"/>
    <p:sldId id="283" r:id="rId43"/>
    <p:sldId id="4259" r:id="rId44"/>
    <p:sldId id="318" r:id="rId45"/>
    <p:sldId id="4577" r:id="rId46"/>
  </p:sldIdLst>
  <p:sldSz cx="9144000" cy="5143500" type="screen16x9"/>
  <p:notesSz cx="6807200" cy="9939338"/>
  <p:custDataLst>
    <p:tags r:id="rId49"/>
  </p:custDataLst>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78">
          <p15:clr>
            <a:srgbClr val="A4A3A4"/>
          </p15:clr>
        </p15:guide>
        <p15:guide id="4" orient="horz" pos="531">
          <p15:clr>
            <a:srgbClr val="A4A3A4"/>
          </p15:clr>
        </p15:guide>
        <p15:guide id="5"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63F22E-8E5B-DCEA-1B51-7ABE0C6702CD}" name="Shannyn McSweeney" initials="SM" userId="S::Shannyn.McSweeney@qcaa.qld.edu.au::305e6775-da44-41fe-a46a-e3cddad11a43" providerId="AD"/>
  <p188:author id="{26139F44-847B-44ED-6D81-C4F63B348652}" name="Adeline Kucks" initials="AK" userId="S::Adeline.Kucks@qcaa.qld.edu.au::386ab821-c8ff-4a58-91ed-fef37515bdda" providerId="AD"/>
  <p188:author id="{21782760-39C4-DAD3-5607-978623972DBE}" name="Daphne Gillies" initials="DG" userId="S::Daphne.Gillies@qcaa.qld.edu.au::606166fb-9a49-47d6-b323-b2049e6ec60a" providerId="AD"/>
  <p188:author id="{A8E56179-FF19-F50F-D399-BED3978072C8}" name="Lindsay Williams" initials="LW" userId="S::Lindsay.Williams@qcaa.qld.edu.au::cace4d2d-ab4f-420c-9cf9-a49a1b5bb980" providerId="AD"/>
  <p188:author id="{663AE7A2-5CB6-83FB-9D15-1219A8786F4C}" name="Virginia Ayliffe" initials="VA" userId="S::Virginia.Ayliffe@qcaa.qld.edu.au::e01ca961-4ba5-41cd-950f-fe5fcff6f38f" providerId="AD"/>
  <p188:author id="{E0E14BA9-63B7-D387-4A3F-AF01C5BAC9AD}" name="Virginia Ayliffe" initials="VA" userId="S::virginia.ayliffe@qcaa.qld.edu.au::e01ca961-4ba5-41cd-950f-fe5fcff6f38f" providerId="AD"/>
  <p188:author id="{EAAB17B3-48E6-B61A-BBE6-9E66D1517A2D}" name="Lindsay Williams" initials="LW" userId="S::lindsay.williams@qcaa.qld.edu.au::cace4d2d-ab4f-420c-9cf9-a49a1b5bb980" providerId="AD"/>
  <p188:author id="{540C57CC-B1C9-AFAD-92DF-DE2C73C00BCB}" name="Mandy Chandler" initials="MC" userId="S::Mandy.Chandler@qcaa.qld.edu.au::88dd984d-81aa-4f84-a469-f3ffbd8c4917" providerId="AD"/>
  <p188:author id="{82C53ADF-F7EE-AD0B-FB86-2327D8D1A3B3}" name="Bonnie Becker" initials="BB" userId="S::Bonnie.Becker@qcaa.qld.edu.au::100c094b-2a68-4ca6-b126-19655934ac00" providerId="AD"/>
  <p188:author id="{F0FC33F6-BAF9-6C4E-8789-B835B2171B0A}" name="Courtney Wiemann" initials="CW" userId="S::Courtney.Wiemann@qcaa.qld.edu.au::dda7d68b-69dd-4ef7-b561-da9345f187fb" providerId="AD"/>
  <p188:author id="{D483E9FB-F514-151E-E3A9-44BF5CF544BE}" name="Bonnie Becker" initials="BB" userId="S::bonnie.becker@qcaa.qld.edu.au::100c094b-2a68-4ca6-b126-19655934ac0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lena Bond" initials="HB" lastIdx="1" clrIdx="0">
    <p:extLst>
      <p:ext uri="{19B8F6BF-5375-455C-9EA6-DF929625EA0E}">
        <p15:presenceInfo xmlns:p15="http://schemas.microsoft.com/office/powerpoint/2012/main" userId="S-1-5-21-2406935999-1983212525-3895035740-37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78A"/>
    <a:srgbClr val="C8DEF2"/>
    <a:srgbClr val="FBE4D3"/>
    <a:srgbClr val="ABE3BB"/>
    <a:srgbClr val="00B5D1"/>
    <a:srgbClr val="E6E6E6"/>
    <a:srgbClr val="FFFFCC"/>
    <a:srgbClr val="00FFCC"/>
    <a:srgbClr val="66FFCC"/>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877" autoAdjust="0"/>
  </p:normalViewPr>
  <p:slideViewPr>
    <p:cSldViewPr snapToGrid="0">
      <p:cViewPr varScale="1">
        <p:scale>
          <a:sx n="87" d="100"/>
          <a:sy n="87" d="100"/>
        </p:scale>
        <p:origin x="1494" y="72"/>
      </p:cViewPr>
      <p:guideLst>
        <p:guide orient="horz" pos="378"/>
        <p:guide orient="horz" pos="531"/>
        <p:guide pos="2880"/>
      </p:guideLst>
    </p:cSldViewPr>
  </p:slideViewPr>
  <p:notesTextViewPr>
    <p:cViewPr>
      <p:scale>
        <a:sx n="1" d="1"/>
        <a:sy n="1" d="1"/>
      </p:scale>
      <p:origin x="0" y="0"/>
    </p:cViewPr>
  </p:notesTextViewPr>
  <p:notesViewPr>
    <p:cSldViewPr snapToGrid="0">
      <p:cViewPr varScale="1">
        <p:scale>
          <a:sx n="78" d="100"/>
          <a:sy n="78" d="100"/>
        </p:scale>
        <p:origin x="4056" y="10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notesMaster" Target="notesMasters/notesMaster1.xml"/><Relationship Id="rId50" Type="http://schemas.openxmlformats.org/officeDocument/2006/relationships/commentAuthors" Target="commentAuthors.xml"/><Relationship Id="rId55" Type="http://schemas.microsoft.com/office/2018/10/relationships/authors" Target="authors.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ags" Target="tags/tag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handoutMaster" Target="handoutMasters/handoutMaster1.xml"/><Relationship Id="rId8" Type="http://schemas.openxmlformats.org/officeDocument/2006/relationships/slideMaster" Target="slideMasters/slideMaster4.xml"/><Relationship Id="rId51" Type="http://schemas.openxmlformats.org/officeDocument/2006/relationships/presProps" Target="presProps.xml"/><Relationship Id="rId3" Type="http://schemas.openxmlformats.org/officeDocument/2006/relationships/customXml" Target="../customXml/item3.xml"/></Relationships>
</file>

<file path=ppt/comments/modernComment_11E1_E79304F0.xml><?xml version="1.0" encoding="utf-8"?>
<p188:cmLst xmlns:a="http://schemas.openxmlformats.org/drawingml/2006/main" xmlns:r="http://schemas.openxmlformats.org/officeDocument/2006/relationships" xmlns:p188="http://schemas.microsoft.com/office/powerpoint/2018/8/main">
  <p188:cm id="{6B190291-A142-4988-8CCD-4A4565144753}" authorId="{540C57CC-B1C9-AFAD-92DF-DE2C73C00BCB}" status="resolved" created="2025-02-26T22:18:22.841" complete="100000">
    <pc:sldMkLst xmlns:pc="http://schemas.microsoft.com/office/powerpoint/2013/main/command">
      <pc:docMk/>
      <pc:sldMk cId="3885171952" sldId="4577"/>
    </pc:sldMkLst>
    <p188:replyLst>
      <p188:reply id="{A3567328-BD46-4E25-A06F-47A74547B455}" authorId="{F0FC33F6-BAF9-6C4E-8789-B835B2171B0A}" created="2025-03-04T22:07:26.863">
        <p188:txBody>
          <a:bodyPr/>
          <a:lstStyle/>
          <a:p>
            <a:r>
              <a:rPr lang="en-AU"/>
              <a:t>Hi Mandy, I flagged this when I first started with Niza but they seemed a bit reluctant to change it as they said these templates were due for a refresh soon...</a:t>
            </a:r>
          </a:p>
        </p188:txBody>
      </p188:reply>
    </p188:replyLst>
    <p188:txBody>
      <a:bodyPr/>
      <a:lstStyle/>
      <a:p>
        <a:r>
          <a:rPr lang="en-AU"/>
          <a:t>Designers: Just flagging that the link for X still has twitter.com in it. Should this be updated to x.com?</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C8A5C5-E0BF-4F35-A1CE-15CA193CA20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AU"/>
        </a:p>
      </dgm:t>
    </dgm:pt>
    <dgm:pt modelId="{ADBAF51F-19BD-4634-AA19-1B4095FA6D51}">
      <dgm:prSet phldrT="[Text]" custT="1"/>
      <dgm:spPr>
        <a:solidFill>
          <a:srgbClr val="21578A"/>
        </a:solidFill>
      </dgm:spPr>
      <dgm:t>
        <a:bodyPr/>
        <a:lstStyle/>
        <a:p>
          <a:r>
            <a:rPr lang="en-AU" sz="2800" dirty="0">
              <a:latin typeface="Arial" panose="020B0604020202020204" pitchFamily="34" charset="0"/>
              <a:cs typeface="Arial" panose="020B0604020202020204" pitchFamily="34" charset="0"/>
            </a:rPr>
            <a:t>Planning for reading in Years 3–6 English</a:t>
          </a:r>
        </a:p>
      </dgm:t>
    </dgm:pt>
    <dgm:pt modelId="{C2E0FA4D-C1C7-4E10-8EE2-FB80EB93D9E2}" type="parTrans" cxnId="{EA16EAF2-F966-48C3-89DB-5A75747CB1A5}">
      <dgm:prSet/>
      <dgm:spPr/>
      <dgm:t>
        <a:bodyPr/>
        <a:lstStyle/>
        <a:p>
          <a:endParaRPr lang="en-AU"/>
        </a:p>
      </dgm:t>
    </dgm:pt>
    <dgm:pt modelId="{4445468C-F396-440F-9D9E-75503AFD6D0B}" type="sibTrans" cxnId="{EA16EAF2-F966-48C3-89DB-5A75747CB1A5}">
      <dgm:prSet/>
      <dgm:spPr>
        <a:ln>
          <a:solidFill>
            <a:schemeClr val="accent2"/>
          </a:solidFill>
        </a:ln>
      </dgm:spPr>
      <dgm:t>
        <a:bodyPr/>
        <a:lstStyle/>
        <a:p>
          <a:endParaRPr lang="en-AU"/>
        </a:p>
      </dgm:t>
    </dgm:pt>
    <dgm:pt modelId="{FAEA1EBF-FBA2-44ED-BE6F-BA396A9109C2}">
      <dgm:prSet phldrT="[Text]" custT="1"/>
      <dgm:spPr>
        <a:solidFill>
          <a:schemeClr val="bg1">
            <a:lumMod val="75000"/>
          </a:schemeClr>
        </a:solidFill>
      </dgm:spPr>
      <dgm:t>
        <a:bodyPr/>
        <a:lstStyle/>
        <a:p>
          <a:r>
            <a:rPr lang="en-AU" sz="2800">
              <a:latin typeface="Arial" panose="020B0604020202020204" pitchFamily="34" charset="0"/>
              <a:cs typeface="Arial" panose="020B0604020202020204" pitchFamily="34" charset="0"/>
            </a:rPr>
            <a:t>Assessing reading in Years 3–6 English</a:t>
          </a:r>
        </a:p>
      </dgm:t>
    </dgm:pt>
    <dgm:pt modelId="{780BEEFC-A672-4F29-AE9E-2ED448917B50}" type="parTrans" cxnId="{71BD8F19-7FFA-44E7-B5AA-CD33B1D40EC5}">
      <dgm:prSet/>
      <dgm:spPr/>
      <dgm:t>
        <a:bodyPr/>
        <a:lstStyle/>
        <a:p>
          <a:endParaRPr lang="en-AU"/>
        </a:p>
      </dgm:t>
    </dgm:pt>
    <dgm:pt modelId="{3E5B7966-DF4D-4351-BD24-B9DD7B427E05}" type="sibTrans" cxnId="{71BD8F19-7FFA-44E7-B5AA-CD33B1D40EC5}">
      <dgm:prSet/>
      <dgm:spPr/>
      <dgm:t>
        <a:bodyPr/>
        <a:lstStyle/>
        <a:p>
          <a:endParaRPr lang="en-AU"/>
        </a:p>
      </dgm:t>
    </dgm:pt>
    <dgm:pt modelId="{B9776B3B-3980-4FBA-A115-F9216EE5A0F6}" type="pres">
      <dgm:prSet presAssocID="{EFC8A5C5-E0BF-4F35-A1CE-15CA193CA20C}" presName="Name0" presStyleCnt="0">
        <dgm:presLayoutVars>
          <dgm:chMax val="7"/>
          <dgm:chPref val="7"/>
          <dgm:dir/>
        </dgm:presLayoutVars>
      </dgm:prSet>
      <dgm:spPr/>
    </dgm:pt>
    <dgm:pt modelId="{D907598A-ECA9-4A9B-92C6-FD9D1DA392B9}" type="pres">
      <dgm:prSet presAssocID="{EFC8A5C5-E0BF-4F35-A1CE-15CA193CA20C}" presName="Name1" presStyleCnt="0"/>
      <dgm:spPr/>
    </dgm:pt>
    <dgm:pt modelId="{5407DCF5-54A4-43A2-B921-F426BE838384}" type="pres">
      <dgm:prSet presAssocID="{EFC8A5C5-E0BF-4F35-A1CE-15CA193CA20C}" presName="cycle" presStyleCnt="0"/>
      <dgm:spPr/>
    </dgm:pt>
    <dgm:pt modelId="{DC1BB539-7393-4C32-9366-631867A244F3}" type="pres">
      <dgm:prSet presAssocID="{EFC8A5C5-E0BF-4F35-A1CE-15CA193CA20C}" presName="srcNode" presStyleLbl="node1" presStyleIdx="0" presStyleCnt="2"/>
      <dgm:spPr/>
    </dgm:pt>
    <dgm:pt modelId="{680D1C51-77DB-4BA2-AA3F-0AC5BCCB83BE}" type="pres">
      <dgm:prSet presAssocID="{EFC8A5C5-E0BF-4F35-A1CE-15CA193CA20C}" presName="conn" presStyleLbl="parChTrans1D2" presStyleIdx="0" presStyleCnt="1"/>
      <dgm:spPr/>
    </dgm:pt>
    <dgm:pt modelId="{1CE9C9B1-61ED-4636-ADD9-2C84C0D627DF}" type="pres">
      <dgm:prSet presAssocID="{EFC8A5C5-E0BF-4F35-A1CE-15CA193CA20C}" presName="extraNode" presStyleLbl="node1" presStyleIdx="0" presStyleCnt="2"/>
      <dgm:spPr/>
    </dgm:pt>
    <dgm:pt modelId="{8230C764-9612-4400-9031-6C09D6713E88}" type="pres">
      <dgm:prSet presAssocID="{EFC8A5C5-E0BF-4F35-A1CE-15CA193CA20C}" presName="dstNode" presStyleLbl="node1" presStyleIdx="0" presStyleCnt="2"/>
      <dgm:spPr/>
    </dgm:pt>
    <dgm:pt modelId="{4F5E3502-830A-4050-9CE8-AC4F1AA90B19}" type="pres">
      <dgm:prSet presAssocID="{ADBAF51F-19BD-4634-AA19-1B4095FA6D51}" presName="text_1" presStyleLbl="node1" presStyleIdx="0" presStyleCnt="2">
        <dgm:presLayoutVars>
          <dgm:bulletEnabled val="1"/>
        </dgm:presLayoutVars>
      </dgm:prSet>
      <dgm:spPr/>
    </dgm:pt>
    <dgm:pt modelId="{7DA90B0F-F67B-41D8-AA6E-815D5FD8A3DE}" type="pres">
      <dgm:prSet presAssocID="{ADBAF51F-19BD-4634-AA19-1B4095FA6D51}" presName="accent_1" presStyleCnt="0"/>
      <dgm:spPr/>
    </dgm:pt>
    <dgm:pt modelId="{0E879867-389F-4A9C-9F5F-42EE6DA47CCB}" type="pres">
      <dgm:prSet presAssocID="{ADBAF51F-19BD-4634-AA19-1B4095FA6D51}" presName="accentRepeatNode" presStyleLbl="solidFgAcc1" presStyleIdx="0" presStyleCnt="2"/>
      <dgm:spPr>
        <a:ln>
          <a:solidFill>
            <a:schemeClr val="accent2"/>
          </a:solidFill>
        </a:ln>
      </dgm:spPr>
    </dgm:pt>
    <dgm:pt modelId="{C2486DC2-B278-4A9A-863B-3CBBD35165AE}" type="pres">
      <dgm:prSet presAssocID="{FAEA1EBF-FBA2-44ED-BE6F-BA396A9109C2}" presName="text_2" presStyleLbl="node1" presStyleIdx="1" presStyleCnt="2">
        <dgm:presLayoutVars>
          <dgm:bulletEnabled val="1"/>
        </dgm:presLayoutVars>
      </dgm:prSet>
      <dgm:spPr/>
    </dgm:pt>
    <dgm:pt modelId="{EC33EC8A-D942-4E0A-B660-049E37CC20F8}" type="pres">
      <dgm:prSet presAssocID="{FAEA1EBF-FBA2-44ED-BE6F-BA396A9109C2}" presName="accent_2" presStyleCnt="0"/>
      <dgm:spPr/>
    </dgm:pt>
    <dgm:pt modelId="{E66031AD-099F-4080-8A93-6B6CE299135E}" type="pres">
      <dgm:prSet presAssocID="{FAEA1EBF-FBA2-44ED-BE6F-BA396A9109C2}" presName="accentRepeatNode" presStyleLbl="solidFgAcc1" presStyleIdx="1" presStyleCnt="2"/>
      <dgm:spPr>
        <a:ln>
          <a:solidFill>
            <a:schemeClr val="bg1">
              <a:lumMod val="85000"/>
            </a:schemeClr>
          </a:solidFill>
        </a:ln>
      </dgm:spPr>
    </dgm:pt>
  </dgm:ptLst>
  <dgm:cxnLst>
    <dgm:cxn modelId="{046B8413-D2A8-4F8F-BA10-C58177108AB0}" type="presOf" srcId="{FAEA1EBF-FBA2-44ED-BE6F-BA396A9109C2}" destId="{C2486DC2-B278-4A9A-863B-3CBBD35165AE}" srcOrd="0" destOrd="0" presId="urn:microsoft.com/office/officeart/2008/layout/VerticalCurvedList"/>
    <dgm:cxn modelId="{71BD8F19-7FFA-44E7-B5AA-CD33B1D40EC5}" srcId="{EFC8A5C5-E0BF-4F35-A1CE-15CA193CA20C}" destId="{FAEA1EBF-FBA2-44ED-BE6F-BA396A9109C2}" srcOrd="1" destOrd="0" parTransId="{780BEEFC-A672-4F29-AE9E-2ED448917B50}" sibTransId="{3E5B7966-DF4D-4351-BD24-B9DD7B427E05}"/>
    <dgm:cxn modelId="{1359701D-9618-40C7-9878-E381D758F68D}" type="presOf" srcId="{EFC8A5C5-E0BF-4F35-A1CE-15CA193CA20C}" destId="{B9776B3B-3980-4FBA-A115-F9216EE5A0F6}" srcOrd="0" destOrd="0" presId="urn:microsoft.com/office/officeart/2008/layout/VerticalCurvedList"/>
    <dgm:cxn modelId="{AFD423AF-B4F4-46EC-B425-71D49ADCBFDA}" type="presOf" srcId="{ADBAF51F-19BD-4634-AA19-1B4095FA6D51}" destId="{4F5E3502-830A-4050-9CE8-AC4F1AA90B19}" srcOrd="0" destOrd="0" presId="urn:microsoft.com/office/officeart/2008/layout/VerticalCurvedList"/>
    <dgm:cxn modelId="{996AF4D2-94CD-47E8-8A53-0A16BC83095A}" type="presOf" srcId="{4445468C-F396-440F-9D9E-75503AFD6D0B}" destId="{680D1C51-77DB-4BA2-AA3F-0AC5BCCB83BE}" srcOrd="0" destOrd="0" presId="urn:microsoft.com/office/officeart/2008/layout/VerticalCurvedList"/>
    <dgm:cxn modelId="{EA16EAF2-F966-48C3-89DB-5A75747CB1A5}" srcId="{EFC8A5C5-E0BF-4F35-A1CE-15CA193CA20C}" destId="{ADBAF51F-19BD-4634-AA19-1B4095FA6D51}" srcOrd="0" destOrd="0" parTransId="{C2E0FA4D-C1C7-4E10-8EE2-FB80EB93D9E2}" sibTransId="{4445468C-F396-440F-9D9E-75503AFD6D0B}"/>
    <dgm:cxn modelId="{31186CB3-A960-4FAC-9CED-4F121D115D14}" type="presParOf" srcId="{B9776B3B-3980-4FBA-A115-F9216EE5A0F6}" destId="{D907598A-ECA9-4A9B-92C6-FD9D1DA392B9}" srcOrd="0" destOrd="0" presId="urn:microsoft.com/office/officeart/2008/layout/VerticalCurvedList"/>
    <dgm:cxn modelId="{834D731A-A1A4-4134-B853-31F1BDBD7ADC}" type="presParOf" srcId="{D907598A-ECA9-4A9B-92C6-FD9D1DA392B9}" destId="{5407DCF5-54A4-43A2-B921-F426BE838384}" srcOrd="0" destOrd="0" presId="urn:microsoft.com/office/officeart/2008/layout/VerticalCurvedList"/>
    <dgm:cxn modelId="{A758F2DC-7B4B-47BD-AF58-B5F40CDE40F5}" type="presParOf" srcId="{5407DCF5-54A4-43A2-B921-F426BE838384}" destId="{DC1BB539-7393-4C32-9366-631867A244F3}" srcOrd="0" destOrd="0" presId="urn:microsoft.com/office/officeart/2008/layout/VerticalCurvedList"/>
    <dgm:cxn modelId="{E1387A8E-745B-40A2-ADB7-472A9490B771}" type="presParOf" srcId="{5407DCF5-54A4-43A2-B921-F426BE838384}" destId="{680D1C51-77DB-4BA2-AA3F-0AC5BCCB83BE}" srcOrd="1" destOrd="0" presId="urn:microsoft.com/office/officeart/2008/layout/VerticalCurvedList"/>
    <dgm:cxn modelId="{01858B78-100D-4BEE-9DBD-6AC1199EBDE1}" type="presParOf" srcId="{5407DCF5-54A4-43A2-B921-F426BE838384}" destId="{1CE9C9B1-61ED-4636-ADD9-2C84C0D627DF}" srcOrd="2" destOrd="0" presId="urn:microsoft.com/office/officeart/2008/layout/VerticalCurvedList"/>
    <dgm:cxn modelId="{083C07B9-9F2E-4FB2-B437-6C8F12B2EA07}" type="presParOf" srcId="{5407DCF5-54A4-43A2-B921-F426BE838384}" destId="{8230C764-9612-4400-9031-6C09D6713E88}" srcOrd="3" destOrd="0" presId="urn:microsoft.com/office/officeart/2008/layout/VerticalCurvedList"/>
    <dgm:cxn modelId="{4581E7C9-A028-4FB0-8766-71701AC5FB6B}" type="presParOf" srcId="{D907598A-ECA9-4A9B-92C6-FD9D1DA392B9}" destId="{4F5E3502-830A-4050-9CE8-AC4F1AA90B19}" srcOrd="1" destOrd="0" presId="urn:microsoft.com/office/officeart/2008/layout/VerticalCurvedList"/>
    <dgm:cxn modelId="{4C3949BF-41B9-41E8-A8E6-1AE22703AA1A}" type="presParOf" srcId="{D907598A-ECA9-4A9B-92C6-FD9D1DA392B9}" destId="{7DA90B0F-F67B-41D8-AA6E-815D5FD8A3DE}" srcOrd="2" destOrd="0" presId="urn:microsoft.com/office/officeart/2008/layout/VerticalCurvedList"/>
    <dgm:cxn modelId="{33F9FB6B-8EAD-4E4E-8EE2-1B5064336159}" type="presParOf" srcId="{7DA90B0F-F67B-41D8-AA6E-815D5FD8A3DE}" destId="{0E879867-389F-4A9C-9F5F-42EE6DA47CCB}" srcOrd="0" destOrd="0" presId="urn:microsoft.com/office/officeart/2008/layout/VerticalCurvedList"/>
    <dgm:cxn modelId="{443B7194-8743-4527-B70D-7BD172931C24}" type="presParOf" srcId="{D907598A-ECA9-4A9B-92C6-FD9D1DA392B9}" destId="{C2486DC2-B278-4A9A-863B-3CBBD35165AE}" srcOrd="3" destOrd="0" presId="urn:microsoft.com/office/officeart/2008/layout/VerticalCurvedList"/>
    <dgm:cxn modelId="{234A1B55-1864-4EA5-AD6F-BC55DF9257A0}" type="presParOf" srcId="{D907598A-ECA9-4A9B-92C6-FD9D1DA392B9}" destId="{EC33EC8A-D942-4E0A-B660-049E37CC20F8}" srcOrd="4" destOrd="0" presId="urn:microsoft.com/office/officeart/2008/layout/VerticalCurvedList"/>
    <dgm:cxn modelId="{E91A522B-A67F-48AD-B088-A6B7A3B96895}" type="presParOf" srcId="{EC33EC8A-D942-4E0A-B660-049E37CC20F8}" destId="{E66031AD-099F-4080-8A93-6B6CE299135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8B94CD-D8AF-4FA2-8358-12B17C34CDC2}"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en-AU"/>
        </a:p>
      </dgm:t>
    </dgm:pt>
    <dgm:pt modelId="{DF399534-A248-4F6A-BD42-40A0E46109B9}">
      <dgm:prSet custT="1"/>
      <dgm:spPr>
        <a:ln>
          <a:solidFill>
            <a:schemeClr val="tx1"/>
          </a:solidFill>
        </a:ln>
      </dgm:spPr>
      <dgm:t>
        <a:bodyPr/>
        <a:lstStyle/>
        <a:p>
          <a:pPr>
            <a:buFont typeface="Arial" panose="020B0604020202020204" pitchFamily="34" charset="0"/>
            <a:buChar char="•"/>
          </a:pPr>
          <a:br>
            <a:rPr lang="en-US" sz="1000" b="0" i="0" kern="1200" dirty="0">
              <a:solidFill>
                <a:schemeClr val="tx1"/>
              </a:solidFill>
              <a:latin typeface="Arial" panose="020B0604020202020204" pitchFamily="34" charset="0"/>
              <a:cs typeface="Arial" panose="020B0604020202020204" pitchFamily="34" charset="0"/>
            </a:rPr>
          </a:br>
          <a:r>
            <a:rPr lang="en-US" sz="1550" b="0" i="0" kern="1200" dirty="0">
              <a:solidFill>
                <a:schemeClr val="tx1"/>
              </a:solidFill>
              <a:latin typeface="Arial" panose="020B0604020202020204" pitchFamily="34" charset="0"/>
              <a:cs typeface="Arial" panose="020B0604020202020204" pitchFamily="34" charset="0"/>
            </a:rPr>
            <a:t>1. </a:t>
          </a:r>
          <a:br>
            <a:rPr lang="en-US" sz="1550" b="0" i="0" kern="1200" dirty="0">
              <a:solidFill>
                <a:schemeClr val="tx1"/>
              </a:solidFill>
              <a:latin typeface="Arial" panose="020B0604020202020204" pitchFamily="34" charset="0"/>
              <a:cs typeface="Arial" panose="020B0604020202020204" pitchFamily="34" charset="0"/>
            </a:rPr>
          </a:br>
          <a:r>
            <a:rPr lang="en-US" sz="1550" b="0" i="0" kern="1200" dirty="0">
              <a:solidFill>
                <a:schemeClr val="tx1"/>
              </a:solidFill>
              <a:latin typeface="Arial" panose="020B0604020202020204" pitchFamily="34" charset="0"/>
              <a:cs typeface="Arial" panose="020B0604020202020204" pitchFamily="34" charset="0"/>
            </a:rPr>
            <a:t>Learn to </a:t>
          </a:r>
          <a:r>
            <a:rPr lang="en-US" sz="1550" b="1" i="0" kern="1200" dirty="0">
              <a:solidFill>
                <a:schemeClr val="tx1"/>
              </a:solidFill>
              <a:latin typeface="Arial" panose="020B0604020202020204" pitchFamily="34" charset="0"/>
              <a:cs typeface="Arial" panose="020B0604020202020204" pitchFamily="34" charset="0"/>
            </a:rPr>
            <a:t>purposefully and </a:t>
          </a:r>
          <a:br>
            <a:rPr lang="en-US" sz="1550" b="1" i="0" kern="1200" dirty="0">
              <a:solidFill>
                <a:schemeClr val="tx1"/>
              </a:solidFill>
              <a:latin typeface="Arial" panose="020B0604020202020204" pitchFamily="34" charset="0"/>
              <a:cs typeface="Arial" panose="020B0604020202020204" pitchFamily="34" charset="0"/>
            </a:rPr>
          </a:br>
          <a:r>
            <a:rPr lang="en-US" sz="1550" b="1" i="0" kern="1200" dirty="0">
              <a:solidFill>
                <a:schemeClr val="tx1"/>
              </a:solidFill>
              <a:latin typeface="Arial" panose="020B0604020202020204" pitchFamily="34" charset="0"/>
              <a:cs typeface="Arial" panose="020B0604020202020204" pitchFamily="34" charset="0"/>
            </a:rPr>
            <a:t>proficiently read</a:t>
          </a:r>
          <a:r>
            <a:rPr lang="en-US" sz="1550" b="0" i="0" kern="1200" dirty="0">
              <a:solidFill>
                <a:schemeClr val="tx1"/>
              </a:solidFill>
              <a:latin typeface="Arial" panose="020B0604020202020204" pitchFamily="34" charset="0"/>
              <a:cs typeface="Arial" panose="020B0604020202020204" pitchFamily="34" charset="0"/>
            </a:rPr>
            <a:t>, view, listen to, speak, write, create </a:t>
          </a:r>
          <a:r>
            <a:rPr lang="en-US" sz="1550" b="1" i="0" kern="1200" dirty="0">
              <a:solidFill>
                <a:schemeClr val="tx1"/>
              </a:solidFill>
              <a:latin typeface="Arial" panose="020B0604020202020204" pitchFamily="34" charset="0"/>
              <a:ea typeface="+mn-ea"/>
              <a:cs typeface="Arial" panose="020B0604020202020204" pitchFamily="34" charset="0"/>
            </a:rPr>
            <a:t>and reflect on increasingly complex texts</a:t>
          </a:r>
          <a:r>
            <a:rPr lang="en-US" sz="1550" b="1" i="0" kern="1200" dirty="0">
              <a:solidFill>
                <a:schemeClr val="tx1"/>
              </a:solidFill>
              <a:latin typeface="Arial" panose="020B0604020202020204" pitchFamily="34" charset="0"/>
              <a:cs typeface="Arial" panose="020B0604020202020204" pitchFamily="34" charset="0"/>
            </a:rPr>
            <a:t> </a:t>
          </a:r>
          <a:r>
            <a:rPr lang="en-US" sz="1550" b="0" i="0" kern="1200" dirty="0">
              <a:solidFill>
                <a:schemeClr val="tx1"/>
              </a:solidFill>
              <a:latin typeface="Arial" panose="020B0604020202020204" pitchFamily="34" charset="0"/>
              <a:cs typeface="Arial" panose="020B0604020202020204" pitchFamily="34" charset="0"/>
            </a:rPr>
            <a:t>across a growing range </a:t>
          </a:r>
          <a:br>
            <a:rPr lang="en-US" sz="1550" b="0" i="0" kern="1200" dirty="0">
              <a:solidFill>
                <a:schemeClr val="tx1"/>
              </a:solidFill>
              <a:latin typeface="Arial" panose="020B0604020202020204" pitchFamily="34" charset="0"/>
              <a:cs typeface="Arial" panose="020B0604020202020204" pitchFamily="34" charset="0"/>
            </a:rPr>
          </a:br>
          <a:r>
            <a:rPr lang="en-US" sz="1550" b="0" i="0" kern="1200" dirty="0">
              <a:solidFill>
                <a:schemeClr val="tx1"/>
              </a:solidFill>
              <a:latin typeface="Arial" panose="020B0604020202020204" pitchFamily="34" charset="0"/>
              <a:cs typeface="Arial" panose="020B0604020202020204" pitchFamily="34" charset="0"/>
            </a:rPr>
            <a:t>of contexts. </a:t>
          </a:r>
          <a:br>
            <a:rPr lang="en-US" sz="1550" b="0" i="0" kern="1200" dirty="0">
              <a:solidFill>
                <a:schemeClr val="tx1"/>
              </a:solidFill>
            </a:rPr>
          </a:br>
          <a:endParaRPr lang="en-US" sz="1550" b="0" i="0" kern="1200" dirty="0">
            <a:solidFill>
              <a:schemeClr val="tx1"/>
            </a:solidFill>
          </a:endParaRPr>
        </a:p>
      </dgm:t>
    </dgm:pt>
    <dgm:pt modelId="{AD3B4B86-76FC-4D48-8DB7-F6FEA0C8D57B}" type="parTrans" cxnId="{455EAF36-DB02-4BDF-9D7C-DFA495377C65}">
      <dgm:prSet/>
      <dgm:spPr/>
      <dgm:t>
        <a:bodyPr/>
        <a:lstStyle/>
        <a:p>
          <a:endParaRPr lang="en-AU"/>
        </a:p>
      </dgm:t>
    </dgm:pt>
    <dgm:pt modelId="{902FA7AC-6E06-40E6-893D-C5E57AEE9904}" type="sibTrans" cxnId="{455EAF36-DB02-4BDF-9D7C-DFA495377C65}">
      <dgm:prSet/>
      <dgm:spPr/>
      <dgm:t>
        <a:bodyPr/>
        <a:lstStyle/>
        <a:p>
          <a:endParaRPr lang="en-AU"/>
        </a:p>
      </dgm:t>
    </dgm:pt>
    <dgm:pt modelId="{9E531891-AC2A-4460-B290-F3E414EE3994}">
      <dgm:prSet custT="1"/>
      <dgm:spPr>
        <a:ln>
          <a:solidFill>
            <a:schemeClr val="tx1"/>
          </a:solidFill>
        </a:ln>
      </dgm:spPr>
      <dgm:t>
        <a:bodyPr/>
        <a:lstStyle/>
        <a:p>
          <a:pPr>
            <a:buFont typeface="Arial" panose="020B0604020202020204" pitchFamily="34" charset="0"/>
            <a:buChar char="•"/>
          </a:pPr>
          <a:endParaRPr lang="en-US" sz="1000" b="0" i="0" kern="12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1550" b="0" i="0" kern="1200" dirty="0">
              <a:solidFill>
                <a:srgbClr val="000000"/>
              </a:solidFill>
              <a:latin typeface="Arial" panose="020B0604020202020204" pitchFamily="34" charset="0"/>
              <a:ea typeface="+mn-ea"/>
              <a:cs typeface="Arial" panose="020B0604020202020204" pitchFamily="34" charset="0"/>
            </a:rPr>
            <a:t>2. </a:t>
          </a:r>
          <a:br>
            <a:rPr lang="en-US" sz="1550" b="0" i="0" kern="1200" dirty="0">
              <a:solidFill>
                <a:schemeClr val="tx1"/>
              </a:solidFill>
              <a:latin typeface="Arial" panose="020B0604020202020204" pitchFamily="34" charset="0"/>
              <a:cs typeface="Arial" panose="020B0604020202020204" pitchFamily="34" charset="0"/>
            </a:rPr>
          </a:br>
          <a:r>
            <a:rPr lang="en-US" sz="1550" b="0" i="0" kern="1200" dirty="0">
              <a:solidFill>
                <a:schemeClr val="tx1"/>
              </a:solidFill>
              <a:latin typeface="Arial" panose="020B0604020202020204" pitchFamily="34" charset="0"/>
              <a:cs typeface="Arial" panose="020B0604020202020204" pitchFamily="34" charset="0"/>
            </a:rPr>
            <a:t>Understand </a:t>
          </a:r>
          <a:r>
            <a:rPr lang="en-US" sz="1550" b="1" i="0" kern="1200" dirty="0">
              <a:solidFill>
                <a:schemeClr val="tx1"/>
              </a:solidFill>
              <a:latin typeface="Arial" panose="020B0604020202020204" pitchFamily="34" charset="0"/>
              <a:ea typeface="+mn-ea"/>
              <a:cs typeface="Arial" panose="020B0604020202020204" pitchFamily="34" charset="0"/>
            </a:rPr>
            <a:t>how Standard Australian English works in its </a:t>
          </a:r>
          <a:r>
            <a:rPr lang="en-US" sz="1550" b="0" i="0" kern="1200" dirty="0">
              <a:solidFill>
                <a:schemeClr val="tx1"/>
              </a:solidFill>
              <a:latin typeface="Arial" panose="020B0604020202020204" pitchFamily="34" charset="0"/>
              <a:cs typeface="Arial" panose="020B0604020202020204" pitchFamily="34" charset="0"/>
            </a:rPr>
            <a:t>spoken and </a:t>
          </a:r>
          <a:br>
            <a:rPr lang="en-US" sz="1550" b="0" i="0" kern="1200" dirty="0">
              <a:solidFill>
                <a:schemeClr val="tx1"/>
              </a:solidFill>
              <a:latin typeface="Arial" panose="020B0604020202020204" pitchFamily="34" charset="0"/>
              <a:cs typeface="Arial" panose="020B0604020202020204" pitchFamily="34" charset="0"/>
            </a:rPr>
          </a:br>
          <a:r>
            <a:rPr lang="en-US" sz="1550" b="1" i="0" kern="1200" dirty="0">
              <a:solidFill>
                <a:schemeClr val="tx1"/>
              </a:solidFill>
              <a:latin typeface="Arial" panose="020B0604020202020204" pitchFamily="34" charset="0"/>
              <a:ea typeface="+mn-ea"/>
              <a:cs typeface="Arial" panose="020B0604020202020204" pitchFamily="34" charset="0"/>
            </a:rPr>
            <a:t>written forms</a:t>
          </a:r>
          <a:r>
            <a:rPr lang="en-US" sz="1550" b="0" i="0" kern="1200" dirty="0">
              <a:solidFill>
                <a:schemeClr val="tx1"/>
              </a:solidFill>
              <a:latin typeface="Arial" panose="020B0604020202020204" pitchFamily="34" charset="0"/>
              <a:cs typeface="Arial" panose="020B0604020202020204" pitchFamily="34" charset="0"/>
            </a:rPr>
            <a:t>, and in combination with </a:t>
          </a:r>
          <a:br>
            <a:rPr lang="en-US" sz="1550" b="0" i="0" kern="1200" dirty="0">
              <a:solidFill>
                <a:schemeClr val="tx1"/>
              </a:solidFill>
              <a:latin typeface="Arial" panose="020B0604020202020204" pitchFamily="34" charset="0"/>
              <a:cs typeface="Arial" panose="020B0604020202020204" pitchFamily="34" charset="0"/>
            </a:rPr>
          </a:br>
          <a:r>
            <a:rPr lang="en-US" sz="1550" b="0" i="0" kern="1200" dirty="0">
              <a:solidFill>
                <a:schemeClr val="tx1"/>
              </a:solidFill>
              <a:latin typeface="Arial" panose="020B0604020202020204" pitchFamily="34" charset="0"/>
              <a:cs typeface="Arial" panose="020B0604020202020204" pitchFamily="34" charset="0"/>
            </a:rPr>
            <a:t>non-linguistic forms of communication, </a:t>
          </a:r>
          <a:br>
            <a:rPr lang="en-US" sz="1550" b="0" i="0" kern="1200" dirty="0">
              <a:solidFill>
                <a:schemeClr val="tx1"/>
              </a:solidFill>
              <a:latin typeface="Arial" panose="020B0604020202020204" pitchFamily="34" charset="0"/>
              <a:cs typeface="Arial" panose="020B0604020202020204" pitchFamily="34" charset="0"/>
            </a:rPr>
          </a:br>
          <a:r>
            <a:rPr lang="en-US" sz="1550" b="1" i="0" kern="1200" dirty="0">
              <a:solidFill>
                <a:schemeClr val="tx1"/>
              </a:solidFill>
              <a:latin typeface="Arial" panose="020B0604020202020204" pitchFamily="34" charset="0"/>
              <a:ea typeface="+mn-ea"/>
              <a:cs typeface="Arial" panose="020B0604020202020204" pitchFamily="34" charset="0"/>
            </a:rPr>
            <a:t>to create meaning. </a:t>
          </a:r>
          <a:br>
            <a:rPr lang="en-US" sz="1550" b="0" i="0" kern="1200" dirty="0">
              <a:solidFill>
                <a:schemeClr val="tx1"/>
              </a:solidFill>
              <a:latin typeface="Arial" panose="020B0604020202020204" pitchFamily="34" charset="0"/>
              <a:cs typeface="Arial" panose="020B0604020202020204" pitchFamily="34" charset="0"/>
            </a:rPr>
          </a:br>
          <a:endParaRPr lang="en-US" sz="1550" b="0" i="0" kern="1200" dirty="0">
            <a:solidFill>
              <a:schemeClr val="tx1"/>
            </a:solidFill>
            <a:latin typeface="Arial" panose="020B0604020202020204" pitchFamily="34" charset="0"/>
            <a:cs typeface="Arial" panose="020B0604020202020204" pitchFamily="34" charset="0"/>
          </a:endParaRPr>
        </a:p>
      </dgm:t>
    </dgm:pt>
    <dgm:pt modelId="{421A03D8-DAF4-4BCC-A6CC-D379B93EED6A}" type="parTrans" cxnId="{6CA36D24-91D1-4A66-AF53-A96173A8A9BA}">
      <dgm:prSet/>
      <dgm:spPr/>
      <dgm:t>
        <a:bodyPr/>
        <a:lstStyle/>
        <a:p>
          <a:endParaRPr lang="en-AU"/>
        </a:p>
      </dgm:t>
    </dgm:pt>
    <dgm:pt modelId="{E518477D-0971-4734-85D8-AD618B91BF34}" type="sibTrans" cxnId="{6CA36D24-91D1-4A66-AF53-A96173A8A9BA}">
      <dgm:prSet/>
      <dgm:spPr/>
      <dgm:t>
        <a:bodyPr/>
        <a:lstStyle/>
        <a:p>
          <a:endParaRPr lang="en-AU"/>
        </a:p>
      </dgm:t>
    </dgm:pt>
    <dgm:pt modelId="{9AA0FF40-FC33-41F7-9D19-E36B5514677A}">
      <dgm:prSet custT="1"/>
      <dgm:spPr>
        <a:ln>
          <a:solidFill>
            <a:schemeClr val="tx1"/>
          </a:solidFill>
        </a:ln>
      </dgm:spPr>
      <dgm:t>
        <a:bodyPr/>
        <a:lstStyle/>
        <a:p>
          <a:pPr>
            <a:buFont typeface="Arial" panose="020B0604020202020204" pitchFamily="34" charset="0"/>
            <a:buChar char="•"/>
          </a:pPr>
          <a:r>
            <a:rPr lang="en-US" sz="1550" b="0" i="0" kern="1200" dirty="0">
              <a:solidFill>
                <a:schemeClr val="tx1"/>
              </a:solidFill>
              <a:latin typeface="Arial" panose="020B0604020202020204" pitchFamily="34" charset="0"/>
              <a:cs typeface="Arial" panose="020B0604020202020204" pitchFamily="34" charset="0"/>
            </a:rPr>
            <a:t>3. </a:t>
          </a:r>
          <a:br>
            <a:rPr lang="en-US" sz="1550" b="0" i="0" kern="1200" dirty="0">
              <a:solidFill>
                <a:schemeClr val="tx1"/>
              </a:solidFill>
              <a:latin typeface="Arial" panose="020B0604020202020204" pitchFamily="34" charset="0"/>
              <a:cs typeface="Arial" panose="020B0604020202020204" pitchFamily="34" charset="0"/>
            </a:rPr>
          </a:br>
          <a:r>
            <a:rPr lang="en-US" sz="1550" b="0" i="0" kern="1200" dirty="0">
              <a:solidFill>
                <a:schemeClr val="tx1"/>
              </a:solidFill>
              <a:latin typeface="Arial" panose="020B0604020202020204" pitchFamily="34" charset="0"/>
              <a:cs typeface="Arial" panose="020B0604020202020204" pitchFamily="34" charset="0"/>
            </a:rPr>
            <a:t>Develop </a:t>
          </a:r>
          <a:r>
            <a:rPr lang="en-US" sz="1550" b="1" i="0" kern="1200" dirty="0">
              <a:solidFill>
                <a:schemeClr val="tx1"/>
              </a:solidFill>
              <a:latin typeface="Arial" panose="020B0604020202020204" pitchFamily="34" charset="0"/>
              <a:ea typeface="+mn-ea"/>
              <a:cs typeface="Arial" panose="020B0604020202020204" pitchFamily="34" charset="0"/>
            </a:rPr>
            <a:t>interest and skills </a:t>
          </a:r>
          <a:br>
            <a:rPr lang="en-US" sz="1550" b="1" i="0" kern="1200" dirty="0">
              <a:solidFill>
                <a:schemeClr val="tx1"/>
              </a:solidFill>
              <a:latin typeface="Arial" panose="020B0604020202020204" pitchFamily="34" charset="0"/>
              <a:ea typeface="+mn-ea"/>
              <a:cs typeface="Arial" panose="020B0604020202020204" pitchFamily="34" charset="0"/>
            </a:rPr>
          </a:br>
          <a:r>
            <a:rPr lang="en-US" sz="1550" b="1" i="0" kern="1200" dirty="0">
              <a:solidFill>
                <a:schemeClr val="tx1"/>
              </a:solidFill>
              <a:latin typeface="Arial" panose="020B0604020202020204" pitchFamily="34" charset="0"/>
              <a:ea typeface="+mn-ea"/>
              <a:cs typeface="Arial" panose="020B0604020202020204" pitchFamily="34" charset="0"/>
            </a:rPr>
            <a:t>in examining </a:t>
          </a:r>
          <a:r>
            <a:rPr lang="en-US" sz="1550" b="0" i="0" kern="1200" dirty="0">
              <a:solidFill>
                <a:schemeClr val="tx1"/>
              </a:solidFill>
              <a:latin typeface="Arial" panose="020B0604020202020204" pitchFamily="34" charset="0"/>
              <a:cs typeface="Arial" panose="020B0604020202020204" pitchFamily="34" charset="0"/>
            </a:rPr>
            <a:t>the aesthetic aspects </a:t>
          </a:r>
          <a:br>
            <a:rPr lang="en-US" sz="1550" b="0" i="0" kern="1200" dirty="0">
              <a:solidFill>
                <a:schemeClr val="tx1"/>
              </a:solidFill>
              <a:latin typeface="Arial" panose="020B0604020202020204" pitchFamily="34" charset="0"/>
              <a:cs typeface="Arial" panose="020B0604020202020204" pitchFamily="34" charset="0"/>
            </a:rPr>
          </a:br>
          <a:r>
            <a:rPr lang="en-US" sz="1550" b="0" i="0" kern="1200" dirty="0">
              <a:solidFill>
                <a:schemeClr val="tx1"/>
              </a:solidFill>
              <a:latin typeface="Arial" panose="020B0604020202020204" pitchFamily="34" charset="0"/>
              <a:cs typeface="Arial" panose="020B0604020202020204" pitchFamily="34" charset="0"/>
            </a:rPr>
            <a:t>of </a:t>
          </a:r>
          <a:r>
            <a:rPr lang="en-US" sz="1550" b="1" i="0" kern="1200" dirty="0">
              <a:solidFill>
                <a:schemeClr val="tx1"/>
              </a:solidFill>
              <a:latin typeface="Arial" panose="020B0604020202020204" pitchFamily="34" charset="0"/>
              <a:cs typeface="Arial" panose="020B0604020202020204" pitchFamily="34" charset="0"/>
            </a:rPr>
            <a:t>texts</a:t>
          </a:r>
          <a:r>
            <a:rPr lang="en-US" sz="1550" b="0" i="0" kern="1200" dirty="0">
              <a:solidFill>
                <a:schemeClr val="tx1"/>
              </a:solidFill>
              <a:latin typeface="Arial" panose="020B0604020202020204" pitchFamily="34" charset="0"/>
              <a:cs typeface="Arial" panose="020B0604020202020204" pitchFamily="34" charset="0"/>
            </a:rPr>
            <a:t> and develop an </a:t>
          </a:r>
          <a:r>
            <a:rPr lang="en-US" sz="1550" b="1" i="0" kern="1200" dirty="0">
              <a:solidFill>
                <a:schemeClr val="tx1"/>
              </a:solidFill>
              <a:latin typeface="Arial" panose="020B0604020202020204" pitchFamily="34" charset="0"/>
              <a:ea typeface="+mn-ea"/>
              <a:cs typeface="Arial" panose="020B0604020202020204" pitchFamily="34" charset="0"/>
            </a:rPr>
            <a:t>informed appreciation of literature. </a:t>
          </a:r>
          <a:endParaRPr lang="en-US" sz="1550" b="0" i="0" kern="1200" dirty="0">
            <a:solidFill>
              <a:schemeClr val="tx1"/>
            </a:solidFill>
          </a:endParaRPr>
        </a:p>
      </dgm:t>
    </dgm:pt>
    <dgm:pt modelId="{28F059C6-839F-4A0D-802A-74F280ACFD33}" type="parTrans" cxnId="{E3D0E5A1-F819-47BE-818F-FBB98686599D}">
      <dgm:prSet/>
      <dgm:spPr/>
      <dgm:t>
        <a:bodyPr/>
        <a:lstStyle/>
        <a:p>
          <a:endParaRPr lang="en-AU"/>
        </a:p>
      </dgm:t>
    </dgm:pt>
    <dgm:pt modelId="{5CA3A41E-5AA2-4A68-AEE1-689750D41B51}" type="sibTrans" cxnId="{E3D0E5A1-F819-47BE-818F-FBB98686599D}">
      <dgm:prSet/>
      <dgm:spPr/>
      <dgm:t>
        <a:bodyPr/>
        <a:lstStyle/>
        <a:p>
          <a:endParaRPr lang="en-AU"/>
        </a:p>
      </dgm:t>
    </dgm:pt>
    <dgm:pt modelId="{5CB2CCCD-2CCB-4891-BFFD-A534CEA679E2}">
      <dgm:prSet custT="1"/>
      <dgm:spPr>
        <a:ln>
          <a:solidFill>
            <a:schemeClr val="tx1"/>
          </a:solidFill>
        </a:ln>
      </dgm:spPr>
      <dgm:t>
        <a:bodyPr/>
        <a:lstStyle/>
        <a:p>
          <a:pPr>
            <a:buFont typeface="Arial" panose="020B0604020202020204" pitchFamily="34" charset="0"/>
            <a:buChar char="•"/>
          </a:pPr>
          <a:r>
            <a:rPr lang="en-US" sz="1550" b="0" i="0" kern="1200" dirty="0">
              <a:solidFill>
                <a:schemeClr val="tx1"/>
              </a:solidFill>
              <a:latin typeface="Arial" panose="020B0604020202020204" pitchFamily="34" charset="0"/>
              <a:cs typeface="Arial" panose="020B0604020202020204" pitchFamily="34" charset="0"/>
            </a:rPr>
            <a:t>4. </a:t>
          </a:r>
          <a:br>
            <a:rPr lang="en-US" sz="1550" b="0" i="0" kern="1200" dirty="0">
              <a:solidFill>
                <a:schemeClr val="tx1"/>
              </a:solidFill>
              <a:latin typeface="Arial" panose="020B0604020202020204" pitchFamily="34" charset="0"/>
              <a:cs typeface="Arial" panose="020B0604020202020204" pitchFamily="34" charset="0"/>
            </a:rPr>
          </a:br>
          <a:r>
            <a:rPr lang="en-US" sz="1550" b="1" i="0" kern="1200" dirty="0">
              <a:solidFill>
                <a:schemeClr val="tx1"/>
              </a:solidFill>
              <a:latin typeface="Arial" panose="020B0604020202020204" pitchFamily="34" charset="0"/>
              <a:ea typeface="+mn-ea"/>
              <a:cs typeface="Arial" panose="020B0604020202020204" pitchFamily="34" charset="0"/>
            </a:rPr>
            <a:t>Appreciate, enjoy, </a:t>
          </a:r>
          <a:r>
            <a:rPr lang="en-US" sz="1550" b="1" i="0" kern="1200" dirty="0" err="1">
              <a:solidFill>
                <a:schemeClr val="tx1"/>
              </a:solidFill>
              <a:latin typeface="Arial" panose="020B0604020202020204" pitchFamily="34" charset="0"/>
              <a:ea typeface="+mn-ea"/>
              <a:cs typeface="Arial" panose="020B0604020202020204" pitchFamily="34" charset="0"/>
            </a:rPr>
            <a:t>analyse</a:t>
          </a:r>
          <a:r>
            <a:rPr lang="en-US" sz="1550" b="1" i="0" kern="1200" dirty="0">
              <a:solidFill>
                <a:schemeClr val="tx1"/>
              </a:solidFill>
              <a:latin typeface="Arial" panose="020B0604020202020204" pitchFamily="34" charset="0"/>
              <a:ea typeface="+mn-ea"/>
              <a:cs typeface="Arial" panose="020B0604020202020204" pitchFamily="34" charset="0"/>
            </a:rPr>
            <a:t>, evaluate</a:t>
          </a:r>
          <a:r>
            <a:rPr lang="en-US" sz="1550" b="0" i="0" kern="1200" dirty="0">
              <a:solidFill>
                <a:schemeClr val="tx1"/>
              </a:solidFill>
              <a:latin typeface="Arial" panose="020B0604020202020204" pitchFamily="34" charset="0"/>
              <a:cs typeface="Arial" panose="020B0604020202020204" pitchFamily="34" charset="0"/>
            </a:rPr>
            <a:t>, adapt and use </a:t>
          </a:r>
          <a:r>
            <a:rPr lang="en-US" sz="1550" b="1" i="0" kern="1200" dirty="0">
              <a:solidFill>
                <a:schemeClr val="tx1"/>
              </a:solidFill>
              <a:latin typeface="Arial" panose="020B0604020202020204" pitchFamily="34" charset="0"/>
              <a:ea typeface="+mn-ea"/>
              <a:cs typeface="Arial" panose="020B0604020202020204" pitchFamily="34" charset="0"/>
            </a:rPr>
            <a:t>the richness and power of the English language in all its variations </a:t>
          </a:r>
          <a:r>
            <a:rPr lang="en-US" sz="1550" b="0" i="0" kern="1200" dirty="0">
              <a:solidFill>
                <a:schemeClr val="tx1"/>
              </a:solidFill>
              <a:latin typeface="Arial" panose="020B0604020202020204" pitchFamily="34" charset="0"/>
              <a:cs typeface="Arial" panose="020B0604020202020204" pitchFamily="34" charset="0"/>
            </a:rPr>
            <a:t>to evoke feelings, form ideas and facilitate interaction with others. </a:t>
          </a:r>
        </a:p>
      </dgm:t>
    </dgm:pt>
    <dgm:pt modelId="{BC4CC4F6-B6BC-4A75-9260-5FD349CFDE97}" type="parTrans" cxnId="{04C38029-999D-42A4-B854-C9ACDEB793F8}">
      <dgm:prSet/>
      <dgm:spPr/>
      <dgm:t>
        <a:bodyPr/>
        <a:lstStyle/>
        <a:p>
          <a:endParaRPr lang="en-AU"/>
        </a:p>
      </dgm:t>
    </dgm:pt>
    <dgm:pt modelId="{E448BDCE-D63E-4D9E-A6BC-E932F90411C3}" type="sibTrans" cxnId="{04C38029-999D-42A4-B854-C9ACDEB793F8}">
      <dgm:prSet/>
      <dgm:spPr/>
      <dgm:t>
        <a:bodyPr/>
        <a:lstStyle/>
        <a:p>
          <a:endParaRPr lang="en-AU"/>
        </a:p>
      </dgm:t>
    </dgm:pt>
    <dgm:pt modelId="{69F9E50C-9DD1-4A18-990B-89606909939D}" type="pres">
      <dgm:prSet presAssocID="{FE8B94CD-D8AF-4FA2-8358-12B17C34CDC2}" presName="diagram" presStyleCnt="0">
        <dgm:presLayoutVars>
          <dgm:dir/>
          <dgm:resizeHandles val="exact"/>
        </dgm:presLayoutVars>
      </dgm:prSet>
      <dgm:spPr/>
    </dgm:pt>
    <dgm:pt modelId="{D15D726F-66FB-402B-8827-FBAF3F409D24}" type="pres">
      <dgm:prSet presAssocID="{DF399534-A248-4F6A-BD42-40A0E46109B9}" presName="node" presStyleLbl="node1" presStyleIdx="0" presStyleCnt="4" custScaleX="200883" custScaleY="147037" custLinFactNeighborY="7338">
        <dgm:presLayoutVars>
          <dgm:bulletEnabled val="1"/>
        </dgm:presLayoutVars>
      </dgm:prSet>
      <dgm:spPr/>
    </dgm:pt>
    <dgm:pt modelId="{53BFEC83-4D64-4E21-869D-44A3D72A2CB5}" type="pres">
      <dgm:prSet presAssocID="{902FA7AC-6E06-40E6-893D-C5E57AEE9904}" presName="sibTrans" presStyleCnt="0"/>
      <dgm:spPr/>
    </dgm:pt>
    <dgm:pt modelId="{D22ED7EF-3B00-4C81-B0DC-3C05791229EA}" type="pres">
      <dgm:prSet presAssocID="{9E531891-AC2A-4460-B290-F3E414EE3994}" presName="node" presStyleLbl="node1" presStyleIdx="1" presStyleCnt="4" custScaleX="193825" custScaleY="145562" custLinFactNeighborY="7338">
        <dgm:presLayoutVars>
          <dgm:bulletEnabled val="1"/>
        </dgm:presLayoutVars>
      </dgm:prSet>
      <dgm:spPr/>
    </dgm:pt>
    <dgm:pt modelId="{81B44671-BF36-4B66-A388-B105845B5293}" type="pres">
      <dgm:prSet presAssocID="{E518477D-0971-4734-85D8-AD618B91BF34}" presName="sibTrans" presStyleCnt="0"/>
      <dgm:spPr/>
    </dgm:pt>
    <dgm:pt modelId="{5BF7927C-9173-44E2-96D9-D69C0BA54321}" type="pres">
      <dgm:prSet presAssocID="{9AA0FF40-FC33-41F7-9D19-E36B5514677A}" presName="node" presStyleLbl="node1" presStyleIdx="2" presStyleCnt="4" custScaleX="200644" custScaleY="139965">
        <dgm:presLayoutVars>
          <dgm:bulletEnabled val="1"/>
        </dgm:presLayoutVars>
      </dgm:prSet>
      <dgm:spPr/>
    </dgm:pt>
    <dgm:pt modelId="{CB836563-15EB-4C87-8DE8-3A6D984B391E}" type="pres">
      <dgm:prSet presAssocID="{5CA3A41E-5AA2-4A68-AEE1-689750D41B51}" presName="sibTrans" presStyleCnt="0"/>
      <dgm:spPr/>
    </dgm:pt>
    <dgm:pt modelId="{ABD7E3F1-8C29-4A89-A139-985E7C9AA1A1}" type="pres">
      <dgm:prSet presAssocID="{5CB2CCCD-2CCB-4891-BFFD-A534CEA679E2}" presName="node" presStyleLbl="node1" presStyleIdx="3" presStyleCnt="4" custScaleX="193480" custScaleY="143344">
        <dgm:presLayoutVars>
          <dgm:bulletEnabled val="1"/>
        </dgm:presLayoutVars>
      </dgm:prSet>
      <dgm:spPr/>
    </dgm:pt>
  </dgm:ptLst>
  <dgm:cxnLst>
    <dgm:cxn modelId="{6CA36D24-91D1-4A66-AF53-A96173A8A9BA}" srcId="{FE8B94CD-D8AF-4FA2-8358-12B17C34CDC2}" destId="{9E531891-AC2A-4460-B290-F3E414EE3994}" srcOrd="1" destOrd="0" parTransId="{421A03D8-DAF4-4BCC-A6CC-D379B93EED6A}" sibTransId="{E518477D-0971-4734-85D8-AD618B91BF34}"/>
    <dgm:cxn modelId="{04C38029-999D-42A4-B854-C9ACDEB793F8}" srcId="{FE8B94CD-D8AF-4FA2-8358-12B17C34CDC2}" destId="{5CB2CCCD-2CCB-4891-BFFD-A534CEA679E2}" srcOrd="3" destOrd="0" parTransId="{BC4CC4F6-B6BC-4A75-9260-5FD349CFDE97}" sibTransId="{E448BDCE-D63E-4D9E-A6BC-E932F90411C3}"/>
    <dgm:cxn modelId="{13278629-73F9-4254-8ED9-BAED279C04B6}" type="presOf" srcId="{FE8B94CD-D8AF-4FA2-8358-12B17C34CDC2}" destId="{69F9E50C-9DD1-4A18-990B-89606909939D}" srcOrd="0" destOrd="0" presId="urn:microsoft.com/office/officeart/2005/8/layout/default"/>
    <dgm:cxn modelId="{455EAF36-DB02-4BDF-9D7C-DFA495377C65}" srcId="{FE8B94CD-D8AF-4FA2-8358-12B17C34CDC2}" destId="{DF399534-A248-4F6A-BD42-40A0E46109B9}" srcOrd="0" destOrd="0" parTransId="{AD3B4B86-76FC-4D48-8DB7-F6FEA0C8D57B}" sibTransId="{902FA7AC-6E06-40E6-893D-C5E57AEE9904}"/>
    <dgm:cxn modelId="{2E0A7A6B-36AF-4BE1-81B9-91BDCE1D9E5B}" type="presOf" srcId="{9AA0FF40-FC33-41F7-9D19-E36B5514677A}" destId="{5BF7927C-9173-44E2-96D9-D69C0BA54321}" srcOrd="0" destOrd="0" presId="urn:microsoft.com/office/officeart/2005/8/layout/default"/>
    <dgm:cxn modelId="{E3D0E5A1-F819-47BE-818F-FBB98686599D}" srcId="{FE8B94CD-D8AF-4FA2-8358-12B17C34CDC2}" destId="{9AA0FF40-FC33-41F7-9D19-E36B5514677A}" srcOrd="2" destOrd="0" parTransId="{28F059C6-839F-4A0D-802A-74F280ACFD33}" sibTransId="{5CA3A41E-5AA2-4A68-AEE1-689750D41B51}"/>
    <dgm:cxn modelId="{C78A12B1-EEA2-4074-B22B-221282315C28}" type="presOf" srcId="{9E531891-AC2A-4460-B290-F3E414EE3994}" destId="{D22ED7EF-3B00-4C81-B0DC-3C05791229EA}" srcOrd="0" destOrd="0" presId="urn:microsoft.com/office/officeart/2005/8/layout/default"/>
    <dgm:cxn modelId="{7E83B1BD-1BCF-49D5-98AE-1017AA8E9E8E}" type="presOf" srcId="{5CB2CCCD-2CCB-4891-BFFD-A534CEA679E2}" destId="{ABD7E3F1-8C29-4A89-A139-985E7C9AA1A1}" srcOrd="0" destOrd="0" presId="urn:microsoft.com/office/officeart/2005/8/layout/default"/>
    <dgm:cxn modelId="{AECBFCBD-D92E-4AE3-B8BB-A3FBBD2F399C}" type="presOf" srcId="{DF399534-A248-4F6A-BD42-40A0E46109B9}" destId="{D15D726F-66FB-402B-8827-FBAF3F409D24}" srcOrd="0" destOrd="0" presId="urn:microsoft.com/office/officeart/2005/8/layout/default"/>
    <dgm:cxn modelId="{697E7CFD-B9FF-4996-BC76-5E4578CAD3A1}" type="presParOf" srcId="{69F9E50C-9DD1-4A18-990B-89606909939D}" destId="{D15D726F-66FB-402B-8827-FBAF3F409D24}" srcOrd="0" destOrd="0" presId="urn:microsoft.com/office/officeart/2005/8/layout/default"/>
    <dgm:cxn modelId="{33032484-74C3-47F1-A4D2-2B0D265A8745}" type="presParOf" srcId="{69F9E50C-9DD1-4A18-990B-89606909939D}" destId="{53BFEC83-4D64-4E21-869D-44A3D72A2CB5}" srcOrd="1" destOrd="0" presId="urn:microsoft.com/office/officeart/2005/8/layout/default"/>
    <dgm:cxn modelId="{2DB1532F-45AE-4BF1-97CF-381B6840BF0B}" type="presParOf" srcId="{69F9E50C-9DD1-4A18-990B-89606909939D}" destId="{D22ED7EF-3B00-4C81-B0DC-3C05791229EA}" srcOrd="2" destOrd="0" presId="urn:microsoft.com/office/officeart/2005/8/layout/default"/>
    <dgm:cxn modelId="{D56F809D-6667-4F52-A4AD-5EDAD0CDCA71}" type="presParOf" srcId="{69F9E50C-9DD1-4A18-990B-89606909939D}" destId="{81B44671-BF36-4B66-A388-B105845B5293}" srcOrd="3" destOrd="0" presId="urn:microsoft.com/office/officeart/2005/8/layout/default"/>
    <dgm:cxn modelId="{034ECD45-1B7F-40D4-966D-62BC79092A0E}" type="presParOf" srcId="{69F9E50C-9DD1-4A18-990B-89606909939D}" destId="{5BF7927C-9173-44E2-96D9-D69C0BA54321}" srcOrd="4" destOrd="0" presId="urn:microsoft.com/office/officeart/2005/8/layout/default"/>
    <dgm:cxn modelId="{0C3905DF-7E51-4AE6-A096-3850F2D8BAAB}" type="presParOf" srcId="{69F9E50C-9DD1-4A18-990B-89606909939D}" destId="{CB836563-15EB-4C87-8DE8-3A6D984B391E}" srcOrd="5" destOrd="0" presId="urn:microsoft.com/office/officeart/2005/8/layout/default"/>
    <dgm:cxn modelId="{8DC2A463-995D-4C5D-9B6F-483F32886B38}" type="presParOf" srcId="{69F9E50C-9DD1-4A18-990B-89606909939D}" destId="{ABD7E3F1-8C29-4A89-A139-985E7C9AA1A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B42312-6315-43C5-8EC1-D8F9CAF11A56}" type="doc">
      <dgm:prSet loTypeId="urn:microsoft.com/office/officeart/2005/8/layout/hProcess9" loCatId="process" qsTypeId="urn:microsoft.com/office/officeart/2005/8/quickstyle/simple1" qsCatId="simple" csTypeId="urn:microsoft.com/office/officeart/2005/8/colors/colorful1" csCatId="colorful" phldr="1"/>
      <dgm:spPr/>
    </dgm:pt>
    <dgm:pt modelId="{254C0877-13C8-4AFE-9954-11DBCE0AF2C1}">
      <dgm:prSet phldrT="[Text]" custT="1"/>
      <dgm:spPr/>
      <dgm:t>
        <a:bodyPr/>
        <a:lstStyle/>
        <a:p>
          <a:r>
            <a:rPr lang="en-AU" sz="2800" dirty="0">
              <a:latin typeface="Arial" panose="020B0604020202020204" pitchFamily="34" charset="0"/>
              <a:cs typeface="Arial" panose="020B0604020202020204" pitchFamily="34" charset="0"/>
            </a:rPr>
            <a:t>Year 3</a:t>
          </a:r>
        </a:p>
      </dgm:t>
    </dgm:pt>
    <dgm:pt modelId="{96FC38F7-DB91-4AE3-B355-9059189A1CD1}" type="parTrans" cxnId="{DDACBA58-53F5-4ABC-AB0E-0EEAA928BAE1}">
      <dgm:prSet/>
      <dgm:spPr/>
      <dgm:t>
        <a:bodyPr/>
        <a:lstStyle/>
        <a:p>
          <a:endParaRPr lang="en-AU"/>
        </a:p>
      </dgm:t>
    </dgm:pt>
    <dgm:pt modelId="{4C227597-2433-4CD9-84AE-C146905192CA}" type="sibTrans" cxnId="{DDACBA58-53F5-4ABC-AB0E-0EEAA928BAE1}">
      <dgm:prSet/>
      <dgm:spPr/>
      <dgm:t>
        <a:bodyPr/>
        <a:lstStyle/>
        <a:p>
          <a:endParaRPr lang="en-AU"/>
        </a:p>
      </dgm:t>
    </dgm:pt>
    <dgm:pt modelId="{73A7102E-AC92-4F9F-A873-A259F1364EF9}">
      <dgm:prSet phldrT="[Text]" custT="1"/>
      <dgm:spPr>
        <a:solidFill>
          <a:schemeClr val="accent2">
            <a:lumMod val="60000"/>
            <a:lumOff val="40000"/>
          </a:schemeClr>
        </a:solidFill>
      </dgm:spPr>
      <dgm:t>
        <a:bodyPr/>
        <a:lstStyle/>
        <a:p>
          <a:r>
            <a:rPr lang="en-AU" sz="2800" dirty="0">
              <a:latin typeface="Arial" panose="020B0604020202020204" pitchFamily="34" charset="0"/>
              <a:cs typeface="Arial" panose="020B0604020202020204" pitchFamily="34" charset="0"/>
            </a:rPr>
            <a:t>Year 4</a:t>
          </a:r>
        </a:p>
      </dgm:t>
    </dgm:pt>
    <dgm:pt modelId="{CD0F97C8-A913-42D4-AFC7-2FC658F2E7F2}" type="parTrans" cxnId="{04415C00-3BBE-4BD9-A27E-3F93A7E0460A}">
      <dgm:prSet/>
      <dgm:spPr/>
      <dgm:t>
        <a:bodyPr/>
        <a:lstStyle/>
        <a:p>
          <a:endParaRPr lang="en-AU"/>
        </a:p>
      </dgm:t>
    </dgm:pt>
    <dgm:pt modelId="{E56926FA-DC28-4E83-8DB5-36236180ABDC}" type="sibTrans" cxnId="{04415C00-3BBE-4BD9-A27E-3F93A7E0460A}">
      <dgm:prSet/>
      <dgm:spPr/>
      <dgm:t>
        <a:bodyPr/>
        <a:lstStyle/>
        <a:p>
          <a:endParaRPr lang="en-AU"/>
        </a:p>
      </dgm:t>
    </dgm:pt>
    <dgm:pt modelId="{4791C2DE-B20B-4F3C-87D8-C238D573B9FC}">
      <dgm:prSet phldrT="[Text]" custT="1"/>
      <dgm:spPr>
        <a:solidFill>
          <a:schemeClr val="accent2">
            <a:lumMod val="40000"/>
            <a:lumOff val="60000"/>
          </a:schemeClr>
        </a:solidFill>
      </dgm:spPr>
      <dgm:t>
        <a:bodyPr/>
        <a:lstStyle/>
        <a:p>
          <a:r>
            <a:rPr lang="en-AU" sz="2800" dirty="0">
              <a:solidFill>
                <a:schemeClr val="tx1"/>
              </a:solidFill>
              <a:latin typeface="Arial" panose="020B0604020202020204" pitchFamily="34" charset="0"/>
              <a:cs typeface="Arial" panose="020B0604020202020204" pitchFamily="34" charset="0"/>
            </a:rPr>
            <a:t>Year 5</a:t>
          </a:r>
        </a:p>
      </dgm:t>
    </dgm:pt>
    <dgm:pt modelId="{8D10435B-D424-491C-BAE8-B7223FEB30B9}" type="parTrans" cxnId="{C1667838-13F3-4548-B3DF-59669F84682E}">
      <dgm:prSet/>
      <dgm:spPr/>
      <dgm:t>
        <a:bodyPr/>
        <a:lstStyle/>
        <a:p>
          <a:endParaRPr lang="en-AU"/>
        </a:p>
      </dgm:t>
    </dgm:pt>
    <dgm:pt modelId="{6B12AE1F-6DAC-421B-91E2-397BCF8519F1}" type="sibTrans" cxnId="{C1667838-13F3-4548-B3DF-59669F84682E}">
      <dgm:prSet/>
      <dgm:spPr/>
      <dgm:t>
        <a:bodyPr/>
        <a:lstStyle/>
        <a:p>
          <a:endParaRPr lang="en-AU"/>
        </a:p>
      </dgm:t>
    </dgm:pt>
    <dgm:pt modelId="{87412592-5650-4AAC-B683-FBB8604168ED}">
      <dgm:prSet custT="1"/>
      <dgm:spPr>
        <a:solidFill>
          <a:schemeClr val="accent2">
            <a:lumMod val="20000"/>
            <a:lumOff val="80000"/>
          </a:schemeClr>
        </a:solidFill>
      </dgm:spPr>
      <dgm:t>
        <a:bodyPr/>
        <a:lstStyle/>
        <a:p>
          <a:r>
            <a:rPr lang="en-AU" sz="2800" dirty="0">
              <a:solidFill>
                <a:schemeClr val="tx1"/>
              </a:solidFill>
              <a:latin typeface="Arial" panose="020B0604020202020204" pitchFamily="34" charset="0"/>
              <a:cs typeface="Arial" panose="020B0604020202020204" pitchFamily="34" charset="0"/>
            </a:rPr>
            <a:t>Year 6</a:t>
          </a:r>
        </a:p>
      </dgm:t>
    </dgm:pt>
    <dgm:pt modelId="{89C161DA-EE09-4F3C-9C19-952E94D9311B}" type="parTrans" cxnId="{CDA9B890-A844-4AD8-B383-8236C89474AF}">
      <dgm:prSet/>
      <dgm:spPr/>
      <dgm:t>
        <a:bodyPr/>
        <a:lstStyle/>
        <a:p>
          <a:endParaRPr lang="en-AU"/>
        </a:p>
      </dgm:t>
    </dgm:pt>
    <dgm:pt modelId="{CF78D025-EDC7-46E7-8497-75104DC073BD}" type="sibTrans" cxnId="{CDA9B890-A844-4AD8-B383-8236C89474AF}">
      <dgm:prSet/>
      <dgm:spPr/>
      <dgm:t>
        <a:bodyPr/>
        <a:lstStyle/>
        <a:p>
          <a:endParaRPr lang="en-AU"/>
        </a:p>
      </dgm:t>
    </dgm:pt>
    <dgm:pt modelId="{1DAE50D1-29C3-46F1-A923-D54852211B51}" type="pres">
      <dgm:prSet presAssocID="{04B42312-6315-43C5-8EC1-D8F9CAF11A56}" presName="CompostProcess" presStyleCnt="0">
        <dgm:presLayoutVars>
          <dgm:dir/>
          <dgm:resizeHandles val="exact"/>
        </dgm:presLayoutVars>
      </dgm:prSet>
      <dgm:spPr/>
    </dgm:pt>
    <dgm:pt modelId="{0C53CB54-DC61-48CA-8D2A-312B10B4E0F7}" type="pres">
      <dgm:prSet presAssocID="{04B42312-6315-43C5-8EC1-D8F9CAF11A56}" presName="arrow" presStyleLbl="bgShp" presStyleIdx="0" presStyleCnt="1"/>
      <dgm:spPr/>
    </dgm:pt>
    <dgm:pt modelId="{309EE011-5E0A-46F4-B41F-814F5FD1E3D5}" type="pres">
      <dgm:prSet presAssocID="{04B42312-6315-43C5-8EC1-D8F9CAF11A56}" presName="linearProcess" presStyleCnt="0"/>
      <dgm:spPr/>
    </dgm:pt>
    <dgm:pt modelId="{B4640116-F27B-4730-BEE4-700C7D9B074C}" type="pres">
      <dgm:prSet presAssocID="{254C0877-13C8-4AFE-9954-11DBCE0AF2C1}" presName="textNode" presStyleLbl="node1" presStyleIdx="0" presStyleCnt="4" custScaleY="61449">
        <dgm:presLayoutVars>
          <dgm:bulletEnabled val="1"/>
        </dgm:presLayoutVars>
      </dgm:prSet>
      <dgm:spPr/>
    </dgm:pt>
    <dgm:pt modelId="{7CAC9CE2-D8B4-49D1-BA8B-1DF9C8217AB3}" type="pres">
      <dgm:prSet presAssocID="{4C227597-2433-4CD9-84AE-C146905192CA}" presName="sibTrans" presStyleCnt="0"/>
      <dgm:spPr/>
    </dgm:pt>
    <dgm:pt modelId="{2900B38B-E252-48A5-AFFB-91C49A4BE493}" type="pres">
      <dgm:prSet presAssocID="{73A7102E-AC92-4F9F-A873-A259F1364EF9}" presName="textNode" presStyleLbl="node1" presStyleIdx="1" presStyleCnt="4" custScaleY="61449">
        <dgm:presLayoutVars>
          <dgm:bulletEnabled val="1"/>
        </dgm:presLayoutVars>
      </dgm:prSet>
      <dgm:spPr/>
    </dgm:pt>
    <dgm:pt modelId="{BD1EC769-CC46-44E7-8D2A-D49EE7378AAA}" type="pres">
      <dgm:prSet presAssocID="{E56926FA-DC28-4E83-8DB5-36236180ABDC}" presName="sibTrans" presStyleCnt="0"/>
      <dgm:spPr/>
    </dgm:pt>
    <dgm:pt modelId="{34FFF8F8-5A2F-44CD-AB71-EF6B3ACD148E}" type="pres">
      <dgm:prSet presAssocID="{4791C2DE-B20B-4F3C-87D8-C238D573B9FC}" presName="textNode" presStyleLbl="node1" presStyleIdx="2" presStyleCnt="4" custScaleY="61449">
        <dgm:presLayoutVars>
          <dgm:bulletEnabled val="1"/>
        </dgm:presLayoutVars>
      </dgm:prSet>
      <dgm:spPr/>
    </dgm:pt>
    <dgm:pt modelId="{6C995A7A-3602-425F-8795-544FDA9CE097}" type="pres">
      <dgm:prSet presAssocID="{6B12AE1F-6DAC-421B-91E2-397BCF8519F1}" presName="sibTrans" presStyleCnt="0"/>
      <dgm:spPr/>
    </dgm:pt>
    <dgm:pt modelId="{9A0102BB-864A-4648-B793-E2FE6D93BC60}" type="pres">
      <dgm:prSet presAssocID="{87412592-5650-4AAC-B683-FBB8604168ED}" presName="textNode" presStyleLbl="node1" presStyleIdx="3" presStyleCnt="4" custScaleY="61449">
        <dgm:presLayoutVars>
          <dgm:bulletEnabled val="1"/>
        </dgm:presLayoutVars>
      </dgm:prSet>
      <dgm:spPr/>
    </dgm:pt>
  </dgm:ptLst>
  <dgm:cxnLst>
    <dgm:cxn modelId="{04415C00-3BBE-4BD9-A27E-3F93A7E0460A}" srcId="{04B42312-6315-43C5-8EC1-D8F9CAF11A56}" destId="{73A7102E-AC92-4F9F-A873-A259F1364EF9}" srcOrd="1" destOrd="0" parTransId="{CD0F97C8-A913-42D4-AFC7-2FC658F2E7F2}" sibTransId="{E56926FA-DC28-4E83-8DB5-36236180ABDC}"/>
    <dgm:cxn modelId="{33608405-8F4C-49D4-83DD-85452D3ED60C}" type="presOf" srcId="{87412592-5650-4AAC-B683-FBB8604168ED}" destId="{9A0102BB-864A-4648-B793-E2FE6D93BC60}" srcOrd="0" destOrd="0" presId="urn:microsoft.com/office/officeart/2005/8/layout/hProcess9"/>
    <dgm:cxn modelId="{363A6A2A-37E7-40F3-B900-682E1F5D91CA}" type="presOf" srcId="{4791C2DE-B20B-4F3C-87D8-C238D573B9FC}" destId="{34FFF8F8-5A2F-44CD-AB71-EF6B3ACD148E}" srcOrd="0" destOrd="0" presId="urn:microsoft.com/office/officeart/2005/8/layout/hProcess9"/>
    <dgm:cxn modelId="{C1667838-13F3-4548-B3DF-59669F84682E}" srcId="{04B42312-6315-43C5-8EC1-D8F9CAF11A56}" destId="{4791C2DE-B20B-4F3C-87D8-C238D573B9FC}" srcOrd="2" destOrd="0" parTransId="{8D10435B-D424-491C-BAE8-B7223FEB30B9}" sibTransId="{6B12AE1F-6DAC-421B-91E2-397BCF8519F1}"/>
    <dgm:cxn modelId="{38653D39-4546-4D0C-B585-3787CAF6A10A}" type="presOf" srcId="{254C0877-13C8-4AFE-9954-11DBCE0AF2C1}" destId="{B4640116-F27B-4730-BEE4-700C7D9B074C}" srcOrd="0" destOrd="0" presId="urn:microsoft.com/office/officeart/2005/8/layout/hProcess9"/>
    <dgm:cxn modelId="{4CCEC25E-03CF-495A-874B-9A16976DB97F}" type="presOf" srcId="{04B42312-6315-43C5-8EC1-D8F9CAF11A56}" destId="{1DAE50D1-29C3-46F1-A923-D54852211B51}" srcOrd="0" destOrd="0" presId="urn:microsoft.com/office/officeart/2005/8/layout/hProcess9"/>
    <dgm:cxn modelId="{CB0E6564-8363-4EF6-BF99-6AA20D4D722F}" type="presOf" srcId="{73A7102E-AC92-4F9F-A873-A259F1364EF9}" destId="{2900B38B-E252-48A5-AFFB-91C49A4BE493}" srcOrd="0" destOrd="0" presId="urn:microsoft.com/office/officeart/2005/8/layout/hProcess9"/>
    <dgm:cxn modelId="{DDACBA58-53F5-4ABC-AB0E-0EEAA928BAE1}" srcId="{04B42312-6315-43C5-8EC1-D8F9CAF11A56}" destId="{254C0877-13C8-4AFE-9954-11DBCE0AF2C1}" srcOrd="0" destOrd="0" parTransId="{96FC38F7-DB91-4AE3-B355-9059189A1CD1}" sibTransId="{4C227597-2433-4CD9-84AE-C146905192CA}"/>
    <dgm:cxn modelId="{CDA9B890-A844-4AD8-B383-8236C89474AF}" srcId="{04B42312-6315-43C5-8EC1-D8F9CAF11A56}" destId="{87412592-5650-4AAC-B683-FBB8604168ED}" srcOrd="3" destOrd="0" parTransId="{89C161DA-EE09-4F3C-9C19-952E94D9311B}" sibTransId="{CF78D025-EDC7-46E7-8497-75104DC073BD}"/>
    <dgm:cxn modelId="{F390455C-4CB5-4EFE-B350-30E9FCEA2FBC}" type="presParOf" srcId="{1DAE50D1-29C3-46F1-A923-D54852211B51}" destId="{0C53CB54-DC61-48CA-8D2A-312B10B4E0F7}" srcOrd="0" destOrd="0" presId="urn:microsoft.com/office/officeart/2005/8/layout/hProcess9"/>
    <dgm:cxn modelId="{6DA078FB-F8E3-4067-9768-5B080D761348}" type="presParOf" srcId="{1DAE50D1-29C3-46F1-A923-D54852211B51}" destId="{309EE011-5E0A-46F4-B41F-814F5FD1E3D5}" srcOrd="1" destOrd="0" presId="urn:microsoft.com/office/officeart/2005/8/layout/hProcess9"/>
    <dgm:cxn modelId="{CCDE25D4-98D8-4AB1-952D-CBA1CB7B4086}" type="presParOf" srcId="{309EE011-5E0A-46F4-B41F-814F5FD1E3D5}" destId="{B4640116-F27B-4730-BEE4-700C7D9B074C}" srcOrd="0" destOrd="0" presId="urn:microsoft.com/office/officeart/2005/8/layout/hProcess9"/>
    <dgm:cxn modelId="{20A1ADB0-BE7D-4868-A119-97F60C3EB0BD}" type="presParOf" srcId="{309EE011-5E0A-46F4-B41F-814F5FD1E3D5}" destId="{7CAC9CE2-D8B4-49D1-BA8B-1DF9C8217AB3}" srcOrd="1" destOrd="0" presId="urn:microsoft.com/office/officeart/2005/8/layout/hProcess9"/>
    <dgm:cxn modelId="{5E913C7E-CD0C-4F24-A3B0-A04EAD535F4A}" type="presParOf" srcId="{309EE011-5E0A-46F4-B41F-814F5FD1E3D5}" destId="{2900B38B-E252-48A5-AFFB-91C49A4BE493}" srcOrd="2" destOrd="0" presId="urn:microsoft.com/office/officeart/2005/8/layout/hProcess9"/>
    <dgm:cxn modelId="{36E90D9F-90C1-48FB-AA58-C146903B34D9}" type="presParOf" srcId="{309EE011-5E0A-46F4-B41F-814F5FD1E3D5}" destId="{BD1EC769-CC46-44E7-8D2A-D49EE7378AAA}" srcOrd="3" destOrd="0" presId="urn:microsoft.com/office/officeart/2005/8/layout/hProcess9"/>
    <dgm:cxn modelId="{B82C4D42-08E1-4B4E-9E18-50D4BE063050}" type="presParOf" srcId="{309EE011-5E0A-46F4-B41F-814F5FD1E3D5}" destId="{34FFF8F8-5A2F-44CD-AB71-EF6B3ACD148E}" srcOrd="4" destOrd="0" presId="urn:microsoft.com/office/officeart/2005/8/layout/hProcess9"/>
    <dgm:cxn modelId="{FAFC392A-4797-432A-B968-9BBF64BCA89B}" type="presParOf" srcId="{309EE011-5E0A-46F4-B41F-814F5FD1E3D5}" destId="{6C995A7A-3602-425F-8795-544FDA9CE097}" srcOrd="5" destOrd="0" presId="urn:microsoft.com/office/officeart/2005/8/layout/hProcess9"/>
    <dgm:cxn modelId="{C3CBD54F-5CCC-47FA-8268-520F97688E23}" type="presParOf" srcId="{309EE011-5E0A-46F4-B41F-814F5FD1E3D5}" destId="{9A0102BB-864A-4648-B793-E2FE6D93BC60}"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0E1D5E-FD5B-4206-89AB-D342AE569C52}" type="doc">
      <dgm:prSet loTypeId="urn:microsoft.com/office/officeart/2005/8/layout/default" loCatId="list" qsTypeId="urn:microsoft.com/office/officeart/2005/8/quickstyle/simple1" qsCatId="simple" csTypeId="urn:microsoft.com/office/officeart/2005/8/colors/accent5_2" csCatId="accent5" phldr="1"/>
      <dgm:spPr/>
      <dgm:t>
        <a:bodyPr/>
        <a:lstStyle/>
        <a:p>
          <a:endParaRPr lang="en-AU"/>
        </a:p>
      </dgm:t>
    </dgm:pt>
    <dgm:pt modelId="{5D2DCD68-EF57-403E-80F3-FA710ABA6F1E}">
      <dgm:prSet phldrT="[Text]"/>
      <dgm:spPr>
        <a:solidFill>
          <a:schemeClr val="accent3"/>
        </a:solidFill>
      </dgm:spPr>
      <dgm:t>
        <a:bodyPr/>
        <a:lstStyle/>
        <a:p>
          <a:r>
            <a:rPr lang="en-AU" dirty="0">
              <a:latin typeface="Arial" panose="020B0604020202020204" pitchFamily="34" charset="0"/>
              <a:cs typeface="Arial" panose="020B0604020202020204" pitchFamily="34" charset="0"/>
            </a:rPr>
            <a:t>Events</a:t>
          </a:r>
        </a:p>
        <a:p>
          <a:r>
            <a:rPr lang="en-AU" dirty="0">
              <a:latin typeface="Arial" panose="020B0604020202020204" pitchFamily="34" charset="0"/>
              <a:cs typeface="Arial" panose="020B0604020202020204" pitchFamily="34" charset="0"/>
            </a:rPr>
            <a:t>(fiction)</a:t>
          </a:r>
        </a:p>
      </dgm:t>
    </dgm:pt>
    <dgm:pt modelId="{12E71672-CC98-4C2D-8234-A751DD458505}" type="parTrans" cxnId="{BA9BAB4A-FC5F-46FE-BA76-6C9DAEBBC335}">
      <dgm:prSet/>
      <dgm:spPr/>
      <dgm:t>
        <a:bodyPr/>
        <a:lstStyle/>
        <a:p>
          <a:endParaRPr lang="en-AU"/>
        </a:p>
      </dgm:t>
    </dgm:pt>
    <dgm:pt modelId="{BF6573AB-4560-45F7-94AA-97D8D4B98282}" type="sibTrans" cxnId="{BA9BAB4A-FC5F-46FE-BA76-6C9DAEBBC335}">
      <dgm:prSet/>
      <dgm:spPr/>
      <dgm:t>
        <a:bodyPr/>
        <a:lstStyle/>
        <a:p>
          <a:endParaRPr lang="en-AU"/>
        </a:p>
      </dgm:t>
    </dgm:pt>
    <dgm:pt modelId="{9C8A71A6-B110-4C8F-BB8A-D1C6FDDC20F4}">
      <dgm:prSet phldrT="[Text]"/>
      <dgm:spPr>
        <a:solidFill>
          <a:schemeClr val="bg1">
            <a:lumMod val="75000"/>
          </a:schemeClr>
        </a:solidFill>
      </dgm:spPr>
      <dgm:t>
        <a:bodyPr/>
        <a:lstStyle/>
        <a:p>
          <a:r>
            <a:rPr lang="en-AU">
              <a:latin typeface="Arial" panose="020B0604020202020204" pitchFamily="34" charset="0"/>
              <a:cs typeface="Arial" panose="020B0604020202020204" pitchFamily="34" charset="0"/>
            </a:rPr>
            <a:t>Content</a:t>
          </a:r>
        </a:p>
        <a:p>
          <a:r>
            <a:rPr lang="en-AU">
              <a:latin typeface="Arial" panose="020B0604020202020204" pitchFamily="34" charset="0"/>
              <a:cs typeface="Arial" panose="020B0604020202020204" pitchFamily="34" charset="0"/>
            </a:rPr>
            <a:t>(non-fiction)</a:t>
          </a:r>
        </a:p>
      </dgm:t>
    </dgm:pt>
    <dgm:pt modelId="{F804CA9E-6964-43F3-897A-27C9AD724348}" type="parTrans" cxnId="{B54C9C78-6996-4A5D-9379-08476DA71E99}">
      <dgm:prSet/>
      <dgm:spPr/>
      <dgm:t>
        <a:bodyPr/>
        <a:lstStyle/>
        <a:p>
          <a:endParaRPr lang="en-AU"/>
        </a:p>
      </dgm:t>
    </dgm:pt>
    <dgm:pt modelId="{25FAF11F-7B0E-48EE-BD6F-118337FB2E70}" type="sibTrans" cxnId="{B54C9C78-6996-4A5D-9379-08476DA71E99}">
      <dgm:prSet/>
      <dgm:spPr/>
      <dgm:t>
        <a:bodyPr/>
        <a:lstStyle/>
        <a:p>
          <a:endParaRPr lang="en-AU"/>
        </a:p>
      </dgm:t>
    </dgm:pt>
    <dgm:pt modelId="{FBE30082-2887-428D-9BC2-A2EE2EF4A146}">
      <dgm:prSet phldrT="[Text]"/>
      <dgm:spPr>
        <a:solidFill>
          <a:schemeClr val="bg1">
            <a:lumMod val="75000"/>
          </a:schemeClr>
        </a:solidFill>
      </dgm:spPr>
      <dgm:t>
        <a:bodyPr/>
        <a:lstStyle/>
        <a:p>
          <a:r>
            <a:rPr lang="en-AU" dirty="0">
              <a:latin typeface="Arial" panose="020B0604020202020204" pitchFamily="34" charset="0"/>
              <a:cs typeface="Arial" panose="020B0604020202020204" pitchFamily="34" charset="0"/>
            </a:rPr>
            <a:t>Language features</a:t>
          </a:r>
        </a:p>
      </dgm:t>
    </dgm:pt>
    <dgm:pt modelId="{1E59BF6C-D558-4CB7-8C65-DE40EB04383A}" type="parTrans" cxnId="{C00364A3-6D4E-4BB3-9471-3C88FCD17FCD}">
      <dgm:prSet/>
      <dgm:spPr/>
      <dgm:t>
        <a:bodyPr/>
        <a:lstStyle/>
        <a:p>
          <a:endParaRPr lang="en-AU"/>
        </a:p>
      </dgm:t>
    </dgm:pt>
    <dgm:pt modelId="{93615162-0941-41B9-B268-7D8E9D0EDB07}" type="sibTrans" cxnId="{C00364A3-6D4E-4BB3-9471-3C88FCD17FCD}">
      <dgm:prSet/>
      <dgm:spPr/>
      <dgm:t>
        <a:bodyPr/>
        <a:lstStyle/>
        <a:p>
          <a:endParaRPr lang="en-AU"/>
        </a:p>
      </dgm:t>
    </dgm:pt>
    <dgm:pt modelId="{ACFC1F56-51F6-48E6-8A18-985C9AB5D59C}">
      <dgm:prSet phldrT="[Text]"/>
      <dgm:spPr>
        <a:solidFill>
          <a:schemeClr val="bg1">
            <a:lumMod val="75000"/>
          </a:schemeClr>
        </a:solidFill>
      </dgm:spPr>
      <dgm:t>
        <a:bodyPr/>
        <a:lstStyle/>
        <a:p>
          <a:r>
            <a:rPr lang="en-AU">
              <a:latin typeface="Arial" panose="020B0604020202020204" pitchFamily="34" charset="0"/>
              <a:cs typeface="Arial" panose="020B0604020202020204" pitchFamily="34" charset="0"/>
            </a:rPr>
            <a:t>Vocabulary</a:t>
          </a:r>
        </a:p>
      </dgm:t>
    </dgm:pt>
    <dgm:pt modelId="{0F46392A-DC44-425F-A5A5-BA33B1E92DBF}" type="parTrans" cxnId="{E7E9771A-2957-4EAA-A408-EB1D435A6426}">
      <dgm:prSet/>
      <dgm:spPr/>
      <dgm:t>
        <a:bodyPr/>
        <a:lstStyle/>
        <a:p>
          <a:endParaRPr lang="en-AU"/>
        </a:p>
      </dgm:t>
    </dgm:pt>
    <dgm:pt modelId="{B6524A2F-2750-4798-B3CF-33DACC75E006}" type="sibTrans" cxnId="{E7E9771A-2957-4EAA-A408-EB1D435A6426}">
      <dgm:prSet/>
      <dgm:spPr/>
      <dgm:t>
        <a:bodyPr/>
        <a:lstStyle/>
        <a:p>
          <a:endParaRPr lang="en-AU"/>
        </a:p>
      </dgm:t>
    </dgm:pt>
    <dgm:pt modelId="{EFDB712A-3812-41EA-AAC5-74DDAD9C24D6}" type="pres">
      <dgm:prSet presAssocID="{0A0E1D5E-FD5B-4206-89AB-D342AE569C52}" presName="diagram" presStyleCnt="0">
        <dgm:presLayoutVars>
          <dgm:dir/>
          <dgm:resizeHandles val="exact"/>
        </dgm:presLayoutVars>
      </dgm:prSet>
      <dgm:spPr/>
    </dgm:pt>
    <dgm:pt modelId="{7B00BF88-3AE0-4A55-A087-38405081E9F0}" type="pres">
      <dgm:prSet presAssocID="{5D2DCD68-EF57-403E-80F3-FA710ABA6F1E}" presName="node" presStyleLbl="node1" presStyleIdx="0" presStyleCnt="4">
        <dgm:presLayoutVars>
          <dgm:bulletEnabled val="1"/>
        </dgm:presLayoutVars>
      </dgm:prSet>
      <dgm:spPr>
        <a:prstGeom prst="roundRect">
          <a:avLst/>
        </a:prstGeom>
      </dgm:spPr>
    </dgm:pt>
    <dgm:pt modelId="{31AD5BA0-9E99-46DD-BA41-6817CD737E12}" type="pres">
      <dgm:prSet presAssocID="{BF6573AB-4560-45F7-94AA-97D8D4B98282}" presName="sibTrans" presStyleCnt="0"/>
      <dgm:spPr/>
    </dgm:pt>
    <dgm:pt modelId="{E16FFC1C-B71C-4C28-A558-B5C9389D9350}" type="pres">
      <dgm:prSet presAssocID="{9C8A71A6-B110-4C8F-BB8A-D1C6FDDC20F4}" presName="node" presStyleLbl="node1" presStyleIdx="1" presStyleCnt="4">
        <dgm:presLayoutVars>
          <dgm:bulletEnabled val="1"/>
        </dgm:presLayoutVars>
      </dgm:prSet>
      <dgm:spPr>
        <a:prstGeom prst="roundRect">
          <a:avLst/>
        </a:prstGeom>
      </dgm:spPr>
    </dgm:pt>
    <dgm:pt modelId="{70D38DB9-1061-4551-8B07-4E6F9B4721D0}" type="pres">
      <dgm:prSet presAssocID="{25FAF11F-7B0E-48EE-BD6F-118337FB2E70}" presName="sibTrans" presStyleCnt="0"/>
      <dgm:spPr/>
    </dgm:pt>
    <dgm:pt modelId="{A4F5171D-BBEF-4766-8FF6-0FD47A32D689}" type="pres">
      <dgm:prSet presAssocID="{FBE30082-2887-428D-9BC2-A2EE2EF4A146}" presName="node" presStyleLbl="node1" presStyleIdx="2" presStyleCnt="4">
        <dgm:presLayoutVars>
          <dgm:bulletEnabled val="1"/>
        </dgm:presLayoutVars>
      </dgm:prSet>
      <dgm:spPr>
        <a:prstGeom prst="roundRect">
          <a:avLst/>
        </a:prstGeom>
      </dgm:spPr>
    </dgm:pt>
    <dgm:pt modelId="{95E3B7EA-4D27-42ED-A723-FE572AD35CA5}" type="pres">
      <dgm:prSet presAssocID="{93615162-0941-41B9-B268-7D8E9D0EDB07}" presName="sibTrans" presStyleCnt="0"/>
      <dgm:spPr/>
    </dgm:pt>
    <dgm:pt modelId="{B831BD1D-F255-41B3-9923-2889263CF499}" type="pres">
      <dgm:prSet presAssocID="{ACFC1F56-51F6-48E6-8A18-985C9AB5D59C}" presName="node" presStyleLbl="node1" presStyleIdx="3" presStyleCnt="4">
        <dgm:presLayoutVars>
          <dgm:bulletEnabled val="1"/>
        </dgm:presLayoutVars>
      </dgm:prSet>
      <dgm:spPr>
        <a:prstGeom prst="roundRect">
          <a:avLst/>
        </a:prstGeom>
      </dgm:spPr>
    </dgm:pt>
  </dgm:ptLst>
  <dgm:cxnLst>
    <dgm:cxn modelId="{E7E9771A-2957-4EAA-A408-EB1D435A6426}" srcId="{0A0E1D5E-FD5B-4206-89AB-D342AE569C52}" destId="{ACFC1F56-51F6-48E6-8A18-985C9AB5D59C}" srcOrd="3" destOrd="0" parTransId="{0F46392A-DC44-425F-A5A5-BA33B1E92DBF}" sibTransId="{B6524A2F-2750-4798-B3CF-33DACC75E006}"/>
    <dgm:cxn modelId="{D5515D2E-C4A7-4F13-A9C7-B2379EE7D2D5}" type="presOf" srcId="{FBE30082-2887-428D-9BC2-A2EE2EF4A146}" destId="{A4F5171D-BBEF-4766-8FF6-0FD47A32D689}" srcOrd="0" destOrd="0" presId="urn:microsoft.com/office/officeart/2005/8/layout/default"/>
    <dgm:cxn modelId="{BA9BAB4A-FC5F-46FE-BA76-6C9DAEBBC335}" srcId="{0A0E1D5E-FD5B-4206-89AB-D342AE569C52}" destId="{5D2DCD68-EF57-403E-80F3-FA710ABA6F1E}" srcOrd="0" destOrd="0" parTransId="{12E71672-CC98-4C2D-8234-A751DD458505}" sibTransId="{BF6573AB-4560-45F7-94AA-97D8D4B98282}"/>
    <dgm:cxn modelId="{CC005378-2C34-40D1-94BF-581FEE4586EE}" type="presOf" srcId="{5D2DCD68-EF57-403E-80F3-FA710ABA6F1E}" destId="{7B00BF88-3AE0-4A55-A087-38405081E9F0}" srcOrd="0" destOrd="0" presId="urn:microsoft.com/office/officeart/2005/8/layout/default"/>
    <dgm:cxn modelId="{B54C9C78-6996-4A5D-9379-08476DA71E99}" srcId="{0A0E1D5E-FD5B-4206-89AB-D342AE569C52}" destId="{9C8A71A6-B110-4C8F-BB8A-D1C6FDDC20F4}" srcOrd="1" destOrd="0" parTransId="{F804CA9E-6964-43F3-897A-27C9AD724348}" sibTransId="{25FAF11F-7B0E-48EE-BD6F-118337FB2E70}"/>
    <dgm:cxn modelId="{1ADC1A99-2B61-4256-90F7-0C36CB61665B}" type="presOf" srcId="{ACFC1F56-51F6-48E6-8A18-985C9AB5D59C}" destId="{B831BD1D-F255-41B3-9923-2889263CF499}" srcOrd="0" destOrd="0" presId="urn:microsoft.com/office/officeart/2005/8/layout/default"/>
    <dgm:cxn modelId="{C00364A3-6D4E-4BB3-9471-3C88FCD17FCD}" srcId="{0A0E1D5E-FD5B-4206-89AB-D342AE569C52}" destId="{FBE30082-2887-428D-9BC2-A2EE2EF4A146}" srcOrd="2" destOrd="0" parTransId="{1E59BF6C-D558-4CB7-8C65-DE40EB04383A}" sibTransId="{93615162-0941-41B9-B268-7D8E9D0EDB07}"/>
    <dgm:cxn modelId="{29B227BA-6C7A-439B-92C1-193F4E54288D}" type="presOf" srcId="{9C8A71A6-B110-4C8F-BB8A-D1C6FDDC20F4}" destId="{E16FFC1C-B71C-4C28-A558-B5C9389D9350}" srcOrd="0" destOrd="0" presId="urn:microsoft.com/office/officeart/2005/8/layout/default"/>
    <dgm:cxn modelId="{0B56C9BC-F0F3-40B0-9762-C47FC9CE1822}" type="presOf" srcId="{0A0E1D5E-FD5B-4206-89AB-D342AE569C52}" destId="{EFDB712A-3812-41EA-AAC5-74DDAD9C24D6}" srcOrd="0" destOrd="0" presId="urn:microsoft.com/office/officeart/2005/8/layout/default"/>
    <dgm:cxn modelId="{0A30B3E9-42AA-4DBB-946B-91ABD0A789E5}" type="presParOf" srcId="{EFDB712A-3812-41EA-AAC5-74DDAD9C24D6}" destId="{7B00BF88-3AE0-4A55-A087-38405081E9F0}" srcOrd="0" destOrd="0" presId="urn:microsoft.com/office/officeart/2005/8/layout/default"/>
    <dgm:cxn modelId="{EB71F079-E0E1-4168-91B0-502B9C23EA79}" type="presParOf" srcId="{EFDB712A-3812-41EA-AAC5-74DDAD9C24D6}" destId="{31AD5BA0-9E99-46DD-BA41-6817CD737E12}" srcOrd="1" destOrd="0" presId="urn:microsoft.com/office/officeart/2005/8/layout/default"/>
    <dgm:cxn modelId="{FDEEED0F-4E17-4425-A7F7-09F373653A7A}" type="presParOf" srcId="{EFDB712A-3812-41EA-AAC5-74DDAD9C24D6}" destId="{E16FFC1C-B71C-4C28-A558-B5C9389D9350}" srcOrd="2" destOrd="0" presId="urn:microsoft.com/office/officeart/2005/8/layout/default"/>
    <dgm:cxn modelId="{5C1E3177-4AE5-44E8-9519-FD4C16A8E607}" type="presParOf" srcId="{EFDB712A-3812-41EA-AAC5-74DDAD9C24D6}" destId="{70D38DB9-1061-4551-8B07-4E6F9B4721D0}" srcOrd="3" destOrd="0" presId="urn:microsoft.com/office/officeart/2005/8/layout/default"/>
    <dgm:cxn modelId="{2AF5772A-24F9-446B-880D-1404A4610D84}" type="presParOf" srcId="{EFDB712A-3812-41EA-AAC5-74DDAD9C24D6}" destId="{A4F5171D-BBEF-4766-8FF6-0FD47A32D689}" srcOrd="4" destOrd="0" presId="urn:microsoft.com/office/officeart/2005/8/layout/default"/>
    <dgm:cxn modelId="{46841F88-D891-4B24-ACC9-8489F69DDC94}" type="presParOf" srcId="{EFDB712A-3812-41EA-AAC5-74DDAD9C24D6}" destId="{95E3B7EA-4D27-42ED-A723-FE572AD35CA5}" srcOrd="5" destOrd="0" presId="urn:microsoft.com/office/officeart/2005/8/layout/default"/>
    <dgm:cxn modelId="{B1853F34-06A1-4637-B658-A33D08D42D01}" type="presParOf" srcId="{EFDB712A-3812-41EA-AAC5-74DDAD9C24D6}" destId="{B831BD1D-F255-41B3-9923-2889263CF499}" srcOrd="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C8A5C5-E0BF-4F35-A1CE-15CA193CA20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AU"/>
        </a:p>
      </dgm:t>
    </dgm:pt>
    <dgm:pt modelId="{ADBAF51F-19BD-4634-AA19-1B4095FA6D51}">
      <dgm:prSet phldrT="[Text]" custT="1"/>
      <dgm:spPr>
        <a:solidFill>
          <a:schemeClr val="bg1">
            <a:lumMod val="75000"/>
          </a:schemeClr>
        </a:solidFill>
        <a:ln>
          <a:solidFill>
            <a:schemeClr val="bg1">
              <a:lumMod val="85000"/>
            </a:schemeClr>
          </a:solidFill>
        </a:ln>
      </dgm:spPr>
      <dgm:t>
        <a:bodyPr/>
        <a:lstStyle/>
        <a:p>
          <a:r>
            <a:rPr lang="en-AU" sz="2800" dirty="0">
              <a:latin typeface="Arial" panose="020B0604020202020204" pitchFamily="34" charset="0"/>
              <a:cs typeface="Arial" panose="020B0604020202020204" pitchFamily="34" charset="0"/>
            </a:rPr>
            <a:t>Planning for reading in Years 3–6 English</a:t>
          </a:r>
        </a:p>
      </dgm:t>
    </dgm:pt>
    <dgm:pt modelId="{C2E0FA4D-C1C7-4E10-8EE2-FB80EB93D9E2}" type="parTrans" cxnId="{EA16EAF2-F966-48C3-89DB-5A75747CB1A5}">
      <dgm:prSet/>
      <dgm:spPr/>
      <dgm:t>
        <a:bodyPr/>
        <a:lstStyle/>
        <a:p>
          <a:endParaRPr lang="en-AU"/>
        </a:p>
      </dgm:t>
    </dgm:pt>
    <dgm:pt modelId="{4445468C-F396-440F-9D9E-75503AFD6D0B}" type="sibTrans" cxnId="{EA16EAF2-F966-48C3-89DB-5A75747CB1A5}">
      <dgm:prSet/>
      <dgm:spPr>
        <a:ln>
          <a:solidFill>
            <a:schemeClr val="accent2"/>
          </a:solidFill>
        </a:ln>
      </dgm:spPr>
      <dgm:t>
        <a:bodyPr/>
        <a:lstStyle/>
        <a:p>
          <a:endParaRPr lang="en-AU"/>
        </a:p>
      </dgm:t>
    </dgm:pt>
    <dgm:pt modelId="{FAEA1EBF-FBA2-44ED-BE6F-BA396A9109C2}">
      <dgm:prSet phldrT="[Text]" custT="1"/>
      <dgm:spPr>
        <a:solidFill>
          <a:schemeClr val="accent2"/>
        </a:solidFill>
      </dgm:spPr>
      <dgm:t>
        <a:bodyPr/>
        <a:lstStyle/>
        <a:p>
          <a:r>
            <a:rPr lang="en-AU" sz="2800">
              <a:latin typeface="Arial" panose="020B0604020202020204" pitchFamily="34" charset="0"/>
              <a:cs typeface="Arial" panose="020B0604020202020204" pitchFamily="34" charset="0"/>
            </a:rPr>
            <a:t>Assessing reading in Years 3–6 English</a:t>
          </a:r>
        </a:p>
      </dgm:t>
    </dgm:pt>
    <dgm:pt modelId="{780BEEFC-A672-4F29-AE9E-2ED448917B50}" type="parTrans" cxnId="{71BD8F19-7FFA-44E7-B5AA-CD33B1D40EC5}">
      <dgm:prSet/>
      <dgm:spPr/>
      <dgm:t>
        <a:bodyPr/>
        <a:lstStyle/>
        <a:p>
          <a:endParaRPr lang="en-AU"/>
        </a:p>
      </dgm:t>
    </dgm:pt>
    <dgm:pt modelId="{3E5B7966-DF4D-4351-BD24-B9DD7B427E05}" type="sibTrans" cxnId="{71BD8F19-7FFA-44E7-B5AA-CD33B1D40EC5}">
      <dgm:prSet/>
      <dgm:spPr/>
      <dgm:t>
        <a:bodyPr/>
        <a:lstStyle/>
        <a:p>
          <a:endParaRPr lang="en-AU"/>
        </a:p>
      </dgm:t>
    </dgm:pt>
    <dgm:pt modelId="{B9776B3B-3980-4FBA-A115-F9216EE5A0F6}" type="pres">
      <dgm:prSet presAssocID="{EFC8A5C5-E0BF-4F35-A1CE-15CA193CA20C}" presName="Name0" presStyleCnt="0">
        <dgm:presLayoutVars>
          <dgm:chMax val="7"/>
          <dgm:chPref val="7"/>
          <dgm:dir/>
        </dgm:presLayoutVars>
      </dgm:prSet>
      <dgm:spPr/>
    </dgm:pt>
    <dgm:pt modelId="{D907598A-ECA9-4A9B-92C6-FD9D1DA392B9}" type="pres">
      <dgm:prSet presAssocID="{EFC8A5C5-E0BF-4F35-A1CE-15CA193CA20C}" presName="Name1" presStyleCnt="0"/>
      <dgm:spPr/>
    </dgm:pt>
    <dgm:pt modelId="{5407DCF5-54A4-43A2-B921-F426BE838384}" type="pres">
      <dgm:prSet presAssocID="{EFC8A5C5-E0BF-4F35-A1CE-15CA193CA20C}" presName="cycle" presStyleCnt="0"/>
      <dgm:spPr/>
    </dgm:pt>
    <dgm:pt modelId="{DC1BB539-7393-4C32-9366-631867A244F3}" type="pres">
      <dgm:prSet presAssocID="{EFC8A5C5-E0BF-4F35-A1CE-15CA193CA20C}" presName="srcNode" presStyleLbl="node1" presStyleIdx="0" presStyleCnt="2"/>
      <dgm:spPr/>
    </dgm:pt>
    <dgm:pt modelId="{680D1C51-77DB-4BA2-AA3F-0AC5BCCB83BE}" type="pres">
      <dgm:prSet presAssocID="{EFC8A5C5-E0BF-4F35-A1CE-15CA193CA20C}" presName="conn" presStyleLbl="parChTrans1D2" presStyleIdx="0" presStyleCnt="1"/>
      <dgm:spPr/>
    </dgm:pt>
    <dgm:pt modelId="{1CE9C9B1-61ED-4636-ADD9-2C84C0D627DF}" type="pres">
      <dgm:prSet presAssocID="{EFC8A5C5-E0BF-4F35-A1CE-15CA193CA20C}" presName="extraNode" presStyleLbl="node1" presStyleIdx="0" presStyleCnt="2"/>
      <dgm:spPr/>
    </dgm:pt>
    <dgm:pt modelId="{8230C764-9612-4400-9031-6C09D6713E88}" type="pres">
      <dgm:prSet presAssocID="{EFC8A5C5-E0BF-4F35-A1CE-15CA193CA20C}" presName="dstNode" presStyleLbl="node1" presStyleIdx="0" presStyleCnt="2"/>
      <dgm:spPr/>
    </dgm:pt>
    <dgm:pt modelId="{4F5E3502-830A-4050-9CE8-AC4F1AA90B19}" type="pres">
      <dgm:prSet presAssocID="{ADBAF51F-19BD-4634-AA19-1B4095FA6D51}" presName="text_1" presStyleLbl="node1" presStyleIdx="0" presStyleCnt="2">
        <dgm:presLayoutVars>
          <dgm:bulletEnabled val="1"/>
        </dgm:presLayoutVars>
      </dgm:prSet>
      <dgm:spPr/>
    </dgm:pt>
    <dgm:pt modelId="{7DA90B0F-F67B-41D8-AA6E-815D5FD8A3DE}" type="pres">
      <dgm:prSet presAssocID="{ADBAF51F-19BD-4634-AA19-1B4095FA6D51}" presName="accent_1" presStyleCnt="0"/>
      <dgm:spPr/>
    </dgm:pt>
    <dgm:pt modelId="{0E879867-389F-4A9C-9F5F-42EE6DA47CCB}" type="pres">
      <dgm:prSet presAssocID="{ADBAF51F-19BD-4634-AA19-1B4095FA6D51}" presName="accentRepeatNode" presStyleLbl="solidFgAcc1" presStyleIdx="0" presStyleCnt="2"/>
      <dgm:spPr>
        <a:ln>
          <a:solidFill>
            <a:schemeClr val="bg1">
              <a:lumMod val="85000"/>
            </a:schemeClr>
          </a:solidFill>
        </a:ln>
      </dgm:spPr>
    </dgm:pt>
    <dgm:pt modelId="{C2486DC2-B278-4A9A-863B-3CBBD35165AE}" type="pres">
      <dgm:prSet presAssocID="{FAEA1EBF-FBA2-44ED-BE6F-BA396A9109C2}" presName="text_2" presStyleLbl="node1" presStyleIdx="1" presStyleCnt="2">
        <dgm:presLayoutVars>
          <dgm:bulletEnabled val="1"/>
        </dgm:presLayoutVars>
      </dgm:prSet>
      <dgm:spPr/>
    </dgm:pt>
    <dgm:pt modelId="{EC33EC8A-D942-4E0A-B660-049E37CC20F8}" type="pres">
      <dgm:prSet presAssocID="{FAEA1EBF-FBA2-44ED-BE6F-BA396A9109C2}" presName="accent_2" presStyleCnt="0"/>
      <dgm:spPr/>
    </dgm:pt>
    <dgm:pt modelId="{E66031AD-099F-4080-8A93-6B6CE299135E}" type="pres">
      <dgm:prSet presAssocID="{FAEA1EBF-FBA2-44ED-BE6F-BA396A9109C2}" presName="accentRepeatNode" presStyleLbl="solidFgAcc1" presStyleIdx="1" presStyleCnt="2"/>
      <dgm:spPr>
        <a:ln>
          <a:solidFill>
            <a:schemeClr val="accent2"/>
          </a:solidFill>
        </a:ln>
      </dgm:spPr>
    </dgm:pt>
  </dgm:ptLst>
  <dgm:cxnLst>
    <dgm:cxn modelId="{046B8413-D2A8-4F8F-BA10-C58177108AB0}" type="presOf" srcId="{FAEA1EBF-FBA2-44ED-BE6F-BA396A9109C2}" destId="{C2486DC2-B278-4A9A-863B-3CBBD35165AE}" srcOrd="0" destOrd="0" presId="urn:microsoft.com/office/officeart/2008/layout/VerticalCurvedList"/>
    <dgm:cxn modelId="{71BD8F19-7FFA-44E7-B5AA-CD33B1D40EC5}" srcId="{EFC8A5C5-E0BF-4F35-A1CE-15CA193CA20C}" destId="{FAEA1EBF-FBA2-44ED-BE6F-BA396A9109C2}" srcOrd="1" destOrd="0" parTransId="{780BEEFC-A672-4F29-AE9E-2ED448917B50}" sibTransId="{3E5B7966-DF4D-4351-BD24-B9DD7B427E05}"/>
    <dgm:cxn modelId="{1359701D-9618-40C7-9878-E381D758F68D}" type="presOf" srcId="{EFC8A5C5-E0BF-4F35-A1CE-15CA193CA20C}" destId="{B9776B3B-3980-4FBA-A115-F9216EE5A0F6}" srcOrd="0" destOrd="0" presId="urn:microsoft.com/office/officeart/2008/layout/VerticalCurvedList"/>
    <dgm:cxn modelId="{AFD423AF-B4F4-46EC-B425-71D49ADCBFDA}" type="presOf" srcId="{ADBAF51F-19BD-4634-AA19-1B4095FA6D51}" destId="{4F5E3502-830A-4050-9CE8-AC4F1AA90B19}" srcOrd="0" destOrd="0" presId="urn:microsoft.com/office/officeart/2008/layout/VerticalCurvedList"/>
    <dgm:cxn modelId="{996AF4D2-94CD-47E8-8A53-0A16BC83095A}" type="presOf" srcId="{4445468C-F396-440F-9D9E-75503AFD6D0B}" destId="{680D1C51-77DB-4BA2-AA3F-0AC5BCCB83BE}" srcOrd="0" destOrd="0" presId="urn:microsoft.com/office/officeart/2008/layout/VerticalCurvedList"/>
    <dgm:cxn modelId="{EA16EAF2-F966-48C3-89DB-5A75747CB1A5}" srcId="{EFC8A5C5-E0BF-4F35-A1CE-15CA193CA20C}" destId="{ADBAF51F-19BD-4634-AA19-1B4095FA6D51}" srcOrd="0" destOrd="0" parTransId="{C2E0FA4D-C1C7-4E10-8EE2-FB80EB93D9E2}" sibTransId="{4445468C-F396-440F-9D9E-75503AFD6D0B}"/>
    <dgm:cxn modelId="{31186CB3-A960-4FAC-9CED-4F121D115D14}" type="presParOf" srcId="{B9776B3B-3980-4FBA-A115-F9216EE5A0F6}" destId="{D907598A-ECA9-4A9B-92C6-FD9D1DA392B9}" srcOrd="0" destOrd="0" presId="urn:microsoft.com/office/officeart/2008/layout/VerticalCurvedList"/>
    <dgm:cxn modelId="{834D731A-A1A4-4134-B853-31F1BDBD7ADC}" type="presParOf" srcId="{D907598A-ECA9-4A9B-92C6-FD9D1DA392B9}" destId="{5407DCF5-54A4-43A2-B921-F426BE838384}" srcOrd="0" destOrd="0" presId="urn:microsoft.com/office/officeart/2008/layout/VerticalCurvedList"/>
    <dgm:cxn modelId="{A758F2DC-7B4B-47BD-AF58-B5F40CDE40F5}" type="presParOf" srcId="{5407DCF5-54A4-43A2-B921-F426BE838384}" destId="{DC1BB539-7393-4C32-9366-631867A244F3}" srcOrd="0" destOrd="0" presId="urn:microsoft.com/office/officeart/2008/layout/VerticalCurvedList"/>
    <dgm:cxn modelId="{E1387A8E-745B-40A2-ADB7-472A9490B771}" type="presParOf" srcId="{5407DCF5-54A4-43A2-B921-F426BE838384}" destId="{680D1C51-77DB-4BA2-AA3F-0AC5BCCB83BE}" srcOrd="1" destOrd="0" presId="urn:microsoft.com/office/officeart/2008/layout/VerticalCurvedList"/>
    <dgm:cxn modelId="{01858B78-100D-4BEE-9DBD-6AC1199EBDE1}" type="presParOf" srcId="{5407DCF5-54A4-43A2-B921-F426BE838384}" destId="{1CE9C9B1-61ED-4636-ADD9-2C84C0D627DF}" srcOrd="2" destOrd="0" presId="urn:microsoft.com/office/officeart/2008/layout/VerticalCurvedList"/>
    <dgm:cxn modelId="{083C07B9-9F2E-4FB2-B437-6C8F12B2EA07}" type="presParOf" srcId="{5407DCF5-54A4-43A2-B921-F426BE838384}" destId="{8230C764-9612-4400-9031-6C09D6713E88}" srcOrd="3" destOrd="0" presId="urn:microsoft.com/office/officeart/2008/layout/VerticalCurvedList"/>
    <dgm:cxn modelId="{4581E7C9-A028-4FB0-8766-71701AC5FB6B}" type="presParOf" srcId="{D907598A-ECA9-4A9B-92C6-FD9D1DA392B9}" destId="{4F5E3502-830A-4050-9CE8-AC4F1AA90B19}" srcOrd="1" destOrd="0" presId="urn:microsoft.com/office/officeart/2008/layout/VerticalCurvedList"/>
    <dgm:cxn modelId="{4C3949BF-41B9-41E8-A8E6-1AE22703AA1A}" type="presParOf" srcId="{D907598A-ECA9-4A9B-92C6-FD9D1DA392B9}" destId="{7DA90B0F-F67B-41D8-AA6E-815D5FD8A3DE}" srcOrd="2" destOrd="0" presId="urn:microsoft.com/office/officeart/2008/layout/VerticalCurvedList"/>
    <dgm:cxn modelId="{33F9FB6B-8EAD-4E4E-8EE2-1B5064336159}" type="presParOf" srcId="{7DA90B0F-F67B-41D8-AA6E-815D5FD8A3DE}" destId="{0E879867-389F-4A9C-9F5F-42EE6DA47CCB}" srcOrd="0" destOrd="0" presId="urn:microsoft.com/office/officeart/2008/layout/VerticalCurvedList"/>
    <dgm:cxn modelId="{443B7194-8743-4527-B70D-7BD172931C24}" type="presParOf" srcId="{D907598A-ECA9-4A9B-92C6-FD9D1DA392B9}" destId="{C2486DC2-B278-4A9A-863B-3CBBD35165AE}" srcOrd="3" destOrd="0" presId="urn:microsoft.com/office/officeart/2008/layout/VerticalCurvedList"/>
    <dgm:cxn modelId="{234A1B55-1864-4EA5-AD6F-BC55DF9257A0}" type="presParOf" srcId="{D907598A-ECA9-4A9B-92C6-FD9D1DA392B9}" destId="{EC33EC8A-D942-4E0A-B660-049E37CC20F8}" srcOrd="4" destOrd="0" presId="urn:microsoft.com/office/officeart/2008/layout/VerticalCurvedList"/>
    <dgm:cxn modelId="{E91A522B-A67F-48AD-B088-A6B7A3B96895}" type="presParOf" srcId="{EC33EC8A-D942-4E0A-B660-049E37CC20F8}" destId="{E66031AD-099F-4080-8A93-6B6CE299135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0594CC-E2DB-42AA-88BD-BB308709D496}" type="doc">
      <dgm:prSet loTypeId="urn:microsoft.com/office/officeart/2005/8/layout/hProcess9" loCatId="process" qsTypeId="urn:microsoft.com/office/officeart/2005/8/quickstyle/simple1" qsCatId="simple" csTypeId="urn:microsoft.com/office/officeart/2005/8/colors/colorful1" csCatId="colorful" phldr="1"/>
      <dgm:spPr/>
    </dgm:pt>
    <dgm:pt modelId="{9D4DDDA1-7D59-47EB-86A0-F40F77033D4F}">
      <dgm:prSet phldrT="[Text]"/>
      <dgm:spPr/>
      <dgm:t>
        <a:bodyPr/>
        <a:lstStyle/>
        <a:p>
          <a:r>
            <a:rPr lang="en-AU"/>
            <a:t>v8.4:continua</a:t>
          </a:r>
        </a:p>
      </dgm:t>
    </dgm:pt>
    <dgm:pt modelId="{FEC0A45B-1ECC-4345-9E7A-D9028914347C}" type="parTrans" cxnId="{1B648A61-7030-4067-83C8-6A9125F610AC}">
      <dgm:prSet/>
      <dgm:spPr/>
      <dgm:t>
        <a:bodyPr/>
        <a:lstStyle/>
        <a:p>
          <a:endParaRPr lang="en-AU"/>
        </a:p>
      </dgm:t>
    </dgm:pt>
    <dgm:pt modelId="{277FF83B-74C3-4155-B9CC-7416CE7D2F38}" type="sibTrans" cxnId="{1B648A61-7030-4067-83C8-6A9125F610AC}">
      <dgm:prSet/>
      <dgm:spPr/>
      <dgm:t>
        <a:bodyPr/>
        <a:lstStyle/>
        <a:p>
          <a:endParaRPr lang="en-AU"/>
        </a:p>
      </dgm:t>
    </dgm:pt>
    <dgm:pt modelId="{FCC4161E-731E-48BF-9B74-0744FFAC3EC8}">
      <dgm:prSet phldrT="[Text]"/>
      <dgm:spPr>
        <a:solidFill>
          <a:schemeClr val="accent3"/>
        </a:solidFill>
      </dgm:spPr>
      <dgm:t>
        <a:bodyPr/>
        <a:lstStyle/>
        <a:p>
          <a:r>
            <a:rPr lang="en-AU" dirty="0"/>
            <a:t>v9.0: progressions</a:t>
          </a:r>
        </a:p>
      </dgm:t>
    </dgm:pt>
    <dgm:pt modelId="{F23BE04F-AB2E-4D09-B1B8-56ADBCAED1A8}" type="parTrans" cxnId="{AF703D08-9E16-4222-8462-1CF55EA26F42}">
      <dgm:prSet/>
      <dgm:spPr/>
      <dgm:t>
        <a:bodyPr/>
        <a:lstStyle/>
        <a:p>
          <a:endParaRPr lang="en-AU"/>
        </a:p>
      </dgm:t>
    </dgm:pt>
    <dgm:pt modelId="{875007A3-9E0B-4417-B3EA-0A544785408B}" type="sibTrans" cxnId="{AF703D08-9E16-4222-8462-1CF55EA26F42}">
      <dgm:prSet/>
      <dgm:spPr/>
      <dgm:t>
        <a:bodyPr/>
        <a:lstStyle/>
        <a:p>
          <a:endParaRPr lang="en-AU"/>
        </a:p>
      </dgm:t>
    </dgm:pt>
    <dgm:pt modelId="{0B6CEF0A-164D-4A23-B403-1B716F8CDA49}" type="pres">
      <dgm:prSet presAssocID="{290594CC-E2DB-42AA-88BD-BB308709D496}" presName="CompostProcess" presStyleCnt="0">
        <dgm:presLayoutVars>
          <dgm:dir/>
          <dgm:resizeHandles val="exact"/>
        </dgm:presLayoutVars>
      </dgm:prSet>
      <dgm:spPr/>
    </dgm:pt>
    <dgm:pt modelId="{06529D4B-C5EA-4D20-ABB3-8457B9915F0C}" type="pres">
      <dgm:prSet presAssocID="{290594CC-E2DB-42AA-88BD-BB308709D496}" presName="arrow" presStyleLbl="bgShp" presStyleIdx="0" presStyleCnt="1"/>
      <dgm:spPr/>
    </dgm:pt>
    <dgm:pt modelId="{7C6707B0-B6F9-4859-8DF7-BC89E214B7F1}" type="pres">
      <dgm:prSet presAssocID="{290594CC-E2DB-42AA-88BD-BB308709D496}" presName="linearProcess" presStyleCnt="0"/>
      <dgm:spPr/>
    </dgm:pt>
    <dgm:pt modelId="{F6F904E9-D7FC-4906-B8F5-3E369EFDE856}" type="pres">
      <dgm:prSet presAssocID="{9D4DDDA1-7D59-47EB-86A0-F40F77033D4F}" presName="textNode" presStyleLbl="node1" presStyleIdx="0" presStyleCnt="2">
        <dgm:presLayoutVars>
          <dgm:bulletEnabled val="1"/>
        </dgm:presLayoutVars>
      </dgm:prSet>
      <dgm:spPr/>
    </dgm:pt>
    <dgm:pt modelId="{292BE059-FDFD-4CEE-AF24-26B2F21E09CD}" type="pres">
      <dgm:prSet presAssocID="{277FF83B-74C3-4155-B9CC-7416CE7D2F38}" presName="sibTrans" presStyleCnt="0"/>
      <dgm:spPr/>
    </dgm:pt>
    <dgm:pt modelId="{1B73FB36-DA57-42DE-BDCF-EEC0C739829C}" type="pres">
      <dgm:prSet presAssocID="{FCC4161E-731E-48BF-9B74-0744FFAC3EC8}" presName="textNode" presStyleLbl="node1" presStyleIdx="1" presStyleCnt="2">
        <dgm:presLayoutVars>
          <dgm:bulletEnabled val="1"/>
        </dgm:presLayoutVars>
      </dgm:prSet>
      <dgm:spPr/>
    </dgm:pt>
  </dgm:ptLst>
  <dgm:cxnLst>
    <dgm:cxn modelId="{AF703D08-9E16-4222-8462-1CF55EA26F42}" srcId="{290594CC-E2DB-42AA-88BD-BB308709D496}" destId="{FCC4161E-731E-48BF-9B74-0744FFAC3EC8}" srcOrd="1" destOrd="0" parTransId="{F23BE04F-AB2E-4D09-B1B8-56ADBCAED1A8}" sibTransId="{875007A3-9E0B-4417-B3EA-0A544785408B}"/>
    <dgm:cxn modelId="{8D90A33D-661F-48D3-93B9-5BDC19B2340F}" type="presOf" srcId="{290594CC-E2DB-42AA-88BD-BB308709D496}" destId="{0B6CEF0A-164D-4A23-B403-1B716F8CDA49}" srcOrd="0" destOrd="0" presId="urn:microsoft.com/office/officeart/2005/8/layout/hProcess9"/>
    <dgm:cxn modelId="{81C27041-CEF9-491C-A7CE-1B85FBD77FD4}" type="presOf" srcId="{9D4DDDA1-7D59-47EB-86A0-F40F77033D4F}" destId="{F6F904E9-D7FC-4906-B8F5-3E369EFDE856}" srcOrd="0" destOrd="0" presId="urn:microsoft.com/office/officeart/2005/8/layout/hProcess9"/>
    <dgm:cxn modelId="{1B648A61-7030-4067-83C8-6A9125F610AC}" srcId="{290594CC-E2DB-42AA-88BD-BB308709D496}" destId="{9D4DDDA1-7D59-47EB-86A0-F40F77033D4F}" srcOrd="0" destOrd="0" parTransId="{FEC0A45B-1ECC-4345-9E7A-D9028914347C}" sibTransId="{277FF83B-74C3-4155-B9CC-7416CE7D2F38}"/>
    <dgm:cxn modelId="{50F15F84-FA93-4387-8520-6012317C30FE}" type="presOf" srcId="{FCC4161E-731E-48BF-9B74-0744FFAC3EC8}" destId="{1B73FB36-DA57-42DE-BDCF-EEC0C739829C}" srcOrd="0" destOrd="0" presId="urn:microsoft.com/office/officeart/2005/8/layout/hProcess9"/>
    <dgm:cxn modelId="{798A0930-F331-4967-B5AE-0775A34EFE98}" type="presParOf" srcId="{0B6CEF0A-164D-4A23-B403-1B716F8CDA49}" destId="{06529D4B-C5EA-4D20-ABB3-8457B9915F0C}" srcOrd="0" destOrd="0" presId="urn:microsoft.com/office/officeart/2005/8/layout/hProcess9"/>
    <dgm:cxn modelId="{7596F4AB-C7BC-4811-9AE8-3E4B91831C6C}" type="presParOf" srcId="{0B6CEF0A-164D-4A23-B403-1B716F8CDA49}" destId="{7C6707B0-B6F9-4859-8DF7-BC89E214B7F1}" srcOrd="1" destOrd="0" presId="urn:microsoft.com/office/officeart/2005/8/layout/hProcess9"/>
    <dgm:cxn modelId="{EE2F5626-55EB-4B86-9CDE-EC7EF1FE1A53}" type="presParOf" srcId="{7C6707B0-B6F9-4859-8DF7-BC89E214B7F1}" destId="{F6F904E9-D7FC-4906-B8F5-3E369EFDE856}" srcOrd="0" destOrd="0" presId="urn:microsoft.com/office/officeart/2005/8/layout/hProcess9"/>
    <dgm:cxn modelId="{FCB233D7-2F1F-4530-8AD8-4E9F09FAEFFB}" type="presParOf" srcId="{7C6707B0-B6F9-4859-8DF7-BC89E214B7F1}" destId="{292BE059-FDFD-4CEE-AF24-26B2F21E09CD}" srcOrd="1" destOrd="0" presId="urn:microsoft.com/office/officeart/2005/8/layout/hProcess9"/>
    <dgm:cxn modelId="{32EB4410-0394-4183-B947-67E915248CA9}" type="presParOf" srcId="{7C6707B0-B6F9-4859-8DF7-BC89E214B7F1}" destId="{1B73FB36-DA57-42DE-BDCF-EEC0C739829C}"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D1C51-77DB-4BA2-AA3F-0AC5BCCB83BE}">
      <dsp:nvSpPr>
        <dsp:cNvPr id="0" name=""/>
        <dsp:cNvSpPr/>
      </dsp:nvSpPr>
      <dsp:spPr>
        <a:xfrm>
          <a:off x="-4162007" y="-643244"/>
          <a:ext cx="4994889" cy="4994889"/>
        </a:xfrm>
        <a:prstGeom prst="blockArc">
          <a:avLst>
            <a:gd name="adj1" fmla="val 18900000"/>
            <a:gd name="adj2" fmla="val 2700000"/>
            <a:gd name="adj3" fmla="val 432"/>
          </a:avLst>
        </a:pr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4F5E3502-830A-4050-9CE8-AC4F1AA90B19}">
      <dsp:nvSpPr>
        <dsp:cNvPr id="0" name=""/>
        <dsp:cNvSpPr/>
      </dsp:nvSpPr>
      <dsp:spPr>
        <a:xfrm>
          <a:off x="681696" y="529782"/>
          <a:ext cx="7795041" cy="1059415"/>
        </a:xfrm>
        <a:prstGeom prst="rect">
          <a:avLst/>
        </a:prstGeom>
        <a:solidFill>
          <a:srgbClr val="2157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911" tIns="71120" rIns="71120" bIns="71120" numCol="1" spcCol="1270" anchor="ctr" anchorCtr="0">
          <a:noAutofit/>
        </a:bodyPr>
        <a:lstStyle/>
        <a:p>
          <a:pPr marL="0" lvl="0" indent="0" algn="l" defTabSz="1244600">
            <a:lnSpc>
              <a:spcPct val="90000"/>
            </a:lnSpc>
            <a:spcBef>
              <a:spcPct val="0"/>
            </a:spcBef>
            <a:spcAft>
              <a:spcPct val="35000"/>
            </a:spcAft>
            <a:buNone/>
          </a:pPr>
          <a:r>
            <a:rPr lang="en-AU" sz="2800" kern="1200" dirty="0">
              <a:latin typeface="Arial" panose="020B0604020202020204" pitchFamily="34" charset="0"/>
              <a:cs typeface="Arial" panose="020B0604020202020204" pitchFamily="34" charset="0"/>
            </a:rPr>
            <a:t>Planning for reading in Years 3–6 English</a:t>
          </a:r>
        </a:p>
      </dsp:txBody>
      <dsp:txXfrm>
        <a:off x="681696" y="529782"/>
        <a:ext cx="7795041" cy="1059415"/>
      </dsp:txXfrm>
    </dsp:sp>
    <dsp:sp modelId="{0E879867-389F-4A9C-9F5F-42EE6DA47CCB}">
      <dsp:nvSpPr>
        <dsp:cNvPr id="0" name=""/>
        <dsp:cNvSpPr/>
      </dsp:nvSpPr>
      <dsp:spPr>
        <a:xfrm>
          <a:off x="19561" y="397355"/>
          <a:ext cx="1324269" cy="1324269"/>
        </a:xfrm>
        <a:prstGeom prst="ellipse">
          <a:avLst/>
        </a:prstGeom>
        <a:solidFill>
          <a:schemeClr val="lt1">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C2486DC2-B278-4A9A-863B-3CBBD35165AE}">
      <dsp:nvSpPr>
        <dsp:cNvPr id="0" name=""/>
        <dsp:cNvSpPr/>
      </dsp:nvSpPr>
      <dsp:spPr>
        <a:xfrm>
          <a:off x="681696" y="2119202"/>
          <a:ext cx="7795041" cy="1059415"/>
        </a:xfrm>
        <a:prstGeom prst="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911" tIns="71120" rIns="71120" bIns="71120" numCol="1" spcCol="1270" anchor="ctr" anchorCtr="0">
          <a:noAutofit/>
        </a:bodyPr>
        <a:lstStyle/>
        <a:p>
          <a:pPr marL="0" lvl="0" indent="0" algn="l" defTabSz="1244600">
            <a:lnSpc>
              <a:spcPct val="90000"/>
            </a:lnSpc>
            <a:spcBef>
              <a:spcPct val="0"/>
            </a:spcBef>
            <a:spcAft>
              <a:spcPct val="35000"/>
            </a:spcAft>
            <a:buNone/>
          </a:pPr>
          <a:r>
            <a:rPr lang="en-AU" sz="2800" kern="1200">
              <a:latin typeface="Arial" panose="020B0604020202020204" pitchFamily="34" charset="0"/>
              <a:cs typeface="Arial" panose="020B0604020202020204" pitchFamily="34" charset="0"/>
            </a:rPr>
            <a:t>Assessing reading in Years 3–6 English</a:t>
          </a:r>
        </a:p>
      </dsp:txBody>
      <dsp:txXfrm>
        <a:off x="681696" y="2119202"/>
        <a:ext cx="7795041" cy="1059415"/>
      </dsp:txXfrm>
    </dsp:sp>
    <dsp:sp modelId="{E66031AD-099F-4080-8A93-6B6CE299135E}">
      <dsp:nvSpPr>
        <dsp:cNvPr id="0" name=""/>
        <dsp:cNvSpPr/>
      </dsp:nvSpPr>
      <dsp:spPr>
        <a:xfrm>
          <a:off x="19561" y="1986775"/>
          <a:ext cx="1324269" cy="1324269"/>
        </a:xfrm>
        <a:prstGeom prst="ellipse">
          <a:avLst/>
        </a:prstGeom>
        <a:solidFill>
          <a:schemeClr val="lt1">
            <a:hueOff val="0"/>
            <a:satOff val="0"/>
            <a:lumOff val="0"/>
            <a:alphaOff val="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D726F-66FB-402B-8827-FBAF3F409D24}">
      <dsp:nvSpPr>
        <dsp:cNvPr id="0" name=""/>
        <dsp:cNvSpPr/>
      </dsp:nvSpPr>
      <dsp:spPr>
        <a:xfrm>
          <a:off x="319371" y="85730"/>
          <a:ext cx="3900218" cy="1712866"/>
        </a:xfrm>
        <a:prstGeom prst="rect">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Font typeface="Arial" panose="020B0604020202020204" pitchFamily="34" charset="0"/>
            <a:buNone/>
          </a:pPr>
          <a:br>
            <a:rPr lang="en-US" sz="1000" b="0" i="0" kern="1200" dirty="0">
              <a:solidFill>
                <a:schemeClr val="tx1"/>
              </a:solidFill>
              <a:latin typeface="Arial" panose="020B0604020202020204" pitchFamily="34" charset="0"/>
              <a:cs typeface="Arial" panose="020B0604020202020204" pitchFamily="34" charset="0"/>
            </a:rPr>
          </a:br>
          <a:r>
            <a:rPr lang="en-US" sz="1550" b="0" i="0" kern="1200" dirty="0">
              <a:solidFill>
                <a:schemeClr val="tx1"/>
              </a:solidFill>
              <a:latin typeface="Arial" panose="020B0604020202020204" pitchFamily="34" charset="0"/>
              <a:cs typeface="Arial" panose="020B0604020202020204" pitchFamily="34" charset="0"/>
            </a:rPr>
            <a:t>1. </a:t>
          </a:r>
          <a:br>
            <a:rPr lang="en-US" sz="1550" b="0" i="0" kern="1200" dirty="0">
              <a:solidFill>
                <a:schemeClr val="tx1"/>
              </a:solidFill>
              <a:latin typeface="Arial" panose="020B0604020202020204" pitchFamily="34" charset="0"/>
              <a:cs typeface="Arial" panose="020B0604020202020204" pitchFamily="34" charset="0"/>
            </a:rPr>
          </a:br>
          <a:r>
            <a:rPr lang="en-US" sz="1550" b="0" i="0" kern="1200" dirty="0">
              <a:solidFill>
                <a:schemeClr val="tx1"/>
              </a:solidFill>
              <a:latin typeface="Arial" panose="020B0604020202020204" pitchFamily="34" charset="0"/>
              <a:cs typeface="Arial" panose="020B0604020202020204" pitchFamily="34" charset="0"/>
            </a:rPr>
            <a:t>Learn to </a:t>
          </a:r>
          <a:r>
            <a:rPr lang="en-US" sz="1550" b="1" i="0" kern="1200" dirty="0">
              <a:solidFill>
                <a:schemeClr val="tx1"/>
              </a:solidFill>
              <a:latin typeface="Arial" panose="020B0604020202020204" pitchFamily="34" charset="0"/>
              <a:cs typeface="Arial" panose="020B0604020202020204" pitchFamily="34" charset="0"/>
            </a:rPr>
            <a:t>purposefully and </a:t>
          </a:r>
          <a:br>
            <a:rPr lang="en-US" sz="1550" b="1" i="0" kern="1200" dirty="0">
              <a:solidFill>
                <a:schemeClr val="tx1"/>
              </a:solidFill>
              <a:latin typeface="Arial" panose="020B0604020202020204" pitchFamily="34" charset="0"/>
              <a:cs typeface="Arial" panose="020B0604020202020204" pitchFamily="34" charset="0"/>
            </a:rPr>
          </a:br>
          <a:r>
            <a:rPr lang="en-US" sz="1550" b="1" i="0" kern="1200" dirty="0">
              <a:solidFill>
                <a:schemeClr val="tx1"/>
              </a:solidFill>
              <a:latin typeface="Arial" panose="020B0604020202020204" pitchFamily="34" charset="0"/>
              <a:cs typeface="Arial" panose="020B0604020202020204" pitchFamily="34" charset="0"/>
            </a:rPr>
            <a:t>proficiently read</a:t>
          </a:r>
          <a:r>
            <a:rPr lang="en-US" sz="1550" b="0" i="0" kern="1200" dirty="0">
              <a:solidFill>
                <a:schemeClr val="tx1"/>
              </a:solidFill>
              <a:latin typeface="Arial" panose="020B0604020202020204" pitchFamily="34" charset="0"/>
              <a:cs typeface="Arial" panose="020B0604020202020204" pitchFamily="34" charset="0"/>
            </a:rPr>
            <a:t>, view, listen to, speak, write, create </a:t>
          </a:r>
          <a:r>
            <a:rPr lang="en-US" sz="1550" b="1" i="0" kern="1200" dirty="0">
              <a:solidFill>
                <a:schemeClr val="tx1"/>
              </a:solidFill>
              <a:latin typeface="Arial" panose="020B0604020202020204" pitchFamily="34" charset="0"/>
              <a:ea typeface="+mn-ea"/>
              <a:cs typeface="Arial" panose="020B0604020202020204" pitchFamily="34" charset="0"/>
            </a:rPr>
            <a:t>and reflect on increasingly complex texts</a:t>
          </a:r>
          <a:r>
            <a:rPr lang="en-US" sz="1550" b="1" i="0" kern="1200" dirty="0">
              <a:solidFill>
                <a:schemeClr val="tx1"/>
              </a:solidFill>
              <a:latin typeface="Arial" panose="020B0604020202020204" pitchFamily="34" charset="0"/>
              <a:cs typeface="Arial" panose="020B0604020202020204" pitchFamily="34" charset="0"/>
            </a:rPr>
            <a:t> </a:t>
          </a:r>
          <a:r>
            <a:rPr lang="en-US" sz="1550" b="0" i="0" kern="1200" dirty="0">
              <a:solidFill>
                <a:schemeClr val="tx1"/>
              </a:solidFill>
              <a:latin typeface="Arial" panose="020B0604020202020204" pitchFamily="34" charset="0"/>
              <a:cs typeface="Arial" panose="020B0604020202020204" pitchFamily="34" charset="0"/>
            </a:rPr>
            <a:t>across a growing range </a:t>
          </a:r>
          <a:br>
            <a:rPr lang="en-US" sz="1550" b="0" i="0" kern="1200" dirty="0">
              <a:solidFill>
                <a:schemeClr val="tx1"/>
              </a:solidFill>
              <a:latin typeface="Arial" panose="020B0604020202020204" pitchFamily="34" charset="0"/>
              <a:cs typeface="Arial" panose="020B0604020202020204" pitchFamily="34" charset="0"/>
            </a:rPr>
          </a:br>
          <a:r>
            <a:rPr lang="en-US" sz="1550" b="0" i="0" kern="1200" dirty="0">
              <a:solidFill>
                <a:schemeClr val="tx1"/>
              </a:solidFill>
              <a:latin typeface="Arial" panose="020B0604020202020204" pitchFamily="34" charset="0"/>
              <a:cs typeface="Arial" panose="020B0604020202020204" pitchFamily="34" charset="0"/>
            </a:rPr>
            <a:t>of contexts. </a:t>
          </a:r>
          <a:br>
            <a:rPr lang="en-US" sz="1550" b="0" i="0" kern="1200" dirty="0">
              <a:solidFill>
                <a:schemeClr val="tx1"/>
              </a:solidFill>
            </a:rPr>
          </a:br>
          <a:endParaRPr lang="en-US" sz="1550" b="0" i="0" kern="1200" dirty="0">
            <a:solidFill>
              <a:schemeClr val="tx1"/>
            </a:solidFill>
          </a:endParaRPr>
        </a:p>
      </dsp:txBody>
      <dsp:txXfrm>
        <a:off x="319371" y="85730"/>
        <a:ext cx="3900218" cy="1712866"/>
      </dsp:txXfrm>
    </dsp:sp>
    <dsp:sp modelId="{D22ED7EF-3B00-4C81-B0DC-3C05791229EA}">
      <dsp:nvSpPr>
        <dsp:cNvPr id="0" name=""/>
        <dsp:cNvSpPr/>
      </dsp:nvSpPr>
      <dsp:spPr>
        <a:xfrm>
          <a:off x="4413743" y="94321"/>
          <a:ext cx="3763184" cy="1695684"/>
        </a:xfrm>
        <a:prstGeom prst="rect">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Font typeface="Arial" panose="020B0604020202020204" pitchFamily="34" charset="0"/>
            <a:buNone/>
          </a:pPr>
          <a:endParaRPr lang="en-US" sz="1000" b="0" i="0" kern="1200" dirty="0">
            <a:solidFill>
              <a:schemeClr val="tx1"/>
            </a:solidFill>
            <a:latin typeface="Arial" panose="020B0604020202020204" pitchFamily="34" charset="0"/>
            <a:cs typeface="Arial" panose="020B0604020202020204" pitchFamily="34" charset="0"/>
          </a:endParaRPr>
        </a:p>
        <a:p>
          <a:pPr marL="0" lvl="0" indent="0" algn="ctr" defTabSz="444500">
            <a:lnSpc>
              <a:spcPct val="90000"/>
            </a:lnSpc>
            <a:spcBef>
              <a:spcPct val="0"/>
            </a:spcBef>
            <a:spcAft>
              <a:spcPct val="35000"/>
            </a:spcAft>
            <a:buFont typeface="Arial" panose="020B0604020202020204" pitchFamily="34" charset="0"/>
            <a:buNone/>
          </a:pPr>
          <a:r>
            <a:rPr lang="en-US" sz="1550" b="0" i="0" kern="1200" dirty="0">
              <a:solidFill>
                <a:srgbClr val="000000"/>
              </a:solidFill>
              <a:latin typeface="Arial" panose="020B0604020202020204" pitchFamily="34" charset="0"/>
              <a:ea typeface="+mn-ea"/>
              <a:cs typeface="Arial" panose="020B0604020202020204" pitchFamily="34" charset="0"/>
            </a:rPr>
            <a:t>2. </a:t>
          </a:r>
          <a:br>
            <a:rPr lang="en-US" sz="1550" b="0" i="0" kern="1200" dirty="0">
              <a:solidFill>
                <a:schemeClr val="tx1"/>
              </a:solidFill>
              <a:latin typeface="Arial" panose="020B0604020202020204" pitchFamily="34" charset="0"/>
              <a:cs typeface="Arial" panose="020B0604020202020204" pitchFamily="34" charset="0"/>
            </a:rPr>
          </a:br>
          <a:r>
            <a:rPr lang="en-US" sz="1550" b="0" i="0" kern="1200" dirty="0">
              <a:solidFill>
                <a:schemeClr val="tx1"/>
              </a:solidFill>
              <a:latin typeface="Arial" panose="020B0604020202020204" pitchFamily="34" charset="0"/>
              <a:cs typeface="Arial" panose="020B0604020202020204" pitchFamily="34" charset="0"/>
            </a:rPr>
            <a:t>Understand </a:t>
          </a:r>
          <a:r>
            <a:rPr lang="en-US" sz="1550" b="1" i="0" kern="1200" dirty="0">
              <a:solidFill>
                <a:schemeClr val="tx1"/>
              </a:solidFill>
              <a:latin typeface="Arial" panose="020B0604020202020204" pitchFamily="34" charset="0"/>
              <a:ea typeface="+mn-ea"/>
              <a:cs typeface="Arial" panose="020B0604020202020204" pitchFamily="34" charset="0"/>
            </a:rPr>
            <a:t>how Standard Australian English works in its </a:t>
          </a:r>
          <a:r>
            <a:rPr lang="en-US" sz="1550" b="0" i="0" kern="1200" dirty="0">
              <a:solidFill>
                <a:schemeClr val="tx1"/>
              </a:solidFill>
              <a:latin typeface="Arial" panose="020B0604020202020204" pitchFamily="34" charset="0"/>
              <a:cs typeface="Arial" panose="020B0604020202020204" pitchFamily="34" charset="0"/>
            </a:rPr>
            <a:t>spoken and </a:t>
          </a:r>
          <a:br>
            <a:rPr lang="en-US" sz="1550" b="0" i="0" kern="1200" dirty="0">
              <a:solidFill>
                <a:schemeClr val="tx1"/>
              </a:solidFill>
              <a:latin typeface="Arial" panose="020B0604020202020204" pitchFamily="34" charset="0"/>
              <a:cs typeface="Arial" panose="020B0604020202020204" pitchFamily="34" charset="0"/>
            </a:rPr>
          </a:br>
          <a:r>
            <a:rPr lang="en-US" sz="1550" b="1" i="0" kern="1200" dirty="0">
              <a:solidFill>
                <a:schemeClr val="tx1"/>
              </a:solidFill>
              <a:latin typeface="Arial" panose="020B0604020202020204" pitchFamily="34" charset="0"/>
              <a:ea typeface="+mn-ea"/>
              <a:cs typeface="Arial" panose="020B0604020202020204" pitchFamily="34" charset="0"/>
            </a:rPr>
            <a:t>written forms</a:t>
          </a:r>
          <a:r>
            <a:rPr lang="en-US" sz="1550" b="0" i="0" kern="1200" dirty="0">
              <a:solidFill>
                <a:schemeClr val="tx1"/>
              </a:solidFill>
              <a:latin typeface="Arial" panose="020B0604020202020204" pitchFamily="34" charset="0"/>
              <a:cs typeface="Arial" panose="020B0604020202020204" pitchFamily="34" charset="0"/>
            </a:rPr>
            <a:t>, and in combination with </a:t>
          </a:r>
          <a:br>
            <a:rPr lang="en-US" sz="1550" b="0" i="0" kern="1200" dirty="0">
              <a:solidFill>
                <a:schemeClr val="tx1"/>
              </a:solidFill>
              <a:latin typeface="Arial" panose="020B0604020202020204" pitchFamily="34" charset="0"/>
              <a:cs typeface="Arial" panose="020B0604020202020204" pitchFamily="34" charset="0"/>
            </a:rPr>
          </a:br>
          <a:r>
            <a:rPr lang="en-US" sz="1550" b="0" i="0" kern="1200" dirty="0">
              <a:solidFill>
                <a:schemeClr val="tx1"/>
              </a:solidFill>
              <a:latin typeface="Arial" panose="020B0604020202020204" pitchFamily="34" charset="0"/>
              <a:cs typeface="Arial" panose="020B0604020202020204" pitchFamily="34" charset="0"/>
            </a:rPr>
            <a:t>non-linguistic forms of communication, </a:t>
          </a:r>
          <a:br>
            <a:rPr lang="en-US" sz="1550" b="0" i="0" kern="1200" dirty="0">
              <a:solidFill>
                <a:schemeClr val="tx1"/>
              </a:solidFill>
              <a:latin typeface="Arial" panose="020B0604020202020204" pitchFamily="34" charset="0"/>
              <a:cs typeface="Arial" panose="020B0604020202020204" pitchFamily="34" charset="0"/>
            </a:rPr>
          </a:br>
          <a:r>
            <a:rPr lang="en-US" sz="1550" b="1" i="0" kern="1200" dirty="0">
              <a:solidFill>
                <a:schemeClr val="tx1"/>
              </a:solidFill>
              <a:latin typeface="Arial" panose="020B0604020202020204" pitchFamily="34" charset="0"/>
              <a:ea typeface="+mn-ea"/>
              <a:cs typeface="Arial" panose="020B0604020202020204" pitchFamily="34" charset="0"/>
            </a:rPr>
            <a:t>to create meaning. </a:t>
          </a:r>
          <a:br>
            <a:rPr lang="en-US" sz="1550" b="0" i="0" kern="1200" dirty="0">
              <a:solidFill>
                <a:schemeClr val="tx1"/>
              </a:solidFill>
              <a:latin typeface="Arial" panose="020B0604020202020204" pitchFamily="34" charset="0"/>
              <a:cs typeface="Arial" panose="020B0604020202020204" pitchFamily="34" charset="0"/>
            </a:rPr>
          </a:br>
          <a:endParaRPr lang="en-US" sz="1550" b="0" i="0" kern="1200" dirty="0">
            <a:solidFill>
              <a:schemeClr val="tx1"/>
            </a:solidFill>
            <a:latin typeface="Arial" panose="020B0604020202020204" pitchFamily="34" charset="0"/>
            <a:cs typeface="Arial" panose="020B0604020202020204" pitchFamily="34" charset="0"/>
          </a:endParaRPr>
        </a:p>
      </dsp:txBody>
      <dsp:txXfrm>
        <a:off x="4413743" y="94321"/>
        <a:ext cx="3763184" cy="1695684"/>
      </dsp:txXfrm>
    </dsp:sp>
    <dsp:sp modelId="{5BF7927C-9173-44E2-96D9-D69C0BA54321}">
      <dsp:nvSpPr>
        <dsp:cNvPr id="0" name=""/>
        <dsp:cNvSpPr/>
      </dsp:nvSpPr>
      <dsp:spPr>
        <a:xfrm>
          <a:off x="325040" y="1926950"/>
          <a:ext cx="3895578" cy="1630483"/>
        </a:xfrm>
        <a:prstGeom prst="rect">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688975">
            <a:lnSpc>
              <a:spcPct val="90000"/>
            </a:lnSpc>
            <a:spcBef>
              <a:spcPct val="0"/>
            </a:spcBef>
            <a:spcAft>
              <a:spcPct val="35000"/>
            </a:spcAft>
            <a:buFont typeface="Arial" panose="020B0604020202020204" pitchFamily="34" charset="0"/>
            <a:buNone/>
          </a:pPr>
          <a:r>
            <a:rPr lang="en-US" sz="1550" b="0" i="0" kern="1200" dirty="0">
              <a:solidFill>
                <a:schemeClr val="tx1"/>
              </a:solidFill>
              <a:latin typeface="Arial" panose="020B0604020202020204" pitchFamily="34" charset="0"/>
              <a:cs typeface="Arial" panose="020B0604020202020204" pitchFamily="34" charset="0"/>
            </a:rPr>
            <a:t>3. </a:t>
          </a:r>
          <a:br>
            <a:rPr lang="en-US" sz="1550" b="0" i="0" kern="1200" dirty="0">
              <a:solidFill>
                <a:schemeClr val="tx1"/>
              </a:solidFill>
              <a:latin typeface="Arial" panose="020B0604020202020204" pitchFamily="34" charset="0"/>
              <a:cs typeface="Arial" panose="020B0604020202020204" pitchFamily="34" charset="0"/>
            </a:rPr>
          </a:br>
          <a:r>
            <a:rPr lang="en-US" sz="1550" b="0" i="0" kern="1200" dirty="0">
              <a:solidFill>
                <a:schemeClr val="tx1"/>
              </a:solidFill>
              <a:latin typeface="Arial" panose="020B0604020202020204" pitchFamily="34" charset="0"/>
              <a:cs typeface="Arial" panose="020B0604020202020204" pitchFamily="34" charset="0"/>
            </a:rPr>
            <a:t>Develop </a:t>
          </a:r>
          <a:r>
            <a:rPr lang="en-US" sz="1550" b="1" i="0" kern="1200" dirty="0">
              <a:solidFill>
                <a:schemeClr val="tx1"/>
              </a:solidFill>
              <a:latin typeface="Arial" panose="020B0604020202020204" pitchFamily="34" charset="0"/>
              <a:ea typeface="+mn-ea"/>
              <a:cs typeface="Arial" panose="020B0604020202020204" pitchFamily="34" charset="0"/>
            </a:rPr>
            <a:t>interest and skills </a:t>
          </a:r>
          <a:br>
            <a:rPr lang="en-US" sz="1550" b="1" i="0" kern="1200" dirty="0">
              <a:solidFill>
                <a:schemeClr val="tx1"/>
              </a:solidFill>
              <a:latin typeface="Arial" panose="020B0604020202020204" pitchFamily="34" charset="0"/>
              <a:ea typeface="+mn-ea"/>
              <a:cs typeface="Arial" panose="020B0604020202020204" pitchFamily="34" charset="0"/>
            </a:rPr>
          </a:br>
          <a:r>
            <a:rPr lang="en-US" sz="1550" b="1" i="0" kern="1200" dirty="0">
              <a:solidFill>
                <a:schemeClr val="tx1"/>
              </a:solidFill>
              <a:latin typeface="Arial" panose="020B0604020202020204" pitchFamily="34" charset="0"/>
              <a:ea typeface="+mn-ea"/>
              <a:cs typeface="Arial" panose="020B0604020202020204" pitchFamily="34" charset="0"/>
            </a:rPr>
            <a:t>in examining </a:t>
          </a:r>
          <a:r>
            <a:rPr lang="en-US" sz="1550" b="0" i="0" kern="1200" dirty="0">
              <a:solidFill>
                <a:schemeClr val="tx1"/>
              </a:solidFill>
              <a:latin typeface="Arial" panose="020B0604020202020204" pitchFamily="34" charset="0"/>
              <a:cs typeface="Arial" panose="020B0604020202020204" pitchFamily="34" charset="0"/>
            </a:rPr>
            <a:t>the aesthetic aspects </a:t>
          </a:r>
          <a:br>
            <a:rPr lang="en-US" sz="1550" b="0" i="0" kern="1200" dirty="0">
              <a:solidFill>
                <a:schemeClr val="tx1"/>
              </a:solidFill>
              <a:latin typeface="Arial" panose="020B0604020202020204" pitchFamily="34" charset="0"/>
              <a:cs typeface="Arial" panose="020B0604020202020204" pitchFamily="34" charset="0"/>
            </a:rPr>
          </a:br>
          <a:r>
            <a:rPr lang="en-US" sz="1550" b="0" i="0" kern="1200" dirty="0">
              <a:solidFill>
                <a:schemeClr val="tx1"/>
              </a:solidFill>
              <a:latin typeface="Arial" panose="020B0604020202020204" pitchFamily="34" charset="0"/>
              <a:cs typeface="Arial" panose="020B0604020202020204" pitchFamily="34" charset="0"/>
            </a:rPr>
            <a:t>of </a:t>
          </a:r>
          <a:r>
            <a:rPr lang="en-US" sz="1550" b="1" i="0" kern="1200" dirty="0">
              <a:solidFill>
                <a:schemeClr val="tx1"/>
              </a:solidFill>
              <a:latin typeface="Arial" panose="020B0604020202020204" pitchFamily="34" charset="0"/>
              <a:cs typeface="Arial" panose="020B0604020202020204" pitchFamily="34" charset="0"/>
            </a:rPr>
            <a:t>texts</a:t>
          </a:r>
          <a:r>
            <a:rPr lang="en-US" sz="1550" b="0" i="0" kern="1200" dirty="0">
              <a:solidFill>
                <a:schemeClr val="tx1"/>
              </a:solidFill>
              <a:latin typeface="Arial" panose="020B0604020202020204" pitchFamily="34" charset="0"/>
              <a:cs typeface="Arial" panose="020B0604020202020204" pitchFamily="34" charset="0"/>
            </a:rPr>
            <a:t> and develop an </a:t>
          </a:r>
          <a:r>
            <a:rPr lang="en-US" sz="1550" b="1" i="0" kern="1200" dirty="0">
              <a:solidFill>
                <a:schemeClr val="tx1"/>
              </a:solidFill>
              <a:latin typeface="Arial" panose="020B0604020202020204" pitchFamily="34" charset="0"/>
              <a:ea typeface="+mn-ea"/>
              <a:cs typeface="Arial" panose="020B0604020202020204" pitchFamily="34" charset="0"/>
            </a:rPr>
            <a:t>informed appreciation of literature. </a:t>
          </a:r>
          <a:endParaRPr lang="en-US" sz="1550" b="0" i="0" kern="1200" dirty="0">
            <a:solidFill>
              <a:schemeClr val="tx1"/>
            </a:solidFill>
          </a:endParaRPr>
        </a:p>
      </dsp:txBody>
      <dsp:txXfrm>
        <a:off x="325040" y="1926950"/>
        <a:ext cx="3895578" cy="1630483"/>
      </dsp:txXfrm>
    </dsp:sp>
    <dsp:sp modelId="{ABD7E3F1-8C29-4A89-A139-985E7C9AA1A1}">
      <dsp:nvSpPr>
        <dsp:cNvPr id="0" name=""/>
        <dsp:cNvSpPr/>
      </dsp:nvSpPr>
      <dsp:spPr>
        <a:xfrm>
          <a:off x="4414772" y="1907268"/>
          <a:ext cx="3756486" cy="1669846"/>
        </a:xfrm>
        <a:prstGeom prst="rect">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688975">
            <a:lnSpc>
              <a:spcPct val="90000"/>
            </a:lnSpc>
            <a:spcBef>
              <a:spcPct val="0"/>
            </a:spcBef>
            <a:spcAft>
              <a:spcPct val="35000"/>
            </a:spcAft>
            <a:buFont typeface="Arial" panose="020B0604020202020204" pitchFamily="34" charset="0"/>
            <a:buNone/>
          </a:pPr>
          <a:r>
            <a:rPr lang="en-US" sz="1550" b="0" i="0" kern="1200" dirty="0">
              <a:solidFill>
                <a:schemeClr val="tx1"/>
              </a:solidFill>
              <a:latin typeface="Arial" panose="020B0604020202020204" pitchFamily="34" charset="0"/>
              <a:cs typeface="Arial" panose="020B0604020202020204" pitchFamily="34" charset="0"/>
            </a:rPr>
            <a:t>4. </a:t>
          </a:r>
          <a:br>
            <a:rPr lang="en-US" sz="1550" b="0" i="0" kern="1200" dirty="0">
              <a:solidFill>
                <a:schemeClr val="tx1"/>
              </a:solidFill>
              <a:latin typeface="Arial" panose="020B0604020202020204" pitchFamily="34" charset="0"/>
              <a:cs typeface="Arial" panose="020B0604020202020204" pitchFamily="34" charset="0"/>
            </a:rPr>
          </a:br>
          <a:r>
            <a:rPr lang="en-US" sz="1550" b="1" i="0" kern="1200" dirty="0">
              <a:solidFill>
                <a:schemeClr val="tx1"/>
              </a:solidFill>
              <a:latin typeface="Arial" panose="020B0604020202020204" pitchFamily="34" charset="0"/>
              <a:ea typeface="+mn-ea"/>
              <a:cs typeface="Arial" panose="020B0604020202020204" pitchFamily="34" charset="0"/>
            </a:rPr>
            <a:t>Appreciate, enjoy, </a:t>
          </a:r>
          <a:r>
            <a:rPr lang="en-US" sz="1550" b="1" i="0" kern="1200" dirty="0" err="1">
              <a:solidFill>
                <a:schemeClr val="tx1"/>
              </a:solidFill>
              <a:latin typeface="Arial" panose="020B0604020202020204" pitchFamily="34" charset="0"/>
              <a:ea typeface="+mn-ea"/>
              <a:cs typeface="Arial" panose="020B0604020202020204" pitchFamily="34" charset="0"/>
            </a:rPr>
            <a:t>analyse</a:t>
          </a:r>
          <a:r>
            <a:rPr lang="en-US" sz="1550" b="1" i="0" kern="1200" dirty="0">
              <a:solidFill>
                <a:schemeClr val="tx1"/>
              </a:solidFill>
              <a:latin typeface="Arial" panose="020B0604020202020204" pitchFamily="34" charset="0"/>
              <a:ea typeface="+mn-ea"/>
              <a:cs typeface="Arial" panose="020B0604020202020204" pitchFamily="34" charset="0"/>
            </a:rPr>
            <a:t>, evaluate</a:t>
          </a:r>
          <a:r>
            <a:rPr lang="en-US" sz="1550" b="0" i="0" kern="1200" dirty="0">
              <a:solidFill>
                <a:schemeClr val="tx1"/>
              </a:solidFill>
              <a:latin typeface="Arial" panose="020B0604020202020204" pitchFamily="34" charset="0"/>
              <a:cs typeface="Arial" panose="020B0604020202020204" pitchFamily="34" charset="0"/>
            </a:rPr>
            <a:t>, adapt and use </a:t>
          </a:r>
          <a:r>
            <a:rPr lang="en-US" sz="1550" b="1" i="0" kern="1200" dirty="0">
              <a:solidFill>
                <a:schemeClr val="tx1"/>
              </a:solidFill>
              <a:latin typeface="Arial" panose="020B0604020202020204" pitchFamily="34" charset="0"/>
              <a:ea typeface="+mn-ea"/>
              <a:cs typeface="Arial" panose="020B0604020202020204" pitchFamily="34" charset="0"/>
            </a:rPr>
            <a:t>the richness and power of the English language in all its variations </a:t>
          </a:r>
          <a:r>
            <a:rPr lang="en-US" sz="1550" b="0" i="0" kern="1200" dirty="0">
              <a:solidFill>
                <a:schemeClr val="tx1"/>
              </a:solidFill>
              <a:latin typeface="Arial" panose="020B0604020202020204" pitchFamily="34" charset="0"/>
              <a:cs typeface="Arial" panose="020B0604020202020204" pitchFamily="34" charset="0"/>
            </a:rPr>
            <a:t>to evoke feelings, form ideas and facilitate interaction with others. </a:t>
          </a:r>
        </a:p>
      </dsp:txBody>
      <dsp:txXfrm>
        <a:off x="4414772" y="1907268"/>
        <a:ext cx="3756486" cy="16698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53CB54-DC61-48CA-8D2A-312B10B4E0F7}">
      <dsp:nvSpPr>
        <dsp:cNvPr id="0" name=""/>
        <dsp:cNvSpPr/>
      </dsp:nvSpPr>
      <dsp:spPr>
        <a:xfrm>
          <a:off x="483418" y="0"/>
          <a:ext cx="5478747" cy="347272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640116-F27B-4730-BEE4-700C7D9B074C}">
      <dsp:nvSpPr>
        <dsp:cNvPr id="0" name=""/>
        <dsp:cNvSpPr/>
      </dsp:nvSpPr>
      <dsp:spPr>
        <a:xfrm>
          <a:off x="2203" y="1309569"/>
          <a:ext cx="1431373" cy="853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AU" sz="2800" kern="1200" dirty="0">
              <a:latin typeface="Arial" panose="020B0604020202020204" pitchFamily="34" charset="0"/>
              <a:cs typeface="Arial" panose="020B0604020202020204" pitchFamily="34" charset="0"/>
            </a:rPr>
            <a:t>Year 3</a:t>
          </a:r>
        </a:p>
      </dsp:txBody>
      <dsp:txXfrm>
        <a:off x="43871" y="1351237"/>
        <a:ext cx="1348037" cy="770244"/>
      </dsp:txXfrm>
    </dsp:sp>
    <dsp:sp modelId="{2900B38B-E252-48A5-AFFB-91C49A4BE493}">
      <dsp:nvSpPr>
        <dsp:cNvPr id="0" name=""/>
        <dsp:cNvSpPr/>
      </dsp:nvSpPr>
      <dsp:spPr>
        <a:xfrm>
          <a:off x="1672138" y="1309569"/>
          <a:ext cx="1431373" cy="853580"/>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AU" sz="2800" kern="1200" dirty="0">
              <a:latin typeface="Arial" panose="020B0604020202020204" pitchFamily="34" charset="0"/>
              <a:cs typeface="Arial" panose="020B0604020202020204" pitchFamily="34" charset="0"/>
            </a:rPr>
            <a:t>Year 4</a:t>
          </a:r>
        </a:p>
      </dsp:txBody>
      <dsp:txXfrm>
        <a:off x="1713806" y="1351237"/>
        <a:ext cx="1348037" cy="770244"/>
      </dsp:txXfrm>
    </dsp:sp>
    <dsp:sp modelId="{34FFF8F8-5A2F-44CD-AB71-EF6B3ACD148E}">
      <dsp:nvSpPr>
        <dsp:cNvPr id="0" name=""/>
        <dsp:cNvSpPr/>
      </dsp:nvSpPr>
      <dsp:spPr>
        <a:xfrm>
          <a:off x="3342073" y="1309569"/>
          <a:ext cx="1431373" cy="853580"/>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AU" sz="2800" kern="1200" dirty="0">
              <a:solidFill>
                <a:schemeClr val="tx1"/>
              </a:solidFill>
              <a:latin typeface="Arial" panose="020B0604020202020204" pitchFamily="34" charset="0"/>
              <a:cs typeface="Arial" panose="020B0604020202020204" pitchFamily="34" charset="0"/>
            </a:rPr>
            <a:t>Year 5</a:t>
          </a:r>
        </a:p>
      </dsp:txBody>
      <dsp:txXfrm>
        <a:off x="3383741" y="1351237"/>
        <a:ext cx="1348037" cy="770244"/>
      </dsp:txXfrm>
    </dsp:sp>
    <dsp:sp modelId="{9A0102BB-864A-4648-B793-E2FE6D93BC60}">
      <dsp:nvSpPr>
        <dsp:cNvPr id="0" name=""/>
        <dsp:cNvSpPr/>
      </dsp:nvSpPr>
      <dsp:spPr>
        <a:xfrm>
          <a:off x="5012008" y="1309569"/>
          <a:ext cx="1431373" cy="853580"/>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AU" sz="2800" kern="1200" dirty="0">
              <a:solidFill>
                <a:schemeClr val="tx1"/>
              </a:solidFill>
              <a:latin typeface="Arial" panose="020B0604020202020204" pitchFamily="34" charset="0"/>
              <a:cs typeface="Arial" panose="020B0604020202020204" pitchFamily="34" charset="0"/>
            </a:rPr>
            <a:t>Year 6</a:t>
          </a:r>
        </a:p>
      </dsp:txBody>
      <dsp:txXfrm>
        <a:off x="5053676" y="1351237"/>
        <a:ext cx="1348037" cy="7702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00BF88-3AE0-4A55-A087-38405081E9F0}">
      <dsp:nvSpPr>
        <dsp:cNvPr id="0" name=""/>
        <dsp:cNvSpPr/>
      </dsp:nvSpPr>
      <dsp:spPr>
        <a:xfrm>
          <a:off x="618587" y="1294"/>
          <a:ext cx="1234760" cy="740856"/>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dirty="0">
              <a:latin typeface="Arial" panose="020B0604020202020204" pitchFamily="34" charset="0"/>
              <a:cs typeface="Arial" panose="020B0604020202020204" pitchFamily="34" charset="0"/>
            </a:rPr>
            <a:t>Events</a:t>
          </a:r>
        </a:p>
        <a:p>
          <a:pPr marL="0" lvl="0" indent="0" algn="ctr" defTabSz="666750">
            <a:lnSpc>
              <a:spcPct val="90000"/>
            </a:lnSpc>
            <a:spcBef>
              <a:spcPct val="0"/>
            </a:spcBef>
            <a:spcAft>
              <a:spcPct val="35000"/>
            </a:spcAft>
            <a:buNone/>
          </a:pPr>
          <a:r>
            <a:rPr lang="en-AU" sz="1500" kern="1200" dirty="0">
              <a:latin typeface="Arial" panose="020B0604020202020204" pitchFamily="34" charset="0"/>
              <a:cs typeface="Arial" panose="020B0604020202020204" pitchFamily="34" charset="0"/>
            </a:rPr>
            <a:t>(fiction)</a:t>
          </a:r>
        </a:p>
      </dsp:txBody>
      <dsp:txXfrm>
        <a:off x="654753" y="37460"/>
        <a:ext cx="1162428" cy="668524"/>
      </dsp:txXfrm>
    </dsp:sp>
    <dsp:sp modelId="{E16FFC1C-B71C-4C28-A558-B5C9389D9350}">
      <dsp:nvSpPr>
        <dsp:cNvPr id="0" name=""/>
        <dsp:cNvSpPr/>
      </dsp:nvSpPr>
      <dsp:spPr>
        <a:xfrm>
          <a:off x="618587" y="865626"/>
          <a:ext cx="1234760" cy="740856"/>
        </a:xfrm>
        <a:prstGeom prst="round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a:latin typeface="Arial" panose="020B0604020202020204" pitchFamily="34" charset="0"/>
              <a:cs typeface="Arial" panose="020B0604020202020204" pitchFamily="34" charset="0"/>
            </a:rPr>
            <a:t>Content</a:t>
          </a:r>
        </a:p>
        <a:p>
          <a:pPr marL="0" lvl="0" indent="0" algn="ctr" defTabSz="666750">
            <a:lnSpc>
              <a:spcPct val="90000"/>
            </a:lnSpc>
            <a:spcBef>
              <a:spcPct val="0"/>
            </a:spcBef>
            <a:spcAft>
              <a:spcPct val="35000"/>
            </a:spcAft>
            <a:buNone/>
          </a:pPr>
          <a:r>
            <a:rPr lang="en-AU" sz="1500" kern="1200">
              <a:latin typeface="Arial" panose="020B0604020202020204" pitchFamily="34" charset="0"/>
              <a:cs typeface="Arial" panose="020B0604020202020204" pitchFamily="34" charset="0"/>
            </a:rPr>
            <a:t>(non-fiction)</a:t>
          </a:r>
        </a:p>
      </dsp:txBody>
      <dsp:txXfrm>
        <a:off x="654753" y="901792"/>
        <a:ext cx="1162428" cy="668524"/>
      </dsp:txXfrm>
    </dsp:sp>
    <dsp:sp modelId="{A4F5171D-BBEF-4766-8FF6-0FD47A32D689}">
      <dsp:nvSpPr>
        <dsp:cNvPr id="0" name=""/>
        <dsp:cNvSpPr/>
      </dsp:nvSpPr>
      <dsp:spPr>
        <a:xfrm>
          <a:off x="618587" y="1729959"/>
          <a:ext cx="1234760" cy="740856"/>
        </a:xfrm>
        <a:prstGeom prst="round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dirty="0">
              <a:latin typeface="Arial" panose="020B0604020202020204" pitchFamily="34" charset="0"/>
              <a:cs typeface="Arial" panose="020B0604020202020204" pitchFamily="34" charset="0"/>
            </a:rPr>
            <a:t>Language features</a:t>
          </a:r>
        </a:p>
      </dsp:txBody>
      <dsp:txXfrm>
        <a:off x="654753" y="1766125"/>
        <a:ext cx="1162428" cy="668524"/>
      </dsp:txXfrm>
    </dsp:sp>
    <dsp:sp modelId="{B831BD1D-F255-41B3-9923-2889263CF499}">
      <dsp:nvSpPr>
        <dsp:cNvPr id="0" name=""/>
        <dsp:cNvSpPr/>
      </dsp:nvSpPr>
      <dsp:spPr>
        <a:xfrm>
          <a:off x="618587" y="2594292"/>
          <a:ext cx="1234760" cy="740856"/>
        </a:xfrm>
        <a:prstGeom prst="round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a:latin typeface="Arial" panose="020B0604020202020204" pitchFamily="34" charset="0"/>
              <a:cs typeface="Arial" panose="020B0604020202020204" pitchFamily="34" charset="0"/>
            </a:rPr>
            <a:t>Vocabulary</a:t>
          </a:r>
        </a:p>
      </dsp:txBody>
      <dsp:txXfrm>
        <a:off x="654753" y="2630458"/>
        <a:ext cx="1162428" cy="6685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D1C51-77DB-4BA2-AA3F-0AC5BCCB83BE}">
      <dsp:nvSpPr>
        <dsp:cNvPr id="0" name=""/>
        <dsp:cNvSpPr/>
      </dsp:nvSpPr>
      <dsp:spPr>
        <a:xfrm>
          <a:off x="-4162007" y="-643244"/>
          <a:ext cx="4994889" cy="4994889"/>
        </a:xfrm>
        <a:prstGeom prst="blockArc">
          <a:avLst>
            <a:gd name="adj1" fmla="val 18900000"/>
            <a:gd name="adj2" fmla="val 2700000"/>
            <a:gd name="adj3" fmla="val 432"/>
          </a:avLst>
        </a:pr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4F5E3502-830A-4050-9CE8-AC4F1AA90B19}">
      <dsp:nvSpPr>
        <dsp:cNvPr id="0" name=""/>
        <dsp:cNvSpPr/>
      </dsp:nvSpPr>
      <dsp:spPr>
        <a:xfrm>
          <a:off x="681696" y="529782"/>
          <a:ext cx="7795041" cy="1059415"/>
        </a:xfrm>
        <a:prstGeom prst="rect">
          <a:avLst/>
        </a:prstGeom>
        <a:solidFill>
          <a:schemeClr val="bg1">
            <a:lumMod val="7500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911" tIns="71120" rIns="71120" bIns="71120" numCol="1" spcCol="1270" anchor="ctr" anchorCtr="0">
          <a:noAutofit/>
        </a:bodyPr>
        <a:lstStyle/>
        <a:p>
          <a:pPr marL="0" lvl="0" indent="0" algn="l" defTabSz="1244600">
            <a:lnSpc>
              <a:spcPct val="90000"/>
            </a:lnSpc>
            <a:spcBef>
              <a:spcPct val="0"/>
            </a:spcBef>
            <a:spcAft>
              <a:spcPct val="35000"/>
            </a:spcAft>
            <a:buNone/>
          </a:pPr>
          <a:r>
            <a:rPr lang="en-AU" sz="2800" kern="1200" dirty="0">
              <a:latin typeface="Arial" panose="020B0604020202020204" pitchFamily="34" charset="0"/>
              <a:cs typeface="Arial" panose="020B0604020202020204" pitchFamily="34" charset="0"/>
            </a:rPr>
            <a:t>Planning for reading in Years 3–6 English</a:t>
          </a:r>
        </a:p>
      </dsp:txBody>
      <dsp:txXfrm>
        <a:off x="681696" y="529782"/>
        <a:ext cx="7795041" cy="1059415"/>
      </dsp:txXfrm>
    </dsp:sp>
    <dsp:sp modelId="{0E879867-389F-4A9C-9F5F-42EE6DA47CCB}">
      <dsp:nvSpPr>
        <dsp:cNvPr id="0" name=""/>
        <dsp:cNvSpPr/>
      </dsp:nvSpPr>
      <dsp:spPr>
        <a:xfrm>
          <a:off x="19561" y="397355"/>
          <a:ext cx="1324269" cy="1324269"/>
        </a:xfrm>
        <a:prstGeom prst="ellipse">
          <a:avLst/>
        </a:prstGeom>
        <a:solidFill>
          <a:schemeClr val="lt1">
            <a:hueOff val="0"/>
            <a:satOff val="0"/>
            <a:lumOff val="0"/>
            <a:alphaOff val="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 modelId="{C2486DC2-B278-4A9A-863B-3CBBD35165AE}">
      <dsp:nvSpPr>
        <dsp:cNvPr id="0" name=""/>
        <dsp:cNvSpPr/>
      </dsp:nvSpPr>
      <dsp:spPr>
        <a:xfrm>
          <a:off x="681696" y="2119202"/>
          <a:ext cx="7795041" cy="1059415"/>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911" tIns="71120" rIns="71120" bIns="71120" numCol="1" spcCol="1270" anchor="ctr" anchorCtr="0">
          <a:noAutofit/>
        </a:bodyPr>
        <a:lstStyle/>
        <a:p>
          <a:pPr marL="0" lvl="0" indent="0" algn="l" defTabSz="1244600">
            <a:lnSpc>
              <a:spcPct val="90000"/>
            </a:lnSpc>
            <a:spcBef>
              <a:spcPct val="0"/>
            </a:spcBef>
            <a:spcAft>
              <a:spcPct val="35000"/>
            </a:spcAft>
            <a:buNone/>
          </a:pPr>
          <a:r>
            <a:rPr lang="en-AU" sz="2800" kern="1200">
              <a:latin typeface="Arial" panose="020B0604020202020204" pitchFamily="34" charset="0"/>
              <a:cs typeface="Arial" panose="020B0604020202020204" pitchFamily="34" charset="0"/>
            </a:rPr>
            <a:t>Assessing reading in Years 3–6 English</a:t>
          </a:r>
        </a:p>
      </dsp:txBody>
      <dsp:txXfrm>
        <a:off x="681696" y="2119202"/>
        <a:ext cx="7795041" cy="1059415"/>
      </dsp:txXfrm>
    </dsp:sp>
    <dsp:sp modelId="{E66031AD-099F-4080-8A93-6B6CE299135E}">
      <dsp:nvSpPr>
        <dsp:cNvPr id="0" name=""/>
        <dsp:cNvSpPr/>
      </dsp:nvSpPr>
      <dsp:spPr>
        <a:xfrm>
          <a:off x="19561" y="1986775"/>
          <a:ext cx="1324269" cy="1324269"/>
        </a:xfrm>
        <a:prstGeom prst="ellipse">
          <a:avLst/>
        </a:prstGeom>
        <a:solidFill>
          <a:schemeClr val="lt1">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29D4B-C5EA-4D20-ABB3-8457B9915F0C}">
      <dsp:nvSpPr>
        <dsp:cNvPr id="0" name=""/>
        <dsp:cNvSpPr/>
      </dsp:nvSpPr>
      <dsp:spPr>
        <a:xfrm>
          <a:off x="637222" y="0"/>
          <a:ext cx="7221855" cy="1048554"/>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F904E9-D7FC-4906-B8F5-3E369EFDE856}">
      <dsp:nvSpPr>
        <dsp:cNvPr id="0" name=""/>
        <dsp:cNvSpPr/>
      </dsp:nvSpPr>
      <dsp:spPr>
        <a:xfrm>
          <a:off x="1531034" y="314566"/>
          <a:ext cx="2548890" cy="41942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kern="1200"/>
            <a:t>v8.4:continua</a:t>
          </a:r>
        </a:p>
      </dsp:txBody>
      <dsp:txXfrm>
        <a:off x="1551508" y="335040"/>
        <a:ext cx="2507942" cy="378473"/>
      </dsp:txXfrm>
    </dsp:sp>
    <dsp:sp modelId="{1B73FB36-DA57-42DE-BDCF-EEC0C739829C}">
      <dsp:nvSpPr>
        <dsp:cNvPr id="0" name=""/>
        <dsp:cNvSpPr/>
      </dsp:nvSpPr>
      <dsp:spPr>
        <a:xfrm>
          <a:off x="4416375" y="314566"/>
          <a:ext cx="2548890" cy="419421"/>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kern="1200" dirty="0"/>
            <a:t>v9.0: progressions</a:t>
          </a:r>
        </a:p>
      </dsp:txBody>
      <dsp:txXfrm>
        <a:off x="4436849" y="335040"/>
        <a:ext cx="2507942" cy="37847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73D76A07-3D3D-4A68-AAD0-85CA8B587E22}" type="datetimeFigureOut">
              <a:rPr lang="en-AU" smtClean="0"/>
              <a:t>16/04/2025</a:t>
            </a:fld>
            <a:endParaRPr lang="en-AU"/>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16/04/2025</a:t>
            </a:fld>
            <a:endParaRPr lang="en-AU"/>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v9.australiancurriculum.edu.au/f-10-curriculum/learning-areas/english/year-3_year-4_year-5_year-6?view=quick&amp;detailed-content-descriptions=0&amp;hide-ccp=0&amp;hide-gc=0&amp;side-by-side=1&amp;strands-start-index=0&amp;subjects-start-index=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v9.australiancurriculum.edu.au/help/website-tour"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600"/>
              </a:spcAft>
              <a:buFont typeface="Arial" panose="020B0604020202020204" pitchFamily="34" charset="0"/>
              <a:buNone/>
            </a:pPr>
            <a:r>
              <a:rPr lang="en-US" sz="1200" dirty="0">
                <a:latin typeface="Arial" panose="020B0604020202020204" pitchFamily="34" charset="0"/>
                <a:cs typeface="Arial" panose="020B0604020202020204" pitchFamily="34" charset="0"/>
              </a:rPr>
              <a:t>This resource reproduces the key slides from the webinar delivered in 2024. </a:t>
            </a:r>
          </a:p>
          <a:p>
            <a:pPr marL="0" indent="0">
              <a:spcBef>
                <a:spcPts val="0"/>
              </a:spcBef>
              <a:spcAft>
                <a:spcPts val="600"/>
              </a:spcAft>
              <a:buFont typeface="Arial" panose="020B0604020202020204" pitchFamily="34" charset="0"/>
              <a:buNone/>
            </a:pPr>
            <a:r>
              <a:rPr lang="en-US" sz="1200" dirty="0">
                <a:latin typeface="Arial" panose="020B0604020202020204" pitchFamily="34" charset="0"/>
                <a:cs typeface="Arial" panose="020B0604020202020204" pitchFamily="34" charset="0"/>
              </a:rPr>
              <a:t>For more information, please email </a:t>
            </a:r>
            <a:r>
              <a:rPr lang="en-US" sz="1200" u="sng" dirty="0">
                <a:solidFill>
                  <a:srgbClr val="0070C0"/>
                </a:solidFill>
                <a:latin typeface="Arial" panose="020B0604020202020204" pitchFamily="34" charset="0"/>
                <a:cs typeface="Arial" panose="020B0604020202020204" pitchFamily="34" charset="0"/>
              </a:rPr>
              <a:t>australiancurriculum@qcaa.qld.edu.au</a:t>
            </a:r>
            <a:r>
              <a:rPr lang="en-US" sz="1200" dirty="0">
                <a:latin typeface="Arial" panose="020B0604020202020204" pitchFamily="34" charset="0"/>
                <a:cs typeface="Arial" panose="020B0604020202020204" pitchFamily="34" charset="0"/>
              </a:rPr>
              <a:t>.</a:t>
            </a:r>
            <a:endParaRPr lang="en-AU" sz="1200" dirty="0">
              <a:latin typeface="Arial" panose="020B0604020202020204" pitchFamily="34" charset="0"/>
              <a:cs typeface="Arial" panose="020B0604020202020204" pitchFamily="34" charset="0"/>
            </a:endParaRPr>
          </a:p>
          <a:p>
            <a:pPr marL="0" indent="0">
              <a:spcBef>
                <a:spcPts val="0"/>
              </a:spcBef>
              <a:spcAft>
                <a:spcPts val="600"/>
              </a:spcAft>
              <a:buFont typeface="Arial" panose="020B0604020202020204" pitchFamily="34" charset="0"/>
              <a:buNone/>
            </a:pPr>
            <a:endParaRPr lang="en-AU" sz="1200" dirty="0">
              <a:latin typeface="Arial" panose="020B0604020202020204" pitchFamily="34" charset="0"/>
              <a:cs typeface="Arial" panose="020B0604020202020204" pitchFamily="34" charset="0"/>
            </a:endParaRPr>
          </a:p>
          <a:p>
            <a:pPr marL="0" indent="0">
              <a:spcBef>
                <a:spcPts val="0"/>
              </a:spcBef>
              <a:spcAft>
                <a:spcPts val="600"/>
              </a:spcAft>
              <a:buFont typeface="Arial" panose="020B0604020202020204" pitchFamily="34" charset="0"/>
              <a:buNone/>
            </a:pPr>
            <a:r>
              <a:rPr lang="en-AU" sz="1200" b="1" dirty="0">
                <a:solidFill>
                  <a:schemeClr val="tx1"/>
                </a:solidFill>
                <a:latin typeface="Arial" panose="020B0604020202020204" pitchFamily="34" charset="0"/>
                <a:cs typeface="Arial" panose="020B0604020202020204" pitchFamily="34" charset="0"/>
              </a:rPr>
              <a:t>Source: </a:t>
            </a:r>
            <a:r>
              <a:rPr lang="en-AU" sz="1200" dirty="0">
                <a:solidFill>
                  <a:schemeClr val="tx1"/>
                </a:solidFill>
                <a:latin typeface="Arial" panose="020B0604020202020204" pitchFamily="34" charset="0"/>
                <a:cs typeface="Arial" panose="020B0604020202020204" pitchFamily="34" charset="0"/>
              </a:rPr>
              <a:t>Image: </a:t>
            </a:r>
            <a:r>
              <a:rPr lang="en-AU" sz="1200" b="0" i="0" dirty="0">
                <a:solidFill>
                  <a:schemeClr val="tx1"/>
                </a:solidFill>
                <a:effectLst/>
                <a:latin typeface="Arial" panose="020B0604020202020204" pitchFamily="34" charset="0"/>
                <a:cs typeface="Arial" panose="020B0604020202020204" pitchFamily="34" charset="0"/>
              </a:rPr>
              <a:t>171030QCAA_BBSS_049_Webshot.jpg</a:t>
            </a:r>
            <a:endParaRPr lang="en-AU"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a:t>
            </a:fld>
            <a:endParaRPr lang="en-AU"/>
          </a:p>
        </p:txBody>
      </p:sp>
    </p:spTree>
    <p:extLst>
      <p:ext uri="{BB962C8B-B14F-4D97-AF65-F5344CB8AC3E}">
        <p14:creationId xmlns:p14="http://schemas.microsoft.com/office/powerpoint/2010/main" val="1435024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en-AU" sz="1200" dirty="0">
                <a:latin typeface="Arial" panose="020B0604020202020204" pitchFamily="34" charset="0"/>
                <a:cs typeface="Arial" panose="020B0604020202020204" pitchFamily="34" charset="0"/>
              </a:rPr>
              <a:t>There are common references across the level descriptions, e.g. across Years 3–6, the English curriculum states that ‘students engage with a variety of texts for enjoyment’.</a:t>
            </a:r>
          </a:p>
          <a:p>
            <a:pPr>
              <a:spcBef>
                <a:spcPts val="0"/>
              </a:spcBef>
              <a:spcAft>
                <a:spcPts val="600"/>
              </a:spcAft>
            </a:pPr>
            <a:endParaRPr lang="en-AU" sz="1200" dirty="0">
              <a:latin typeface="Arial" panose="020B0604020202020204" pitchFamily="34" charset="0"/>
              <a:cs typeface="Arial" panose="020B0604020202020204" pitchFamily="34" charset="0"/>
            </a:endParaRPr>
          </a:p>
          <a:p>
            <a:pPr>
              <a:spcBef>
                <a:spcPts val="0"/>
              </a:spcBef>
              <a:spcAft>
                <a:spcPts val="600"/>
              </a:spcAft>
            </a:pPr>
            <a:r>
              <a:rPr lang="en-AU" sz="1200" dirty="0">
                <a:latin typeface="Arial" panose="020B0604020202020204" pitchFamily="34" charset="0"/>
                <a:cs typeface="Arial" panose="020B0604020202020204" pitchFamily="34" charset="0"/>
              </a:rPr>
              <a:t>Engaging with texts for enjoyment is extended when students can read fluently and accurately, with automaticity, to support comprehending to derive meaning.</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10</a:t>
            </a:fld>
            <a:endParaRPr lang="en-AU"/>
          </a:p>
        </p:txBody>
      </p:sp>
    </p:spTree>
    <p:extLst>
      <p:ext uri="{BB962C8B-B14F-4D97-AF65-F5344CB8AC3E}">
        <p14:creationId xmlns:p14="http://schemas.microsoft.com/office/powerpoint/2010/main" val="637305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en-AU" sz="1200" dirty="0">
                <a:latin typeface="Arial" panose="020B0604020202020204" pitchFamily="34" charset="0"/>
                <a:cs typeface="Arial" panose="020B0604020202020204" pitchFamily="34" charset="0"/>
              </a:rPr>
              <a:t>Additional information is provided across the Years 3–6 level descriptions about the range of texts that students may read, view and listen to.</a:t>
            </a:r>
          </a:p>
          <a:p>
            <a:pPr>
              <a:spcBef>
                <a:spcPts val="0"/>
              </a:spcBef>
              <a:spcAft>
                <a:spcPts val="600"/>
              </a:spcAft>
            </a:pPr>
            <a:endParaRPr lang="en-AU" sz="1200" dirty="0">
              <a:latin typeface="Arial" panose="020B0604020202020204" pitchFamily="34" charset="0"/>
              <a:cs typeface="Arial" panose="020B0604020202020204" pitchFamily="34" charset="0"/>
            </a:endParaRPr>
          </a:p>
          <a:p>
            <a:pPr>
              <a:spcBef>
                <a:spcPts val="0"/>
              </a:spcBef>
              <a:spcAft>
                <a:spcPts val="600"/>
              </a:spcAft>
            </a:pPr>
            <a:r>
              <a:rPr lang="en-AU" sz="1200" dirty="0">
                <a:latin typeface="Arial" panose="020B0604020202020204" pitchFamily="34" charset="0"/>
                <a:cs typeface="Arial" panose="020B0604020202020204" pitchFamily="34" charset="0"/>
              </a:rPr>
              <a:t>The development from Years 3–6 is highlighted in blue. Students begin with chapter books, moving on to short novels of different genres in Year 4, and then reading novels in Years 5 and 6.</a:t>
            </a:r>
          </a:p>
          <a:p>
            <a:pPr>
              <a:spcBef>
                <a:spcPts val="0"/>
              </a:spcBef>
              <a:spcAft>
                <a:spcPts val="600"/>
              </a:spcAft>
            </a:pPr>
            <a:r>
              <a:rPr lang="en-AU" sz="1200" dirty="0">
                <a:latin typeface="Arial" panose="020B0604020202020204" pitchFamily="34" charset="0"/>
                <a:cs typeface="Arial" panose="020B0604020202020204" pitchFamily="34" charset="0"/>
              </a:rPr>
              <a:t>As a result, when choosing texts, consider the range and balance, as well as the development across the years.</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11</a:t>
            </a:fld>
            <a:endParaRPr lang="en-AU"/>
          </a:p>
        </p:txBody>
      </p:sp>
    </p:spTree>
    <p:extLst>
      <p:ext uri="{BB962C8B-B14F-4D97-AF65-F5344CB8AC3E}">
        <p14:creationId xmlns:p14="http://schemas.microsoft.com/office/powerpoint/2010/main" val="3676033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en-AU" sz="1200" b="0" dirty="0">
                <a:latin typeface="Arial" panose="020B0604020202020204" pitchFamily="34" charset="0"/>
                <a:cs typeface="Arial" panose="020B0604020202020204" pitchFamily="34" charset="0"/>
              </a:rPr>
              <a:t>The range of texts will also be selected based on the variety of authors and illustrators with whom students might engage. </a:t>
            </a:r>
            <a:r>
              <a:rPr lang="en-US" sz="1200" b="0" dirty="0">
                <a:latin typeface="Arial" panose="020B0604020202020204" pitchFamily="34" charset="0"/>
                <a:cs typeface="Arial" panose="020B0604020202020204" pitchFamily="34" charset="0"/>
              </a:rPr>
              <a:t>They may include First Nations and wide-ranging Australian and world authors and illustrators. </a:t>
            </a:r>
            <a:endParaRPr lang="en-AU" sz="1200" b="0" dirty="0">
              <a:latin typeface="Arial" panose="020B0604020202020204" pitchFamily="34" charset="0"/>
              <a:cs typeface="Arial" panose="020B0604020202020204" pitchFamily="34" charset="0"/>
            </a:endParaRPr>
          </a:p>
          <a:p>
            <a:pPr>
              <a:spcBef>
                <a:spcPts val="1200"/>
              </a:spcBef>
              <a:spcAft>
                <a:spcPts val="600"/>
              </a:spcAft>
            </a:pPr>
            <a:endParaRPr lang="en-AU" sz="1200" b="1" dirty="0">
              <a:latin typeface="Arial" panose="020B0604020202020204" pitchFamily="34" charset="0"/>
              <a:cs typeface="Arial" panose="020B0604020202020204" pitchFamily="34" charset="0"/>
            </a:endParaRPr>
          </a:p>
          <a:p>
            <a:pPr>
              <a:spcBef>
                <a:spcPts val="1200"/>
              </a:spcBef>
              <a:spcAft>
                <a:spcPts val="600"/>
              </a:spcAft>
            </a:pPr>
            <a:r>
              <a:rPr lang="en-AU" sz="1200" b="1" dirty="0">
                <a:latin typeface="Arial" panose="020B0604020202020204" pitchFamily="34" charset="0"/>
                <a:cs typeface="Arial" panose="020B0604020202020204" pitchFamily="34" charset="0"/>
              </a:rPr>
              <a:t>Image of globe: </a:t>
            </a:r>
            <a:r>
              <a:rPr lang="en-AU" sz="1200" dirty="0" err="1">
                <a:latin typeface="Arial" panose="020B0604020202020204" pitchFamily="34" charset="0"/>
                <a:cs typeface="Arial" panose="020B0604020202020204" pitchFamily="34" charset="0"/>
              </a:rPr>
              <a:t>geralt</a:t>
            </a:r>
            <a:r>
              <a:rPr lang="en-AU" sz="1200" dirty="0">
                <a:latin typeface="Arial" panose="020B0604020202020204" pitchFamily="34" charset="0"/>
                <a:cs typeface="Arial" panose="020B0604020202020204" pitchFamily="34" charset="0"/>
              </a:rPr>
              <a:t> at </a:t>
            </a:r>
            <a:r>
              <a:rPr lang="en-AU" sz="1200" dirty="0" err="1">
                <a:latin typeface="Arial" panose="020B0604020202020204" pitchFamily="34" charset="0"/>
                <a:cs typeface="Arial" panose="020B0604020202020204" pitchFamily="34" charset="0"/>
              </a:rPr>
              <a:t>Pixabay</a:t>
            </a:r>
            <a:r>
              <a:rPr lang="en-AU" sz="1200" dirty="0">
                <a:latin typeface="Arial" panose="020B0604020202020204" pitchFamily="34" charset="0"/>
                <a:cs typeface="Arial" panose="020B0604020202020204" pitchFamily="34" charset="0"/>
              </a:rPr>
              <a:t>, https://pixabay.com/illustrations/globe-continents-latitude-earth-868846/</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12</a:t>
            </a:fld>
            <a:endParaRPr lang="en-AU"/>
          </a:p>
        </p:txBody>
      </p:sp>
    </p:spTree>
    <p:extLst>
      <p:ext uri="{BB962C8B-B14F-4D97-AF65-F5344CB8AC3E}">
        <p14:creationId xmlns:p14="http://schemas.microsoft.com/office/powerpoint/2010/main" val="109029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en-AU" sz="1200" dirty="0">
                <a:latin typeface="Arial" panose="020B0604020202020204" pitchFamily="34" charset="0"/>
                <a:cs typeface="Arial" panose="020B0604020202020204" pitchFamily="34" charset="0"/>
              </a:rPr>
              <a:t>The level descriptions also provide advice about the features and qualities of texts that are typically appropriate at specific year levels.</a:t>
            </a:r>
          </a:p>
          <a:p>
            <a:pPr>
              <a:spcBef>
                <a:spcPts val="0"/>
              </a:spcBef>
              <a:spcAft>
                <a:spcPts val="600"/>
              </a:spcAft>
            </a:pPr>
            <a:endParaRPr lang="en-AU" sz="1200" dirty="0">
              <a:latin typeface="Arial" panose="020B0604020202020204" pitchFamily="34" charset="0"/>
              <a:cs typeface="Arial" panose="020B0604020202020204" pitchFamily="34" charset="0"/>
            </a:endParaRPr>
          </a:p>
          <a:p>
            <a:pPr>
              <a:spcBef>
                <a:spcPts val="0"/>
              </a:spcBef>
              <a:spcAft>
                <a:spcPts val="600"/>
              </a:spcAft>
            </a:pPr>
            <a:r>
              <a:rPr lang="en-AU" sz="1200" dirty="0">
                <a:latin typeface="Arial" panose="020B0604020202020204" pitchFamily="34" charset="0"/>
                <a:cs typeface="Arial" panose="020B0604020202020204" pitchFamily="34" charset="0"/>
              </a:rPr>
              <a:t>Across Years 3–6, you will find information about the types of events and age-appropriate content, as well as typical language features and vocabulary evident in texts.</a:t>
            </a:r>
          </a:p>
          <a:p>
            <a:pPr>
              <a:spcBef>
                <a:spcPts val="0"/>
              </a:spcBef>
              <a:spcAft>
                <a:spcPts val="600"/>
              </a:spcAft>
            </a:pPr>
            <a:endParaRPr lang="en-AU" sz="1200" dirty="0">
              <a:latin typeface="Arial" panose="020B0604020202020204" pitchFamily="34" charset="0"/>
              <a:cs typeface="Arial" panose="020B0604020202020204" pitchFamily="34" charset="0"/>
            </a:endParaRPr>
          </a:p>
          <a:p>
            <a:pPr>
              <a:spcBef>
                <a:spcPts val="0"/>
              </a:spcBef>
              <a:spcAft>
                <a:spcPts val="600"/>
              </a:spcAft>
            </a:pPr>
            <a:r>
              <a:rPr lang="en-AU" sz="1200" dirty="0">
                <a:latin typeface="Arial" panose="020B0604020202020204" pitchFamily="34" charset="0"/>
                <a:cs typeface="Arial" panose="020B0604020202020204" pitchFamily="34" charset="0"/>
              </a:rPr>
              <a:t>To illustrate this, we will explore </a:t>
            </a:r>
            <a:r>
              <a:rPr lang="en-AU" sz="1200" i="0" dirty="0">
                <a:latin typeface="Arial" panose="020B0604020202020204" pitchFamily="34" charset="0"/>
                <a:cs typeface="Arial" panose="020B0604020202020204" pitchFamily="34" charset="0"/>
              </a:rPr>
              <a:t>events </a:t>
            </a:r>
            <a:r>
              <a:rPr lang="en-AU" sz="1200" dirty="0">
                <a:latin typeface="Arial" panose="020B0604020202020204" pitchFamily="34" charset="0"/>
                <a:cs typeface="Arial" panose="020B0604020202020204" pitchFamily="34" charset="0"/>
              </a:rPr>
              <a:t>across Years 3–6.</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13</a:t>
            </a:fld>
            <a:endParaRPr lang="en-AU"/>
          </a:p>
        </p:txBody>
      </p:sp>
    </p:spTree>
    <p:extLst>
      <p:ext uri="{BB962C8B-B14F-4D97-AF65-F5344CB8AC3E}">
        <p14:creationId xmlns:p14="http://schemas.microsoft.com/office/powerpoint/2010/main" val="567681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en-AU" sz="1200" dirty="0">
                <a:latin typeface="Arial" panose="020B0604020202020204" pitchFamily="34" charset="0"/>
                <a:cs typeface="Arial" panose="020B0604020202020204" pitchFamily="34" charset="0"/>
              </a:rPr>
              <a:t>In Year 3, literary texts with which students engage will typically ‘</a:t>
            </a:r>
            <a:r>
              <a:rPr lang="en-US" sz="1200" dirty="0">
                <a:latin typeface="Arial" panose="020B0604020202020204" pitchFamily="34" charset="0"/>
                <a:cs typeface="Arial" panose="020B0604020202020204" pitchFamily="34" charset="0"/>
              </a:rPr>
              <a:t>describe events that extend over several pages, unusual happenings within a framework of familiar experiences and may include images that extend meaning.’</a:t>
            </a:r>
          </a:p>
          <a:p>
            <a:pPr>
              <a:spcBef>
                <a:spcPts val="0"/>
              </a:spcBef>
              <a:spcAft>
                <a:spcPts val="600"/>
              </a:spcAft>
            </a:pPr>
            <a:endParaRPr lang="en-US" sz="1200" dirty="0">
              <a:latin typeface="Arial" panose="020B0604020202020204" pitchFamily="34" charset="0"/>
              <a:cs typeface="Arial" panose="020B0604020202020204" pitchFamily="34" charset="0"/>
            </a:endParaRPr>
          </a:p>
          <a:p>
            <a:pPr>
              <a:spcBef>
                <a:spcPts val="0"/>
              </a:spcBef>
              <a:spcAft>
                <a:spcPts val="600"/>
              </a:spcAft>
            </a:pPr>
            <a:r>
              <a:rPr lang="en-AU" sz="1200" dirty="0">
                <a:latin typeface="Arial" panose="020B0604020202020204" pitchFamily="34" charset="0"/>
                <a:cs typeface="Arial" panose="020B0604020202020204" pitchFamily="34" charset="0"/>
              </a:rPr>
              <a:t>By Year 6, texts include, ‘elaborated events including flashbacks and shifts in time, and a range of less predictable characters.’</a:t>
            </a:r>
          </a:p>
          <a:p>
            <a:pPr>
              <a:spcBef>
                <a:spcPts val="0"/>
              </a:spcBef>
              <a:spcAft>
                <a:spcPts val="600"/>
              </a:spcAft>
            </a:pPr>
            <a:endParaRPr lang="en-AU"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1200"/>
              </a:spcBef>
              <a:spcAft>
                <a:spcPts val="600"/>
              </a:spcAft>
              <a:buClrTx/>
              <a:buSzTx/>
              <a:buFont typeface="Arial" panose="020B0604020202020204" pitchFamily="34" charset="0"/>
              <a:buNone/>
              <a:tabLst/>
              <a:defRPr/>
            </a:pPr>
            <a:r>
              <a:rPr lang="en-AU" sz="1200" b="1" dirty="0">
                <a:latin typeface="Arial" panose="020B0604020202020204" pitchFamily="34" charset="0"/>
                <a:cs typeface="Arial" panose="020B0604020202020204" pitchFamily="34" charset="0"/>
              </a:rPr>
              <a:t>Source: </a:t>
            </a:r>
            <a:r>
              <a:rPr lang="en-AU" sz="1200" dirty="0">
                <a:latin typeface="Arial" panose="020B0604020202020204" pitchFamily="34" charset="0"/>
                <a:cs typeface="Arial" panose="020B0604020202020204" pitchFamily="34" charset="0"/>
                <a:hlinkClick r:id="rId3"/>
              </a:rPr>
              <a:t>https://v9.australiancurriculum.edu.au/f-10-curriculum/learning-areas/english/year-3_year-4_year-5_year-6?view=quick&amp;detailed-content-descriptions=0&amp;hide-ccp=0&amp;hide-gc=0&amp;side-by-side=1&amp;strands-start-index=0&amp;subjects-start-index=0</a:t>
            </a:r>
            <a:r>
              <a:rPr lang="en-AU" sz="1200" dirty="0">
                <a:latin typeface="Arial" panose="020B0604020202020204" pitchFamily="34" charset="0"/>
                <a:cs typeface="Arial" panose="020B0604020202020204" pitchFamily="34" charset="0"/>
              </a:rPr>
              <a:t> </a:t>
            </a:r>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14</a:t>
            </a:fld>
            <a:endParaRPr lang="en-AU"/>
          </a:p>
        </p:txBody>
      </p:sp>
    </p:spTree>
    <p:extLst>
      <p:ext uri="{BB962C8B-B14F-4D97-AF65-F5344CB8AC3E}">
        <p14:creationId xmlns:p14="http://schemas.microsoft.com/office/powerpoint/2010/main" val="3238696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en-AU" sz="1200" b="0" dirty="0">
                <a:latin typeface="Arial" panose="020B0604020202020204" pitchFamily="34" charset="0"/>
                <a:cs typeface="Arial" panose="020B0604020202020204" pitchFamily="34" charset="0"/>
              </a:rPr>
              <a:t>Taking into account the advice in the level description, students in Year 3 may read a chapter book describing unusual happenings within the framework of a familiar experience, e.g. a graphic novel with chapters about alligators that solve crimes.</a:t>
            </a:r>
          </a:p>
          <a:p>
            <a:pPr>
              <a:spcBef>
                <a:spcPts val="0"/>
              </a:spcBef>
              <a:spcAft>
                <a:spcPts val="600"/>
              </a:spcAft>
            </a:pPr>
            <a:endParaRPr lang="en-AU" sz="1200" b="0" dirty="0">
              <a:latin typeface="Arial" panose="020B0604020202020204" pitchFamily="34" charset="0"/>
              <a:cs typeface="Arial" panose="020B0604020202020204" pitchFamily="34" charset="0"/>
            </a:endParaRPr>
          </a:p>
          <a:p>
            <a:pPr>
              <a:spcBef>
                <a:spcPts val="0"/>
              </a:spcBef>
              <a:spcAft>
                <a:spcPts val="600"/>
              </a:spcAft>
            </a:pPr>
            <a:r>
              <a:rPr lang="en-AU" sz="1200" b="0" dirty="0">
                <a:latin typeface="Arial" panose="020B0604020202020204" pitchFamily="34" charset="0"/>
                <a:cs typeface="Arial" panose="020B0604020202020204" pitchFamily="34" charset="0"/>
              </a:rPr>
              <a:t>The texts may contain images and language features (e.g. some unfamiliar vocabulary), varied sentence structure, and a variety of punctuation. </a:t>
            </a:r>
          </a:p>
          <a:p>
            <a:pPr>
              <a:spcBef>
                <a:spcPts val="0"/>
              </a:spcBef>
              <a:spcAft>
                <a:spcPts val="600"/>
              </a:spcAft>
            </a:pPr>
            <a:endParaRPr lang="en-AU" sz="1200" b="0" dirty="0">
              <a:latin typeface="Arial" panose="020B0604020202020204" pitchFamily="34" charset="0"/>
              <a:cs typeface="Arial" panose="020B0604020202020204" pitchFamily="34" charset="0"/>
            </a:endParaRPr>
          </a:p>
          <a:p>
            <a:pPr>
              <a:spcBef>
                <a:spcPts val="0"/>
              </a:spcBef>
              <a:spcAft>
                <a:spcPts val="600"/>
              </a:spcAft>
            </a:pPr>
            <a:r>
              <a:rPr lang="en-AU" sz="1200" b="0" dirty="0">
                <a:latin typeface="Arial" panose="020B0604020202020204" pitchFamily="34" charset="0"/>
                <a:cs typeface="Arial" panose="020B0604020202020204" pitchFamily="34" charset="0"/>
              </a:rPr>
              <a:t>To support students to read the text independently, teachers may plan a unit using the content descriptions from all three strands. </a:t>
            </a:r>
          </a:p>
          <a:p>
            <a:pPr>
              <a:spcBef>
                <a:spcPts val="0"/>
              </a:spcBef>
              <a:spcAft>
                <a:spcPts val="600"/>
              </a:spcAft>
            </a:pPr>
            <a:endParaRPr lang="en-AU" sz="1200" b="0" dirty="0">
              <a:latin typeface="Arial" panose="020B0604020202020204" pitchFamily="34" charset="0"/>
              <a:cs typeface="Arial" panose="020B0604020202020204" pitchFamily="34" charset="0"/>
            </a:endParaRPr>
          </a:p>
          <a:p>
            <a:pPr>
              <a:spcBef>
                <a:spcPts val="0"/>
              </a:spcBef>
              <a:spcAft>
                <a:spcPts val="600"/>
              </a:spcAft>
            </a:pPr>
            <a:r>
              <a:rPr lang="en-AU" sz="1200" b="0" dirty="0">
                <a:latin typeface="Arial" panose="020B0604020202020204" pitchFamily="34" charset="0"/>
                <a:cs typeface="Arial" panose="020B0604020202020204" pitchFamily="34" charset="0"/>
              </a:rPr>
              <a:t>The teacher may use one example from each strand (as illustrated) to focus explicitly on how the author has used language to portray characters.</a:t>
            </a:r>
          </a:p>
          <a:p>
            <a:pPr>
              <a:spcBef>
                <a:spcPts val="0"/>
              </a:spcBef>
              <a:spcAft>
                <a:spcPts val="600"/>
              </a:spcAft>
            </a:pPr>
            <a:endParaRPr lang="en-AU" sz="1200" b="0" dirty="0">
              <a:latin typeface="Arial" panose="020B0604020202020204" pitchFamily="34" charset="0"/>
              <a:cs typeface="Arial" panose="020B0604020202020204" pitchFamily="34" charset="0"/>
            </a:endParaRPr>
          </a:p>
          <a:p>
            <a:pPr>
              <a:spcBef>
                <a:spcPts val="0"/>
              </a:spcBef>
              <a:spcAft>
                <a:spcPts val="600"/>
              </a:spcAft>
            </a:pPr>
            <a:r>
              <a:rPr lang="en-AU" sz="1200" b="0" dirty="0">
                <a:latin typeface="Arial" panose="020B0604020202020204" pitchFamily="34" charset="0"/>
                <a:cs typeface="Arial" panose="020B0604020202020204" pitchFamily="34" charset="0"/>
              </a:rPr>
              <a:t>The language focus could be on the use of the language of emotion and how it can be varied to be more or less forceful</a:t>
            </a:r>
            <a:r>
              <a:rPr lang="en-AU" sz="1200" dirty="0">
                <a:latin typeface="Arial" panose="020B0604020202020204" pitchFamily="34" charset="0"/>
                <a:cs typeface="Arial" panose="020B0604020202020204" pitchFamily="34" charset="0"/>
              </a:rPr>
              <a:t>, e.g. </a:t>
            </a:r>
            <a:r>
              <a:rPr lang="en-AU" sz="1200" b="0" dirty="0">
                <a:latin typeface="Arial" panose="020B0604020202020204" pitchFamily="34" charset="0"/>
                <a:cs typeface="Arial" panose="020B0604020202020204" pitchFamily="34" charset="0"/>
              </a:rPr>
              <a:t>why a character in a graphic novel</a:t>
            </a:r>
            <a:r>
              <a:rPr lang="en-AU" sz="1200" dirty="0">
                <a:latin typeface="Arial" panose="020B0604020202020204" pitchFamily="34" charset="0"/>
                <a:cs typeface="Arial" panose="020B0604020202020204" pitchFamily="34" charset="0"/>
              </a:rPr>
              <a:t> is</a:t>
            </a:r>
            <a:r>
              <a:rPr lang="en-AU" sz="1200" b="0" dirty="0">
                <a:latin typeface="Arial" panose="020B0604020202020204" pitchFamily="34" charset="0"/>
                <a:cs typeface="Arial" panose="020B0604020202020204" pitchFamily="34" charset="0"/>
              </a:rPr>
              <a:t> described as a </a:t>
            </a:r>
            <a:r>
              <a:rPr lang="en-AU" sz="1200" b="0" i="1" dirty="0">
                <a:latin typeface="Arial" panose="020B0604020202020204" pitchFamily="34" charset="0"/>
                <a:cs typeface="Arial" panose="020B0604020202020204" pitchFamily="34" charset="0"/>
              </a:rPr>
              <a:t>villain</a:t>
            </a:r>
            <a:r>
              <a:rPr lang="en-AU" sz="1200" b="0" dirty="0">
                <a:latin typeface="Arial" panose="020B0604020202020204" pitchFamily="34" charset="0"/>
                <a:cs typeface="Arial" panose="020B0604020202020204" pitchFamily="34" charset="0"/>
              </a:rPr>
              <a:t> rather than just a </a:t>
            </a:r>
            <a:r>
              <a:rPr lang="en-AU" sz="1200" b="0" i="1" dirty="0">
                <a:latin typeface="Arial" panose="020B0604020202020204" pitchFamily="34" charset="0"/>
                <a:cs typeface="Arial" panose="020B0604020202020204" pitchFamily="34" charset="0"/>
              </a:rPr>
              <a:t>bad person</a:t>
            </a:r>
            <a:r>
              <a:rPr lang="en-AU" sz="1200" i="1" dirty="0">
                <a:latin typeface="Arial" panose="020B0604020202020204" pitchFamily="34" charset="0"/>
                <a:cs typeface="Arial" panose="020B0604020202020204" pitchFamily="34" charset="0"/>
              </a:rPr>
              <a:t>.</a:t>
            </a:r>
            <a:endParaRPr lang="en-AU" sz="1200" b="0" dirty="0">
              <a:latin typeface="Arial" panose="020B0604020202020204" pitchFamily="34" charset="0"/>
              <a:cs typeface="Arial" panose="020B0604020202020204" pitchFamily="34" charset="0"/>
            </a:endParaRPr>
          </a:p>
          <a:p>
            <a:pPr>
              <a:spcBef>
                <a:spcPts val="0"/>
              </a:spcBef>
              <a:spcAft>
                <a:spcPts val="600"/>
              </a:spcAft>
            </a:pPr>
            <a:endParaRPr lang="en-AU" sz="1200" b="0" dirty="0">
              <a:latin typeface="Arial" panose="020B0604020202020204" pitchFamily="34" charset="0"/>
              <a:cs typeface="Arial" panose="020B0604020202020204" pitchFamily="34" charset="0"/>
            </a:endParaRPr>
          </a:p>
          <a:p>
            <a:pPr>
              <a:spcBef>
                <a:spcPts val="0"/>
              </a:spcBef>
              <a:spcAft>
                <a:spcPts val="600"/>
              </a:spcAft>
            </a:pPr>
            <a:r>
              <a:rPr lang="en-AU" sz="1200" b="0" dirty="0">
                <a:latin typeface="Arial" panose="020B0604020202020204" pitchFamily="34" charset="0"/>
                <a:cs typeface="Arial" panose="020B0604020202020204" pitchFamily="34" charset="0"/>
              </a:rPr>
              <a:t>With this knowledge, students may be better prepared to monitor meaning and reflect critically to build both literal and inferred meaning as they read.</a:t>
            </a:r>
          </a:p>
          <a:p>
            <a:pPr>
              <a:spcBef>
                <a:spcPts val="1200"/>
              </a:spcBef>
              <a:spcAft>
                <a:spcPts val="600"/>
              </a:spcAft>
            </a:pPr>
            <a:endParaRPr lang="en-AU" sz="1200" b="1" dirty="0">
              <a:latin typeface="Arial" panose="020B0604020202020204" pitchFamily="34" charset="0"/>
              <a:cs typeface="Arial" panose="020B0604020202020204" pitchFamily="34" charset="0"/>
            </a:endParaRPr>
          </a:p>
          <a:p>
            <a:pPr>
              <a:spcBef>
                <a:spcPts val="1200"/>
              </a:spcBef>
              <a:spcAft>
                <a:spcPts val="600"/>
              </a:spcAft>
            </a:pPr>
            <a:r>
              <a:rPr lang="en-AU" sz="1200" b="1" dirty="0">
                <a:latin typeface="Arial" panose="020B0604020202020204" pitchFamily="34" charset="0"/>
                <a:cs typeface="Arial" panose="020B0604020202020204" pitchFamily="34" charset="0"/>
              </a:rPr>
              <a:t>Source: </a:t>
            </a:r>
            <a:r>
              <a:rPr lang="en-AU" sz="1200" dirty="0">
                <a:latin typeface="Arial" panose="020B0604020202020204" pitchFamily="34" charset="0"/>
                <a:cs typeface="Arial" panose="020B0604020202020204" pitchFamily="34" charset="0"/>
              </a:rPr>
              <a:t>book cover by </a:t>
            </a:r>
            <a:r>
              <a:rPr lang="en-AU" sz="1200" dirty="0" err="1">
                <a:latin typeface="Arial" panose="020B0604020202020204" pitchFamily="34" charset="0"/>
                <a:cs typeface="Arial" panose="020B0604020202020204" pitchFamily="34" charset="0"/>
              </a:rPr>
              <a:t>cheifyc</a:t>
            </a:r>
            <a:r>
              <a:rPr lang="en-AU" sz="1200" dirty="0">
                <a:latin typeface="Arial" panose="020B0604020202020204" pitchFamily="34" charset="0"/>
                <a:cs typeface="Arial" panose="020B0604020202020204" pitchFamily="34" charset="0"/>
              </a:rPr>
              <a:t> at </a:t>
            </a:r>
            <a:r>
              <a:rPr lang="en-AU" sz="1200" dirty="0" err="1">
                <a:latin typeface="Arial" panose="020B0604020202020204" pitchFamily="34" charset="0"/>
                <a:cs typeface="Arial" panose="020B0604020202020204" pitchFamily="34" charset="0"/>
              </a:rPr>
              <a:t>Pixabay</a:t>
            </a:r>
            <a:r>
              <a:rPr lang="en-AU" sz="1200" dirty="0">
                <a:latin typeface="Arial" panose="020B0604020202020204" pitchFamily="34" charset="0"/>
                <a:cs typeface="Arial" panose="020B0604020202020204" pitchFamily="34" charset="0"/>
              </a:rPr>
              <a:t>, https://pixabay.com/vectors/book-book-cover-cover-blank-438935/</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15</a:t>
            </a:fld>
            <a:endParaRPr lang="en-AU"/>
          </a:p>
        </p:txBody>
      </p:sp>
    </p:spTree>
    <p:extLst>
      <p:ext uri="{BB962C8B-B14F-4D97-AF65-F5344CB8AC3E}">
        <p14:creationId xmlns:p14="http://schemas.microsoft.com/office/powerpoint/2010/main" val="3983107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en-AU" sz="1200" dirty="0">
                <a:latin typeface="Arial" panose="020B0604020202020204" pitchFamily="34" charset="0"/>
                <a:cs typeface="Arial" panose="020B0604020202020204" pitchFamily="34" charset="0"/>
              </a:rPr>
              <a:t>The same interrelated nature of the three English strands is illustrated here. </a:t>
            </a:r>
          </a:p>
          <a:p>
            <a:pPr>
              <a:spcBef>
                <a:spcPts val="0"/>
              </a:spcBef>
              <a:spcAft>
                <a:spcPts val="600"/>
              </a:spcAft>
            </a:pPr>
            <a:endParaRPr lang="en-AU" sz="1200" dirty="0">
              <a:latin typeface="Arial" panose="020B0604020202020204" pitchFamily="34" charset="0"/>
              <a:cs typeface="Arial" panose="020B0604020202020204" pitchFamily="34" charset="0"/>
            </a:endParaRPr>
          </a:p>
          <a:p>
            <a:pPr>
              <a:spcBef>
                <a:spcPts val="0"/>
              </a:spcBef>
              <a:spcAft>
                <a:spcPts val="600"/>
              </a:spcAft>
            </a:pPr>
            <a:r>
              <a:rPr lang="en-AU" sz="1200" dirty="0">
                <a:latin typeface="Arial" panose="020B0604020202020204" pitchFamily="34" charset="0"/>
                <a:cs typeface="Arial" panose="020B0604020202020204" pitchFamily="34" charset="0"/>
              </a:rPr>
              <a:t>In this Year 6 example, students may independently read a novel with elaborated events based around an ethical dilemma for a character that includes flashbacks and shifts in time.</a:t>
            </a:r>
          </a:p>
          <a:p>
            <a:pPr>
              <a:spcBef>
                <a:spcPts val="0"/>
              </a:spcBef>
              <a:spcAft>
                <a:spcPts val="600"/>
              </a:spcAft>
            </a:pPr>
            <a:r>
              <a:rPr lang="en-AU" sz="1200" dirty="0">
                <a:latin typeface="Arial" panose="020B0604020202020204" pitchFamily="34" charset="0"/>
                <a:cs typeface="Arial" panose="020B0604020202020204" pitchFamily="34" charset="0"/>
              </a:rPr>
              <a:t>These more complex texts allow students to engage with the more complex content descriptions in the English Language, Literature and Literacy strands.</a:t>
            </a:r>
          </a:p>
          <a:p>
            <a:pPr>
              <a:spcBef>
                <a:spcPts val="0"/>
              </a:spcBef>
              <a:spcAft>
                <a:spcPts val="1200"/>
              </a:spcAft>
            </a:pPr>
            <a:endParaRPr lang="en-AU" sz="1200" b="1" dirty="0">
              <a:latin typeface="Arial" panose="020B0604020202020204" pitchFamily="34" charset="0"/>
              <a:cs typeface="Arial" panose="020B0604020202020204" pitchFamily="34" charset="0"/>
            </a:endParaRPr>
          </a:p>
          <a:p>
            <a:pPr>
              <a:spcBef>
                <a:spcPts val="0"/>
              </a:spcBef>
              <a:spcAft>
                <a:spcPts val="1200"/>
              </a:spcAft>
            </a:pPr>
            <a:r>
              <a:rPr lang="en-AU" sz="1200" b="1" dirty="0">
                <a:latin typeface="Arial" panose="020B0604020202020204" pitchFamily="34" charset="0"/>
                <a:cs typeface="Arial" panose="020B0604020202020204" pitchFamily="34" charset="0"/>
              </a:rPr>
              <a:t>Source: </a:t>
            </a:r>
            <a:r>
              <a:rPr lang="en-AU" sz="1200" dirty="0">
                <a:latin typeface="Arial" panose="020B0604020202020204" pitchFamily="34" charset="0"/>
                <a:cs typeface="Arial" panose="020B0604020202020204" pitchFamily="34" charset="0"/>
              </a:rPr>
              <a:t>https://pixabay.com/vectors/notepad-book-cover-library-orange-155977/</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16</a:t>
            </a:fld>
            <a:endParaRPr lang="en-AU"/>
          </a:p>
        </p:txBody>
      </p:sp>
    </p:spTree>
    <p:extLst>
      <p:ext uri="{BB962C8B-B14F-4D97-AF65-F5344CB8AC3E}">
        <p14:creationId xmlns:p14="http://schemas.microsoft.com/office/powerpoint/2010/main" val="206961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17</a:t>
            </a:fld>
            <a:endParaRPr lang="en-AU"/>
          </a:p>
        </p:txBody>
      </p:sp>
    </p:spTree>
    <p:extLst>
      <p:ext uri="{BB962C8B-B14F-4D97-AF65-F5344CB8AC3E}">
        <p14:creationId xmlns:p14="http://schemas.microsoft.com/office/powerpoint/2010/main" val="3228656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en-AU" sz="1200" dirty="0">
                <a:latin typeface="Arial" panose="020B0604020202020204" pitchFamily="34" charset="0"/>
                <a:cs typeface="Arial" panose="020B0604020202020204" pitchFamily="34" charset="0"/>
              </a:rPr>
              <a:t>The achievement standards indicate what students should know and do by the end of the respective year levels.</a:t>
            </a:r>
          </a:p>
          <a:p>
            <a:pPr>
              <a:spcBef>
                <a:spcPts val="0"/>
              </a:spcBef>
              <a:spcAft>
                <a:spcPts val="600"/>
              </a:spcAft>
            </a:pPr>
            <a:endParaRPr lang="en-AU" sz="1200" dirty="0">
              <a:latin typeface="Arial" panose="020B0604020202020204" pitchFamily="34" charset="0"/>
              <a:cs typeface="Arial" panose="020B0604020202020204" pitchFamily="34" charset="0"/>
            </a:endParaRPr>
          </a:p>
          <a:p>
            <a:pPr>
              <a:spcBef>
                <a:spcPts val="0"/>
              </a:spcBef>
              <a:spcAft>
                <a:spcPts val="600"/>
              </a:spcAft>
            </a:pPr>
            <a:r>
              <a:rPr lang="en-AU" sz="1200" dirty="0">
                <a:latin typeface="Arial" panose="020B0604020202020204" pitchFamily="34" charset="0"/>
                <a:cs typeface="Arial" panose="020B0604020202020204" pitchFamily="34" charset="0"/>
              </a:rPr>
              <a:t>The reading and viewing paragraphs of the Year 3 and Year 4 Australian Curriculum v9.0: English achievement standards are highlighted in blue.</a:t>
            </a:r>
          </a:p>
          <a:p>
            <a:pPr>
              <a:spcBef>
                <a:spcPts val="0"/>
              </a:spcBef>
              <a:spcAft>
                <a:spcPts val="600"/>
              </a:spcAft>
            </a:pPr>
            <a:endParaRPr lang="en-AU" sz="1200" dirty="0">
              <a:latin typeface="Arial" panose="020B0604020202020204" pitchFamily="34" charset="0"/>
              <a:cs typeface="Arial" panose="020B0604020202020204" pitchFamily="34" charset="0"/>
            </a:endParaRPr>
          </a:p>
          <a:p>
            <a:pPr>
              <a:spcBef>
                <a:spcPts val="0"/>
              </a:spcBef>
              <a:spcAft>
                <a:spcPts val="600"/>
              </a:spcAft>
            </a:pPr>
            <a:r>
              <a:rPr lang="en-AU" sz="1200" dirty="0">
                <a:latin typeface="Arial" panose="020B0604020202020204" pitchFamily="34" charset="0"/>
                <a:cs typeface="Arial" panose="020B0604020202020204" pitchFamily="34" charset="0"/>
              </a:rPr>
              <a:t>The reading and viewing paragraph is always the second of the three achievement standard paragraphs.</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18</a:t>
            </a:fld>
            <a:endParaRPr lang="en-AU"/>
          </a:p>
        </p:txBody>
      </p:sp>
    </p:spTree>
    <p:extLst>
      <p:ext uri="{BB962C8B-B14F-4D97-AF65-F5344CB8AC3E}">
        <p14:creationId xmlns:p14="http://schemas.microsoft.com/office/powerpoint/2010/main" val="532379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en-AU" sz="1200" dirty="0">
                <a:latin typeface="Arial" panose="020B0604020202020204" pitchFamily="34" charset="0"/>
                <a:cs typeface="Arial" panose="020B0604020202020204" pitchFamily="34" charset="0"/>
              </a:rPr>
              <a:t>The first section of the paragraph (highlighted in blue) outlines the knowledge and skills students are expected to demonstrate when reading and viewing to make meaning or comprehend.</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19</a:t>
            </a:fld>
            <a:endParaRPr lang="en-AU"/>
          </a:p>
        </p:txBody>
      </p:sp>
    </p:spTree>
    <p:extLst>
      <p:ext uri="{BB962C8B-B14F-4D97-AF65-F5344CB8AC3E}">
        <p14:creationId xmlns:p14="http://schemas.microsoft.com/office/powerpoint/2010/main" val="1268798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9339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latin typeface="Arial" panose="020B0604020202020204" pitchFamily="34" charset="0"/>
                <a:cs typeface="Arial" panose="020B0604020202020204" pitchFamily="34" charset="0"/>
              </a:rPr>
              <a:t>Students continue to demonstrate phonic and word knowledge (light orange). </a:t>
            </a: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This is supported by content descriptions in the </a:t>
            </a:r>
            <a:r>
              <a:rPr lang="en-AU" sz="1200" i="1" dirty="0">
                <a:latin typeface="Arial" panose="020B0604020202020204" pitchFamily="34" charset="0"/>
                <a:cs typeface="Arial" panose="020B0604020202020204" pitchFamily="34" charset="0"/>
              </a:rPr>
              <a:t>Phonic and word knowledge </a:t>
            </a:r>
            <a:r>
              <a:rPr lang="en-AU" sz="1200" dirty="0">
                <a:latin typeface="Arial" panose="020B0604020202020204" pitchFamily="34" charset="0"/>
                <a:cs typeface="Arial" panose="020B0604020202020204" pitchFamily="34" charset="0"/>
              </a:rPr>
              <a:t>sub-strand of the Literacy strand.</a:t>
            </a: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Notice that by the end of Year 4, students should be able to ‘read fluently and accurately, integrating phonic, morphemic, grammatical and punctuation knowledge.’</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20</a:t>
            </a:fld>
            <a:endParaRPr lang="en-AU"/>
          </a:p>
        </p:txBody>
      </p:sp>
    </p:spTree>
    <p:extLst>
      <p:ext uri="{BB962C8B-B14F-4D97-AF65-F5344CB8AC3E}">
        <p14:creationId xmlns:p14="http://schemas.microsoft.com/office/powerpoint/2010/main" val="1348582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en-AU" sz="1200" dirty="0">
                <a:latin typeface="Arial" panose="020B0604020202020204" pitchFamily="34" charset="0"/>
                <a:cs typeface="Arial" panose="020B0604020202020204" pitchFamily="34" charset="0"/>
              </a:rPr>
              <a:t>In Years 5–6, there are no requirements in the achievement standard to explicitly assess and report on students’ developing phonic and word knowledge to read fluently and accurately.</a:t>
            </a:r>
          </a:p>
          <a:p>
            <a:pPr>
              <a:spcBef>
                <a:spcPts val="0"/>
              </a:spcBef>
              <a:spcAft>
                <a:spcPts val="600"/>
              </a:spcAft>
            </a:pPr>
            <a:endParaRPr lang="en-AU" sz="1200" dirty="0">
              <a:latin typeface="Arial" panose="020B0604020202020204" pitchFamily="34" charset="0"/>
              <a:cs typeface="Arial" panose="020B0604020202020204" pitchFamily="34" charset="0"/>
            </a:endParaRPr>
          </a:p>
          <a:p>
            <a:pPr>
              <a:spcBef>
                <a:spcPts val="0"/>
              </a:spcBef>
              <a:spcAft>
                <a:spcPts val="600"/>
              </a:spcAft>
            </a:pPr>
            <a:r>
              <a:rPr lang="en-AU" sz="1200" dirty="0">
                <a:latin typeface="Arial" panose="020B0604020202020204" pitchFamily="34" charset="0"/>
                <a:cs typeface="Arial" panose="020B0604020202020204" pitchFamily="34" charset="0"/>
              </a:rPr>
              <a:t>However, fluency in phonic and word knowledge is required to make meaning or comprehend. The phonic and word knowledge content descriptions still appear in the Literacy strand, with an emphasis on </a:t>
            </a:r>
            <a:r>
              <a:rPr lang="en-AU" sz="1200" b="0" i="1" dirty="0">
                <a:latin typeface="Arial" panose="020B0604020202020204" pitchFamily="34" charset="0"/>
                <a:cs typeface="Arial" panose="020B0604020202020204" pitchFamily="34" charset="0"/>
              </a:rPr>
              <a:t>using</a:t>
            </a:r>
            <a:r>
              <a:rPr lang="en-AU" sz="1200" dirty="0">
                <a:latin typeface="Arial" panose="020B0604020202020204" pitchFamily="34" charset="0"/>
                <a:cs typeface="Arial" panose="020B0604020202020204" pitchFamily="34" charset="0"/>
              </a:rPr>
              <a:t> this knowledge to read and spell. </a:t>
            </a:r>
          </a:p>
          <a:p>
            <a:pPr>
              <a:spcBef>
                <a:spcPts val="0"/>
              </a:spcBef>
              <a:spcAft>
                <a:spcPts val="600"/>
              </a:spcAft>
            </a:pPr>
            <a:endParaRPr lang="en-AU" sz="1200" dirty="0">
              <a:latin typeface="Arial" panose="020B0604020202020204" pitchFamily="34" charset="0"/>
              <a:cs typeface="Arial" panose="020B0604020202020204" pitchFamily="34" charset="0"/>
            </a:endParaRPr>
          </a:p>
          <a:p>
            <a:pPr>
              <a:spcBef>
                <a:spcPts val="0"/>
              </a:spcBef>
              <a:spcAft>
                <a:spcPts val="600"/>
              </a:spcAft>
            </a:pPr>
            <a:r>
              <a:rPr lang="en-AU" sz="1200" dirty="0">
                <a:latin typeface="Arial" panose="020B0604020202020204" pitchFamily="34" charset="0"/>
                <a:cs typeface="Arial" panose="020B0604020202020204" pitchFamily="34" charset="0"/>
              </a:rPr>
              <a:t>As English is recursive, teachers may find that some students in Years 5–6 require on-going monitoring and support with their phonic and word knowledge in order to decode with sufficient automaticity to read and comprehend.</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21</a:t>
            </a:fld>
            <a:endParaRPr lang="en-AU"/>
          </a:p>
        </p:txBody>
      </p:sp>
    </p:spTree>
    <p:extLst>
      <p:ext uri="{BB962C8B-B14F-4D97-AF65-F5344CB8AC3E}">
        <p14:creationId xmlns:p14="http://schemas.microsoft.com/office/powerpoint/2010/main" val="394295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en-AU" sz="1200" b="0" dirty="0">
                <a:latin typeface="Arial" panose="020B0604020202020204" pitchFamily="34" charset="0"/>
                <a:cs typeface="Arial" panose="020B0604020202020204" pitchFamily="34" charset="0"/>
              </a:rPr>
              <a:t>To illustrate assessing reading in Years 3</a:t>
            </a:r>
            <a:r>
              <a:rPr lang="en-AU" sz="1200" dirty="0">
                <a:latin typeface="Arial" panose="020B0604020202020204" pitchFamily="34" charset="0"/>
                <a:cs typeface="Arial" panose="020B0604020202020204" pitchFamily="34" charset="0"/>
              </a:rPr>
              <a:t>–4, </a:t>
            </a:r>
            <a:r>
              <a:rPr lang="en-AU" sz="1200" b="0" dirty="0">
                <a:latin typeface="Arial" panose="020B0604020202020204" pitchFamily="34" charset="0"/>
                <a:cs typeface="Arial" panose="020B0604020202020204" pitchFamily="34" charset="0"/>
              </a:rPr>
              <a:t>we will refer to the Year 4 example curriculum and assessment plans on the QCAA website. </a:t>
            </a:r>
          </a:p>
          <a:p>
            <a:pPr>
              <a:spcBef>
                <a:spcPts val="0"/>
              </a:spcBef>
              <a:spcAft>
                <a:spcPts val="600"/>
              </a:spcAft>
            </a:pPr>
            <a:endParaRPr lang="en-AU" sz="1200" dirty="0">
              <a:latin typeface="Arial" panose="020B0604020202020204" pitchFamily="34" charset="0"/>
              <a:cs typeface="Arial" panose="020B0604020202020204" pitchFamily="34" charset="0"/>
            </a:endParaRPr>
          </a:p>
          <a:p>
            <a:pPr>
              <a:spcBef>
                <a:spcPts val="0"/>
              </a:spcBef>
              <a:spcAft>
                <a:spcPts val="600"/>
              </a:spcAft>
            </a:pPr>
            <a:r>
              <a:rPr lang="en-AU" sz="1200" dirty="0">
                <a:latin typeface="Arial" panose="020B0604020202020204" pitchFamily="34" charset="0"/>
                <a:cs typeface="Arial" panose="020B0604020202020204" pitchFamily="34" charset="0"/>
              </a:rPr>
              <a:t>Unit 1 culminates in a written review and an observed demonstration of students’ phonic and word knowledge.</a:t>
            </a:r>
          </a:p>
          <a:p>
            <a:pPr>
              <a:spcBef>
                <a:spcPts val="0"/>
              </a:spcBef>
              <a:spcAft>
                <a:spcPts val="600"/>
              </a:spcAft>
            </a:pPr>
            <a:endParaRPr lang="en-AU" sz="1200" dirty="0">
              <a:latin typeface="Arial" panose="020B0604020202020204" pitchFamily="34" charset="0"/>
              <a:cs typeface="Arial" panose="020B0604020202020204" pitchFamily="34" charset="0"/>
            </a:endParaRPr>
          </a:p>
          <a:p>
            <a:pPr>
              <a:spcBef>
                <a:spcPts val="0"/>
              </a:spcBef>
              <a:spcAft>
                <a:spcPts val="600"/>
              </a:spcAft>
            </a:pPr>
            <a:r>
              <a:rPr lang="en-AU" sz="1200" dirty="0">
                <a:latin typeface="Arial" panose="020B0604020202020204" pitchFamily="34" charset="0"/>
                <a:cs typeface="Arial" panose="020B0604020202020204" pitchFamily="34" charset="0"/>
              </a:rPr>
              <a:t>Assessment tasks 1 and 2 assess different aspects of the definition of reading, as well as how students demonstrate aspects of the Year 4 achievement standard for reading and viewing.</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22</a:t>
            </a:fld>
            <a:endParaRPr lang="en-AU"/>
          </a:p>
        </p:txBody>
      </p:sp>
    </p:spTree>
    <p:extLst>
      <p:ext uri="{BB962C8B-B14F-4D97-AF65-F5344CB8AC3E}">
        <p14:creationId xmlns:p14="http://schemas.microsoft.com/office/powerpoint/2010/main" val="2460580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Assessment task 1 (a written review) focuses on students’ comprehension (making meaning), as they offer opinions about aspects of the text, including: </a:t>
            </a:r>
          </a:p>
          <a:p>
            <a:pPr marL="171450" lvl="0" indent="-171450">
              <a:buFont typeface="Arial" panose="020B0604020202020204" pitchFamily="34" charset="0"/>
              <a:buChar char="•"/>
            </a:pPr>
            <a:r>
              <a:rPr lang="en-AU" dirty="0">
                <a:latin typeface="Arial" panose="020B0604020202020204" pitchFamily="34" charset="0"/>
                <a:cs typeface="Arial" panose="020B0604020202020204" pitchFamily="34" charset="0"/>
              </a:rPr>
              <a:t>the development of ideas through characters and events</a:t>
            </a:r>
          </a:p>
          <a:p>
            <a:pPr marL="171450" lvl="0" indent="-171450">
              <a:buFont typeface="Arial" panose="020B0604020202020204" pitchFamily="34" charset="0"/>
              <a:buChar char="•"/>
            </a:pPr>
            <a:r>
              <a:rPr lang="en-AU" dirty="0">
                <a:latin typeface="Arial" panose="020B0604020202020204" pitchFamily="34" charset="0"/>
                <a:cs typeface="Arial" panose="020B0604020202020204" pitchFamily="34" charset="0"/>
              </a:rPr>
              <a:t>characteristics of narrative structure</a:t>
            </a:r>
          </a:p>
          <a:p>
            <a:pPr marL="171450" lvl="0" indent="-171450">
              <a:buFont typeface="Arial" panose="020B0604020202020204" pitchFamily="34" charset="0"/>
              <a:buChar char="•"/>
            </a:pPr>
            <a:r>
              <a:rPr lang="en-AU" dirty="0">
                <a:latin typeface="Arial" panose="020B0604020202020204" pitchFamily="34" charset="0"/>
                <a:cs typeface="Arial" panose="020B0604020202020204" pitchFamily="34" charset="0"/>
              </a:rPr>
              <a:t>use of language and/or visual features.</a:t>
            </a:r>
          </a:p>
          <a:p>
            <a:pPr marL="0" lvl="0" indent="0">
              <a:buFont typeface="Arial" panose="020B0604020202020204" pitchFamily="34" charset="0"/>
              <a:buNone/>
            </a:pPr>
            <a:endParaRPr lang="en-AU"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AU" dirty="0">
                <a:latin typeface="Arial" panose="020B0604020202020204" pitchFamily="34" charset="0"/>
                <a:cs typeface="Arial" panose="020B0604020202020204" pitchFamily="34" charset="0"/>
              </a:rPr>
              <a:t>A written review will also provide students with the opportunity to demonstrate aspects of the achievement standard for writing and creating. There is more information about this aspect in the full curriculum and assessment plan on the QCAA website.</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23</a:t>
            </a:fld>
            <a:endParaRPr lang="en-AU"/>
          </a:p>
        </p:txBody>
      </p:sp>
    </p:spTree>
    <p:extLst>
      <p:ext uri="{BB962C8B-B14F-4D97-AF65-F5344CB8AC3E}">
        <p14:creationId xmlns:p14="http://schemas.microsoft.com/office/powerpoint/2010/main" val="16972842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Assessment 2 (reading) provides students with an opportunity to demonstrate the use of knowledge to read fluently and accurately.</a:t>
            </a: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Students may demonstrate this by reading a short passage from a </a:t>
            </a:r>
            <a:r>
              <a:rPr lang="en-AU" b="0" dirty="0">
                <a:latin typeface="Arial" panose="020B0604020202020204" pitchFamily="34" charset="0"/>
                <a:cs typeface="Arial" panose="020B0604020202020204" pitchFamily="34" charset="0"/>
              </a:rPr>
              <a:t>teacher-</a:t>
            </a:r>
            <a:r>
              <a:rPr lang="en-AU" dirty="0">
                <a:latin typeface="Arial" panose="020B0604020202020204" pitchFamily="34" charset="0"/>
                <a:cs typeface="Arial" panose="020B0604020202020204" pitchFamily="34" charset="0"/>
              </a:rPr>
              <a:t>selected text in Unit 1. </a:t>
            </a: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This summative assessment opportunity complements other, on-going formative assessment to support teaching and learning.</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24</a:t>
            </a:fld>
            <a:endParaRPr lang="en-AU"/>
          </a:p>
        </p:txBody>
      </p:sp>
    </p:spTree>
    <p:extLst>
      <p:ext uri="{BB962C8B-B14F-4D97-AF65-F5344CB8AC3E}">
        <p14:creationId xmlns:p14="http://schemas.microsoft.com/office/powerpoint/2010/main" val="4209350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600"/>
              </a:spcAft>
              <a:buFont typeface="Arial" panose="020B0604020202020204" pitchFamily="34" charset="0"/>
              <a:buNone/>
            </a:pPr>
            <a:r>
              <a:rPr lang="en-AU" b="0" dirty="0">
                <a:latin typeface="Arial" panose="020B0604020202020204" pitchFamily="34" charset="0"/>
                <a:cs typeface="Arial" panose="020B0604020202020204" pitchFamily="34" charset="0"/>
              </a:rPr>
              <a:t>To illustrate assessing reading in Years </a:t>
            </a:r>
            <a:r>
              <a:rPr lang="en-AU" dirty="0">
                <a:latin typeface="Arial" panose="020B0604020202020204" pitchFamily="34" charset="0"/>
                <a:cs typeface="Arial" panose="020B0604020202020204" pitchFamily="34" charset="0"/>
              </a:rPr>
              <a:t>5–6, </a:t>
            </a:r>
            <a:r>
              <a:rPr lang="en-AU" b="0" dirty="0">
                <a:latin typeface="Arial" panose="020B0604020202020204" pitchFamily="34" charset="0"/>
                <a:cs typeface="Arial" panose="020B0604020202020204" pitchFamily="34" charset="0"/>
              </a:rPr>
              <a:t>we will refer to the Year 6 example curriculum and assessment plan on the QCAA website.</a:t>
            </a:r>
          </a:p>
          <a:p>
            <a:pPr marL="0" indent="0">
              <a:lnSpc>
                <a:spcPct val="100000"/>
              </a:lnSpc>
              <a:spcBef>
                <a:spcPts val="0"/>
              </a:spcBef>
              <a:spcAft>
                <a:spcPts val="600"/>
              </a:spcAft>
              <a:buFont typeface="Arial" panose="020B0604020202020204" pitchFamily="34" charset="0"/>
              <a:buNone/>
            </a:pPr>
            <a:endParaRPr lang="en-AU" dirty="0">
              <a:latin typeface="Arial" panose="020B0604020202020204" pitchFamily="34" charset="0"/>
              <a:cs typeface="Arial" panose="020B0604020202020204" pitchFamily="34" charset="0"/>
            </a:endParaRPr>
          </a:p>
          <a:p>
            <a:pPr marL="0" indent="0">
              <a:lnSpc>
                <a:spcPct val="100000"/>
              </a:lnSpc>
              <a:spcBef>
                <a:spcPts val="0"/>
              </a:spcBef>
              <a:spcAft>
                <a:spcPts val="600"/>
              </a:spcAft>
              <a:buFont typeface="Arial" panose="020B0604020202020204" pitchFamily="34" charset="0"/>
              <a:buNone/>
            </a:pPr>
            <a:r>
              <a:rPr lang="en-AU" dirty="0">
                <a:latin typeface="Arial" panose="020B0604020202020204" pitchFamily="34" charset="0"/>
                <a:cs typeface="Arial" panose="020B0604020202020204" pitchFamily="34" charset="0"/>
              </a:rPr>
              <a:t>In the first part of Unit 3 Tales and tunes, students read stories and song lyrics and then interact in small groups to discuss the relationship between stories and lyrics.</a:t>
            </a:r>
          </a:p>
          <a:p>
            <a:pPr marL="0" indent="0">
              <a:lnSpc>
                <a:spcPct val="100000"/>
              </a:lnSpc>
              <a:spcBef>
                <a:spcPts val="0"/>
              </a:spcBef>
              <a:spcAft>
                <a:spcPts val="600"/>
              </a:spcAft>
              <a:buFont typeface="Arial" panose="020B0604020202020204" pitchFamily="34" charset="0"/>
              <a:buNone/>
            </a:pPr>
            <a:endParaRPr lang="en-AU" dirty="0">
              <a:latin typeface="Arial" panose="020B0604020202020204" pitchFamily="34" charset="0"/>
              <a:cs typeface="Arial" panose="020B0604020202020204" pitchFamily="34" charset="0"/>
            </a:endParaRPr>
          </a:p>
          <a:p>
            <a:pPr marL="0" indent="0">
              <a:lnSpc>
                <a:spcPct val="100000"/>
              </a:lnSpc>
              <a:spcBef>
                <a:spcPts val="0"/>
              </a:spcBef>
              <a:spcAft>
                <a:spcPts val="600"/>
              </a:spcAft>
              <a:buFont typeface="Arial" panose="020B0604020202020204" pitchFamily="34" charset="0"/>
              <a:buNone/>
            </a:pPr>
            <a:r>
              <a:rPr lang="en-AU" dirty="0">
                <a:latin typeface="Arial" panose="020B0604020202020204" pitchFamily="34" charset="0"/>
                <a:cs typeface="Arial" panose="020B0604020202020204" pitchFamily="34" charset="0"/>
              </a:rPr>
              <a:t>In the second part of the unit, students use what they have learnt in Part A to create a persuasive speech.</a:t>
            </a:r>
          </a:p>
          <a:p>
            <a:pPr marL="0" indent="0">
              <a:lnSpc>
                <a:spcPct val="100000"/>
              </a:lnSpc>
              <a:spcBef>
                <a:spcPts val="0"/>
              </a:spcBef>
              <a:spcAft>
                <a:spcPts val="600"/>
              </a:spcAft>
              <a:buFont typeface="Arial" panose="020B0604020202020204" pitchFamily="34" charset="0"/>
              <a:buNone/>
            </a:pPr>
            <a:endParaRPr lang="en-AU"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ts val="600"/>
              </a:spcAft>
              <a:buClrTx/>
              <a:buSzTx/>
              <a:buFont typeface="Arial" panose="020B0604020202020204" pitchFamily="34" charset="0"/>
              <a:buNone/>
              <a:tabLst/>
              <a:defRPr/>
            </a:pPr>
            <a:r>
              <a:rPr lang="en-AU" dirty="0">
                <a:latin typeface="Arial" panose="020B0604020202020204" pitchFamily="34" charset="0"/>
                <a:cs typeface="Arial" panose="020B0604020202020204" pitchFamily="34" charset="0"/>
              </a:rPr>
              <a:t>Each part has its own assessment with the Part B assessment building on Part A. </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25</a:t>
            </a:fld>
            <a:endParaRPr lang="en-AU"/>
          </a:p>
        </p:txBody>
      </p:sp>
    </p:spTree>
    <p:extLst>
      <p:ext uri="{BB962C8B-B14F-4D97-AF65-F5344CB8AC3E}">
        <p14:creationId xmlns:p14="http://schemas.microsoft.com/office/powerpoint/2010/main" val="32867348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In Part A, students draw on content from the Literature strand and interact with others to explain and elaborate on a song relevant to the ideas, setting, characters and/or events in selected chapters in one or more stories studied.</a:t>
            </a:r>
          </a:p>
          <a:p>
            <a:pPr marL="0" indent="0">
              <a:buFont typeface="Arial" panose="020B0604020202020204" pitchFamily="34" charset="0"/>
              <a:buNone/>
            </a:pPr>
            <a:endParaRPr lang="en-AU" dirty="0">
              <a:latin typeface="Arial" panose="020B0604020202020204" pitchFamily="34" charset="0"/>
              <a:ea typeface="Calibri"/>
              <a:cs typeface="Arial" panose="020B0604020202020204" pitchFamily="34" charset="0"/>
            </a:endParaRP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 interaction can occur as part of planned, small group discussions in class.</a:t>
            </a: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Through this task, students develop the understanding and ideas they need for the assessment task in Part B.</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26</a:t>
            </a:fld>
            <a:endParaRPr lang="en-AU"/>
          </a:p>
        </p:txBody>
      </p:sp>
    </p:spTree>
    <p:extLst>
      <p:ext uri="{BB962C8B-B14F-4D97-AF65-F5344CB8AC3E}">
        <p14:creationId xmlns:p14="http://schemas.microsoft.com/office/powerpoint/2010/main" val="41901853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In the Part B assessment task, students create and deliver a pitch to persuade a director to use a particular song as part of a trailer for a film version of the novel.</a:t>
            </a: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In creating the pitch, students will use comprehension strategies to connect and compare content from the earlier class discussions (Part A), i.e. content drawn from the Literacy strand.</a:t>
            </a:r>
            <a:endParaRPr lang="en-AU" dirty="0">
              <a:latin typeface="Arial" panose="020B0604020202020204" pitchFamily="34" charset="0"/>
              <a:ea typeface="Calibri"/>
              <a:cs typeface="Arial" panose="020B0604020202020204" pitchFamily="34" charset="0"/>
            </a:endParaRP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In this task, rather than simply repeating what they have already learnt, students have the opportunity to develop their understanding and correct any previous misunderstandings.</a:t>
            </a: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Years 5–6 teachers may need to continue monitoring and supporting selected students’ development of accuracy and fluency in reading.</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27</a:t>
            </a:fld>
            <a:endParaRPr lang="en-AU"/>
          </a:p>
        </p:txBody>
      </p:sp>
    </p:spTree>
    <p:extLst>
      <p:ext uri="{BB962C8B-B14F-4D97-AF65-F5344CB8AC3E}">
        <p14:creationId xmlns:p14="http://schemas.microsoft.com/office/powerpoint/2010/main" val="4134988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28</a:t>
            </a:fld>
            <a:endParaRPr lang="en-AU"/>
          </a:p>
        </p:txBody>
      </p:sp>
    </p:spTree>
    <p:extLst>
      <p:ext uri="{BB962C8B-B14F-4D97-AF65-F5344CB8AC3E}">
        <p14:creationId xmlns:p14="http://schemas.microsoft.com/office/powerpoint/2010/main" val="7318675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AU" sz="1200" b="0" dirty="0">
                <a:latin typeface="Arial" panose="020B0604020202020204" pitchFamily="34" charset="0"/>
                <a:cs typeface="Arial" panose="020B0604020202020204" pitchFamily="34" charset="0"/>
              </a:rPr>
              <a:t>The Literacy general capability is a key connection in English and complements the teaching of reading by providing fine-grained description of the indicators of literacy development.</a:t>
            </a:r>
          </a:p>
          <a:p>
            <a:pPr marL="0" indent="0">
              <a:lnSpc>
                <a:spcPct val="100000"/>
              </a:lnSpc>
              <a:spcBef>
                <a:spcPts val="0"/>
              </a:spcBef>
              <a:spcAft>
                <a:spcPts val="0"/>
              </a:spcAft>
              <a:buFont typeface="Arial" panose="020B0604020202020204" pitchFamily="34" charset="0"/>
              <a:buNone/>
            </a:pPr>
            <a:endParaRPr lang="en-AU" sz="1200" dirty="0">
              <a:latin typeface="Arial" panose="020B0604020202020204" pitchFamily="34" charset="0"/>
              <a:cs typeface="Arial" panose="020B0604020202020204" pitchFamily="34" charset="0"/>
            </a:endParaRPr>
          </a:p>
          <a:p>
            <a:pPr>
              <a:spcBef>
                <a:spcPts val="0"/>
              </a:spcBef>
              <a:spcAft>
                <a:spcPts val="0"/>
              </a:spcAft>
            </a:pPr>
            <a:r>
              <a:rPr lang="en-AU" sz="1200" b="1" dirty="0">
                <a:latin typeface="Arial" panose="020B0604020202020204" pitchFamily="34" charset="0"/>
                <a:cs typeface="Arial" panose="020B0604020202020204" pitchFamily="34" charset="0"/>
              </a:rPr>
              <a:t>Script and picture adapted (addition of labels) from video at </a:t>
            </a:r>
            <a:r>
              <a:rPr lang="en-AU" sz="1200" dirty="0">
                <a:latin typeface="Arial" panose="020B0604020202020204" pitchFamily="34" charset="0"/>
                <a:cs typeface="Arial" panose="020B0604020202020204" pitchFamily="34" charset="0"/>
                <a:hlinkClick r:id="rId3"/>
              </a:rPr>
              <a:t>https://v9.australiancurriculum.edu.au/help/website-tour</a:t>
            </a:r>
            <a:r>
              <a:rPr lang="en-AU" sz="1200" dirty="0">
                <a:latin typeface="Arial" panose="020B0604020202020204" pitchFamily="34" charset="0"/>
                <a:cs typeface="Arial" panose="020B0604020202020204" pitchFamily="34" charset="0"/>
              </a:rPr>
              <a:t> (time stamp: 50 seconds)</a:t>
            </a:r>
            <a:endParaRPr lang="en-AU" sz="1200" b="1"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29</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91904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a:xfrm>
            <a:off x="685800" y="4672013"/>
            <a:ext cx="5486400" cy="3600450"/>
          </a:xfrm>
        </p:spPr>
        <p:txBody>
          <a:bodyPr/>
          <a:lstStyle/>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a:t>
            </a:fld>
            <a:endParaRPr lang="en-AU" dirty="0"/>
          </a:p>
        </p:txBody>
      </p:sp>
    </p:spTree>
    <p:extLst>
      <p:ext uri="{BB962C8B-B14F-4D97-AF65-F5344CB8AC3E}">
        <p14:creationId xmlns:p14="http://schemas.microsoft.com/office/powerpoint/2010/main" val="22072898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A significant change from v8.4 to v9.0 is that the </a:t>
            </a:r>
            <a:r>
              <a:rPr lang="en-AU" i="1" dirty="0">
                <a:latin typeface="Arial" panose="020B0604020202020204" pitchFamily="34" charset="0"/>
                <a:cs typeface="Arial" panose="020B0604020202020204" pitchFamily="34" charset="0"/>
              </a:rPr>
              <a:t>continua</a:t>
            </a:r>
            <a:r>
              <a:rPr lang="en-AU" dirty="0">
                <a:latin typeface="Arial" panose="020B0604020202020204" pitchFamily="34" charset="0"/>
                <a:cs typeface="Arial" panose="020B0604020202020204" pitchFamily="34" charset="0"/>
              </a:rPr>
              <a:t> in v8.4 have been replaced by </a:t>
            </a:r>
            <a:r>
              <a:rPr lang="en-AU" i="1" dirty="0">
                <a:latin typeface="Arial" panose="020B0604020202020204" pitchFamily="34" charset="0"/>
                <a:cs typeface="Arial" panose="020B0604020202020204" pitchFamily="34" charset="0"/>
              </a:rPr>
              <a:t>progressions</a:t>
            </a:r>
            <a:r>
              <a:rPr lang="en-AU" dirty="0">
                <a:latin typeface="Arial" panose="020B0604020202020204" pitchFamily="34" charset="0"/>
                <a:cs typeface="Arial" panose="020B0604020202020204" pitchFamily="34" charset="0"/>
              </a:rPr>
              <a:t>.</a:t>
            </a: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These progressions are connected to the related content descriptions in the Australian Curriculum V9.0: English and can be used to assist teachers in responding to students’ particular literacy needs.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latin typeface="Arial" panose="020B0604020202020204" pitchFamily="34" charset="0"/>
                <a:cs typeface="Arial" panose="020B0604020202020204" pitchFamily="34" charset="0"/>
              </a:rPr>
              <a:t>Progressions are provided for the elements of speaking and listening, reading and viewing, writing.</a:t>
            </a:r>
            <a:endParaRPr lang="en-AU" b="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b="1" dirty="0">
              <a:latin typeface="Arial" panose="020B0604020202020204" pitchFamily="34" charset="0"/>
              <a:cs typeface="Arial" panose="020B0604020202020204" pitchFamily="34" charset="0"/>
            </a:endParaRPr>
          </a:p>
          <a:p>
            <a:r>
              <a:rPr lang="en-AU" b="1" dirty="0">
                <a:latin typeface="Arial" panose="020B0604020202020204" pitchFamily="34" charset="0"/>
                <a:cs typeface="Arial" panose="020B0604020202020204" pitchFamily="34" charset="0"/>
              </a:rPr>
              <a:t>Source v8.4 Literacy continuum: </a:t>
            </a:r>
            <a:r>
              <a:rPr lang="en-AU" dirty="0">
                <a:latin typeface="Arial" panose="020B0604020202020204" pitchFamily="34" charset="0"/>
                <a:cs typeface="Arial" panose="020B0604020202020204" pitchFamily="34" charset="0"/>
              </a:rPr>
              <a:t>https://www.australiancurriculum.edu.au/media/3596/general-capabilities-literacy-learning-continuum.pdf</a:t>
            </a:r>
          </a:p>
          <a:p>
            <a:r>
              <a:rPr lang="en-AU" b="1" dirty="0">
                <a:latin typeface="Arial" panose="020B0604020202020204" pitchFamily="34" charset="0"/>
                <a:cs typeface="Arial" panose="020B0604020202020204" pitchFamily="34" charset="0"/>
              </a:rPr>
              <a:t>Source v9.0 Literacy general capability: </a:t>
            </a:r>
            <a:r>
              <a:rPr lang="en-AU" dirty="0">
                <a:latin typeface="Arial" panose="020B0604020202020204" pitchFamily="34" charset="0"/>
                <a:cs typeface="Arial" panose="020B0604020202020204" pitchFamily="34" charset="0"/>
              </a:rPr>
              <a:t>https://v9.australiancurriculum.edu.au/downloads/general-capabilities#accordion-afa194f119-item-6336db4ee7</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30</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937502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To find out more about the Literacy general capability and how it may be used to support reading and other elements of literacy, you can access these QCAA resources on our website.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31</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724686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Reading and viewing resources are available from the QCAA website, supporting the </a:t>
            </a:r>
            <a:r>
              <a:rPr lang="en-AU" i="1" dirty="0">
                <a:latin typeface="Arial" panose="020B0604020202020204" pitchFamily="34" charset="0"/>
                <a:cs typeface="Arial" panose="020B0604020202020204" pitchFamily="34" charset="0"/>
              </a:rPr>
              <a:t>Understanding texts</a:t>
            </a:r>
            <a:r>
              <a:rPr lang="en-AU" dirty="0">
                <a:latin typeface="Arial" panose="020B0604020202020204" pitchFamily="34" charset="0"/>
                <a:cs typeface="Arial" panose="020B0604020202020204" pitchFamily="34" charset="0"/>
              </a:rPr>
              <a:t> sub-element.</a:t>
            </a: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Resources include factsheets, accompanied by templates, which cover a range of strategies you can use in the classroom.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400969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a:xfrm>
            <a:off x="685800" y="4672013"/>
            <a:ext cx="5486400" cy="3600450"/>
          </a:xfrm>
        </p:spPr>
        <p:txBody>
          <a:bodyPr/>
          <a:lstStyle/>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33</a:t>
            </a:fld>
            <a:endParaRPr lang="en-AU" dirty="0"/>
          </a:p>
        </p:txBody>
      </p:sp>
    </p:spTree>
    <p:extLst>
      <p:ext uri="{BB962C8B-B14F-4D97-AF65-F5344CB8AC3E}">
        <p14:creationId xmlns:p14="http://schemas.microsoft.com/office/powerpoint/2010/main" val="37448707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34</a:t>
            </a:fld>
            <a:endParaRPr lang="en-AU"/>
          </a:p>
        </p:txBody>
      </p:sp>
    </p:spTree>
    <p:extLst>
      <p:ext uri="{BB962C8B-B14F-4D97-AF65-F5344CB8AC3E}">
        <p14:creationId xmlns:p14="http://schemas.microsoft.com/office/powerpoint/2010/main" val="20005880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35</a:t>
            </a:fld>
            <a:endParaRPr lang="en-AU"/>
          </a:p>
        </p:txBody>
      </p:sp>
    </p:spTree>
    <p:extLst>
      <p:ext uri="{BB962C8B-B14F-4D97-AF65-F5344CB8AC3E}">
        <p14:creationId xmlns:p14="http://schemas.microsoft.com/office/powerpoint/2010/main" val="11194959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36</a:t>
            </a:fld>
            <a:endParaRPr lang="en-AU"/>
          </a:p>
        </p:txBody>
      </p:sp>
    </p:spTree>
    <p:extLst>
      <p:ext uri="{BB962C8B-B14F-4D97-AF65-F5344CB8AC3E}">
        <p14:creationId xmlns:p14="http://schemas.microsoft.com/office/powerpoint/2010/main" val="37392578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37</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52971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a:t>
            </a:fld>
            <a:endParaRPr lang="en-AU"/>
          </a:p>
        </p:txBody>
      </p:sp>
    </p:spTree>
    <p:extLst>
      <p:ext uri="{BB962C8B-B14F-4D97-AF65-F5344CB8AC3E}">
        <p14:creationId xmlns:p14="http://schemas.microsoft.com/office/powerpoint/2010/main" val="1270058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spcAft>
                <a:spcPts val="600"/>
              </a:spcAft>
              <a:buFont typeface="Arial" panose="020B0604020202020204" pitchFamily="34" charset="0"/>
              <a:buNone/>
              <a:defRPr/>
            </a:pPr>
            <a:r>
              <a:rPr lang="en-AU" sz="1200" b="0" dirty="0">
                <a:latin typeface="Arial" panose="020B0604020202020204" pitchFamily="34" charset="0"/>
                <a:cs typeface="Arial" panose="020B0604020202020204" pitchFamily="34" charset="0"/>
              </a:rPr>
              <a:t>The Australian Curriculum v9.0: English is organised into two parts: </a:t>
            </a:r>
          </a:p>
          <a:p>
            <a:pPr marL="171450" indent="-171450">
              <a:spcBef>
                <a:spcPts val="0"/>
              </a:spcBef>
              <a:spcAft>
                <a:spcPts val="600"/>
              </a:spcAft>
              <a:buFont typeface="Arial" panose="020B0604020202020204" pitchFamily="34" charset="0"/>
              <a:buChar char="•"/>
              <a:defRPr/>
            </a:pPr>
            <a:r>
              <a:rPr lang="en-AU" sz="1200" b="0" i="1" dirty="0">
                <a:latin typeface="Arial" panose="020B0604020202020204" pitchFamily="34" charset="0"/>
                <a:cs typeface="Arial" panose="020B0604020202020204" pitchFamily="34" charset="0"/>
              </a:rPr>
              <a:t>Understand this learning area</a:t>
            </a:r>
            <a:r>
              <a:rPr lang="en-AU" sz="1200" b="0" dirty="0">
                <a:latin typeface="Arial" panose="020B0604020202020204" pitchFamily="34" charset="0"/>
                <a:cs typeface="Arial" panose="020B0604020202020204" pitchFamily="34" charset="0"/>
              </a:rPr>
              <a:t>,</a:t>
            </a:r>
            <a:r>
              <a:rPr lang="en-AU" sz="1200" b="1" dirty="0">
                <a:latin typeface="Arial" panose="020B0604020202020204" pitchFamily="34" charset="0"/>
                <a:cs typeface="Arial" panose="020B0604020202020204" pitchFamily="34" charset="0"/>
              </a:rPr>
              <a:t> </a:t>
            </a:r>
            <a:r>
              <a:rPr lang="en-AU" sz="1200" b="0" dirty="0">
                <a:latin typeface="Arial" panose="020B0604020202020204" pitchFamily="34" charset="0"/>
                <a:cs typeface="Arial" panose="020B0604020202020204" pitchFamily="34" charset="0"/>
              </a:rPr>
              <a:t>which includes the introduction, aims, structure, key considerations, key connections and resources, e.g. the English glossary </a:t>
            </a:r>
          </a:p>
          <a:p>
            <a:pPr>
              <a:spcBef>
                <a:spcPts val="0"/>
              </a:spcBef>
              <a:spcAft>
                <a:spcPts val="600"/>
              </a:spcAft>
              <a:defRPr/>
            </a:pPr>
            <a:r>
              <a:rPr lang="en-AU" sz="1200" b="0" dirty="0">
                <a:latin typeface="Arial" panose="020B0604020202020204" pitchFamily="34" charset="0"/>
                <a:cs typeface="Arial" panose="020B0604020202020204" pitchFamily="34" charset="0"/>
              </a:rPr>
              <a:t>and</a:t>
            </a:r>
          </a:p>
          <a:p>
            <a:pPr marL="171450" indent="-171450">
              <a:spcBef>
                <a:spcPts val="0"/>
              </a:spcBef>
              <a:spcAft>
                <a:spcPts val="600"/>
              </a:spcAft>
              <a:buFont typeface="Arial" panose="020B0604020202020204" pitchFamily="34" charset="0"/>
              <a:buChar char="•"/>
              <a:defRPr/>
            </a:pPr>
            <a:r>
              <a:rPr lang="en-AU" sz="1200" b="0" i="1" dirty="0">
                <a:latin typeface="Arial" panose="020B0604020202020204" pitchFamily="34" charset="0"/>
                <a:cs typeface="Arial" panose="020B0604020202020204" pitchFamily="34" charset="0"/>
              </a:rPr>
              <a:t>Curriculum elements</a:t>
            </a:r>
            <a:r>
              <a:rPr lang="en-AU" sz="1200" b="0" dirty="0">
                <a:latin typeface="Arial" panose="020B0604020202020204" pitchFamily="34" charset="0"/>
                <a:cs typeface="Arial" panose="020B0604020202020204" pitchFamily="34" charset="0"/>
              </a:rPr>
              <a:t>,</a:t>
            </a:r>
            <a:r>
              <a:rPr lang="en-AU" sz="1200" b="1" dirty="0">
                <a:latin typeface="Arial" panose="020B0604020202020204" pitchFamily="34" charset="0"/>
                <a:cs typeface="Arial" panose="020B0604020202020204" pitchFamily="34" charset="0"/>
              </a:rPr>
              <a:t> </a:t>
            </a:r>
            <a:r>
              <a:rPr lang="en-AU" sz="1200" b="0" dirty="0">
                <a:latin typeface="Arial" panose="020B0604020202020204" pitchFamily="34" charset="0"/>
                <a:cs typeface="Arial" panose="020B0604020202020204" pitchFamily="34" charset="0"/>
              </a:rPr>
              <a:t>which includes level descriptions (by year), achievement standard, strands and sub-strands, content descriptions.</a:t>
            </a:r>
          </a:p>
          <a:p>
            <a:pPr>
              <a:spcBef>
                <a:spcPts val="1200"/>
              </a:spcBef>
              <a:spcAft>
                <a:spcPts val="600"/>
              </a:spcAft>
              <a:defRPr/>
            </a:pPr>
            <a:endParaRPr lang="en-AU" sz="1200" b="1" dirty="0">
              <a:latin typeface="Arial" panose="020B0604020202020204" pitchFamily="34" charset="0"/>
              <a:cs typeface="Arial" panose="020B0604020202020204" pitchFamily="34" charset="0"/>
            </a:endParaRPr>
          </a:p>
          <a:p>
            <a:pPr>
              <a:spcBef>
                <a:spcPts val="1200"/>
              </a:spcBef>
              <a:spcAft>
                <a:spcPts val="600"/>
              </a:spcAft>
              <a:defRPr/>
            </a:pPr>
            <a:r>
              <a:rPr lang="en-AU" sz="1200" b="1" dirty="0">
                <a:latin typeface="Arial" panose="020B0604020202020204" pitchFamily="34" charset="0"/>
                <a:cs typeface="Arial" panose="020B0604020202020204" pitchFamily="34" charset="0"/>
              </a:rPr>
              <a:t>Source:</a:t>
            </a:r>
            <a:r>
              <a:rPr lang="en-AU" sz="1200" b="0" dirty="0">
                <a:latin typeface="Arial" panose="020B0604020202020204" pitchFamily="34" charset="0"/>
                <a:cs typeface="Arial" panose="020B0604020202020204" pitchFamily="34" charset="0"/>
              </a:rPr>
              <a:t> Image created in house using SmartArt. Adapted from English ‘</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About the learning area’. For example: https://v9.australiancurriculum.edu.au/teacher-resources/understand-this-learning-area/english </a:t>
            </a:r>
            <a:r>
              <a:rPr lang="en-AU" sz="1200" dirty="0">
                <a:latin typeface="Arial" panose="020B0604020202020204" pitchFamily="34" charset="0"/>
                <a:ea typeface="Calibri" panose="020F0502020204030204" pitchFamily="34" charset="0"/>
                <a:cs typeface="Arial" panose="020B0604020202020204" pitchFamily="34" charset="0"/>
              </a:rPr>
              <a:t> </a:t>
            </a:r>
            <a:endParaRPr lang="en-AU"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5</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61452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spcBef>
                <a:spcPts val="0"/>
              </a:spcBef>
              <a:spcAft>
                <a:spcPts val="600"/>
              </a:spcAft>
              <a:buClrTx/>
              <a:buSzTx/>
              <a:buFont typeface="Arial" panose="020B0604020202020204" pitchFamily="34" charset="0"/>
              <a:buNone/>
              <a:tabLst/>
              <a:defRPr/>
            </a:pPr>
            <a:r>
              <a:rPr lang="en-US" sz="1200" dirty="0">
                <a:solidFill>
                  <a:srgbClr val="000000"/>
                </a:solidFill>
                <a:effectLst/>
                <a:latin typeface="Arial" panose="020B0604020202020204" pitchFamily="34" charset="0"/>
                <a:cs typeface="Arial" panose="020B0604020202020204" pitchFamily="34" charset="0"/>
              </a:rPr>
              <a:t>The English curriculum has four aims. The first is an overarching aim.</a:t>
            </a:r>
          </a:p>
          <a:p>
            <a:pPr marL="0" marR="0" lvl="0" indent="0" algn="l" defTabSz="914400" rtl="0" eaLnBrk="0" fontAlgn="base" latinLnBrk="0" hangingPunct="0">
              <a:spcBef>
                <a:spcPts val="0"/>
              </a:spcBef>
              <a:spcAft>
                <a:spcPts val="600"/>
              </a:spcAft>
              <a:buClrTx/>
              <a:buSzTx/>
              <a:buFont typeface="Arial" panose="020B0604020202020204" pitchFamily="34" charset="0"/>
              <a:buNone/>
              <a:tabLst/>
              <a:defRPr/>
            </a:pPr>
            <a:endParaRPr lang="en-US" sz="120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spcBef>
                <a:spcPts val="0"/>
              </a:spcBef>
              <a:spcAft>
                <a:spcPts val="600"/>
              </a:spcAft>
              <a:buClrTx/>
              <a:buSzTx/>
              <a:buFont typeface="Arial" panose="020B0604020202020204" pitchFamily="34" charset="0"/>
              <a:buNone/>
              <a:tabLst/>
              <a:defRPr/>
            </a:pPr>
            <a:r>
              <a:rPr lang="en-US" sz="1200" dirty="0">
                <a:solidFill>
                  <a:srgbClr val="000000"/>
                </a:solidFill>
                <a:effectLst/>
                <a:latin typeface="Arial" panose="020B0604020202020204" pitchFamily="34" charset="0"/>
                <a:cs typeface="Arial" panose="020B0604020202020204" pitchFamily="34" charset="0"/>
              </a:rPr>
              <a:t>These aims outline knowledge, skills and dispositions that we want all students to develop in English.</a:t>
            </a:r>
          </a:p>
          <a:p>
            <a:pPr marL="0" marR="0" lvl="0" indent="0" algn="l" defTabSz="914400" rtl="0" eaLnBrk="0" fontAlgn="base" latinLnBrk="0" hangingPunct="0">
              <a:spcBef>
                <a:spcPts val="0"/>
              </a:spcBef>
              <a:spcAft>
                <a:spcPts val="600"/>
              </a:spcAft>
              <a:buClrTx/>
              <a:buSzTx/>
              <a:buFont typeface="Arial" panose="020B0604020202020204" pitchFamily="34" charset="0"/>
              <a:buNone/>
              <a:tabLst/>
              <a:defRPr/>
            </a:pPr>
            <a:endParaRPr lang="en-US" sz="120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spcBef>
                <a:spcPts val="0"/>
              </a:spcBef>
              <a:spcAft>
                <a:spcPts val="600"/>
              </a:spcAft>
              <a:buClrTx/>
              <a:buSzTx/>
              <a:buFont typeface="Arial" panose="020B0604020202020204" pitchFamily="34" charset="0"/>
              <a:buNone/>
              <a:tabLst/>
              <a:defRPr/>
            </a:pPr>
            <a:r>
              <a:rPr lang="en-AU" sz="1200" dirty="0">
                <a:latin typeface="Arial" panose="020B0604020202020204" pitchFamily="34" charset="0"/>
                <a:cs typeface="Arial" panose="020B0604020202020204" pitchFamily="34" charset="0"/>
              </a:rPr>
              <a:t>The development of student reading represented in the Australian Curriculum V9.0: English reflects the evidence-base at the time the curriculum was reviewed.</a:t>
            </a:r>
          </a:p>
          <a:p>
            <a:pPr marL="0" marR="0" lvl="0" indent="0" algn="l" defTabSz="914400" rtl="0" eaLnBrk="0" fontAlgn="base" latinLnBrk="0" hangingPunct="0">
              <a:spcBef>
                <a:spcPts val="0"/>
              </a:spcBef>
              <a:spcAft>
                <a:spcPts val="600"/>
              </a:spcAft>
              <a:buClrTx/>
              <a:buSzTx/>
              <a:buFont typeface="Arial" panose="020B0604020202020204" pitchFamily="34" charset="0"/>
              <a:buNone/>
              <a:tabLst/>
              <a:defRPr/>
            </a:pPr>
            <a:endParaRPr lang="en-US" sz="120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spcBef>
                <a:spcPts val="0"/>
              </a:spcBef>
              <a:spcAft>
                <a:spcPts val="600"/>
              </a:spcAft>
              <a:buClrTx/>
              <a:buSzTx/>
              <a:buFont typeface="Arial" panose="020B0604020202020204" pitchFamily="34" charset="0"/>
              <a:buNone/>
              <a:tabLst/>
              <a:defRPr/>
            </a:pPr>
            <a:r>
              <a:rPr lang="en-US" sz="1200" dirty="0">
                <a:solidFill>
                  <a:srgbClr val="000000"/>
                </a:solidFill>
                <a:effectLst/>
                <a:latin typeface="Arial" panose="020B0604020202020204" pitchFamily="34" charset="0"/>
                <a:cs typeface="Arial" panose="020B0604020202020204" pitchFamily="34" charset="0"/>
              </a:rPr>
              <a:t>The specific elements of the aims that are important for reading are highlighted in blue.</a:t>
            </a:r>
          </a:p>
          <a:p>
            <a:pPr marL="0" marR="0" lvl="0" indent="0" algn="l" defTabSz="914400" rtl="0" eaLnBrk="0" fontAlgn="base" latinLnBrk="0" hangingPunct="0">
              <a:spcBef>
                <a:spcPts val="0"/>
              </a:spcBef>
              <a:spcAft>
                <a:spcPts val="600"/>
              </a:spcAft>
              <a:buClrTx/>
              <a:buSzTx/>
              <a:buFont typeface="Arial" panose="020B0604020202020204" pitchFamily="34" charset="0"/>
              <a:buNone/>
              <a:tabLst/>
              <a:defRPr/>
            </a:pPr>
            <a:endParaRPr lang="en-US" sz="120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spcBef>
                <a:spcPts val="0"/>
              </a:spcBef>
              <a:spcAft>
                <a:spcPts val="600"/>
              </a:spcAft>
              <a:buClrTx/>
              <a:buSzTx/>
              <a:buFont typeface="Arial" panose="020B0604020202020204" pitchFamily="34" charset="0"/>
              <a:buNone/>
              <a:tabLst/>
              <a:defRPr/>
            </a:pPr>
            <a:r>
              <a:rPr lang="en-US" sz="1200" dirty="0">
                <a:solidFill>
                  <a:srgbClr val="000000"/>
                </a:solidFill>
                <a:effectLst/>
                <a:latin typeface="Arial" panose="020B0604020202020204" pitchFamily="34" charset="0"/>
                <a:cs typeface="Arial" panose="020B0604020202020204" pitchFamily="34" charset="0"/>
              </a:rPr>
              <a:t>Through the teaching of English, we want students to be able to</a:t>
            </a:r>
          </a:p>
          <a:p>
            <a:pPr marL="171450" marR="0" lvl="0" indent="-171450" algn="l" defTabSz="914400" rtl="0" eaLnBrk="0" fontAlgn="base" latinLnBrk="0" hangingPunct="0">
              <a:spcBef>
                <a:spcPts val="0"/>
              </a:spcBef>
              <a:spcAft>
                <a:spcPts val="600"/>
              </a:spcAft>
              <a:buClrTx/>
              <a:buSzTx/>
              <a:buFont typeface="Arial" panose="020B0604020202020204" pitchFamily="34" charset="0"/>
              <a:buChar char="•"/>
              <a:tabLst/>
              <a:defRPr/>
            </a:pPr>
            <a:r>
              <a:rPr lang="en-US" sz="1200" dirty="0">
                <a:solidFill>
                  <a:srgbClr val="000000"/>
                </a:solidFill>
                <a:effectLst/>
                <a:latin typeface="Arial" panose="020B0604020202020204" pitchFamily="34" charset="0"/>
                <a:cs typeface="Arial" panose="020B0604020202020204" pitchFamily="34" charset="0"/>
              </a:rPr>
              <a:t>read increasingly complex texts purposefully and proficiently </a:t>
            </a:r>
          </a:p>
          <a:p>
            <a:pPr marL="171450" marR="0" lvl="0" indent="-171450" algn="l" defTabSz="914400" rtl="0" eaLnBrk="0" fontAlgn="base" latinLnBrk="0" hangingPunct="0">
              <a:spcBef>
                <a:spcPts val="0"/>
              </a:spcBef>
              <a:spcAft>
                <a:spcPts val="600"/>
              </a:spcAft>
              <a:buClrTx/>
              <a:buSzTx/>
              <a:buFont typeface="Arial" panose="020B0604020202020204" pitchFamily="34" charset="0"/>
              <a:buChar char="•"/>
              <a:tabLst/>
              <a:defRPr/>
            </a:pPr>
            <a:r>
              <a:rPr lang="en-US" sz="1200" dirty="0">
                <a:solidFill>
                  <a:srgbClr val="000000"/>
                </a:solidFill>
                <a:effectLst/>
                <a:latin typeface="Arial" panose="020B0604020202020204" pitchFamily="34" charset="0"/>
                <a:cs typeface="Arial" panose="020B0604020202020204" pitchFamily="34" charset="0"/>
              </a:rPr>
              <a:t>use Standard Australian English to create meaning, but also appreciate the richness and power of English in all its variations </a:t>
            </a:r>
          </a:p>
          <a:p>
            <a:pPr marL="171450" marR="0" lvl="0" indent="-171450" algn="l" defTabSz="914400" rtl="0" eaLnBrk="0" fontAlgn="base" latinLnBrk="0" hangingPunct="0">
              <a:spcBef>
                <a:spcPts val="0"/>
              </a:spcBef>
              <a:spcAft>
                <a:spcPts val="600"/>
              </a:spcAft>
              <a:buClrTx/>
              <a:buSzTx/>
              <a:buFont typeface="Arial" panose="020B0604020202020204" pitchFamily="34" charset="0"/>
              <a:buChar char="•"/>
              <a:tabLst/>
              <a:defRPr/>
            </a:pPr>
            <a:r>
              <a:rPr lang="en-US" sz="1200" dirty="0">
                <a:solidFill>
                  <a:srgbClr val="000000"/>
                </a:solidFill>
                <a:effectLst/>
                <a:latin typeface="Arial" panose="020B0604020202020204" pitchFamily="34" charset="0"/>
                <a:cs typeface="Arial" panose="020B0604020202020204" pitchFamily="34" charset="0"/>
              </a:rPr>
              <a:t>develop an informed appreciation of literary texts, e.g. picture books, fictional narratives, poetry, rhymes, animations and non-fiction literature.</a:t>
            </a:r>
          </a:p>
          <a:p>
            <a:pPr marL="0" indent="0" algn="l">
              <a:spcBef>
                <a:spcPts val="1200"/>
              </a:spcBef>
              <a:spcAft>
                <a:spcPts val="600"/>
              </a:spcAft>
              <a:buFont typeface="Arial" panose="020B0604020202020204" pitchFamily="34" charset="0"/>
              <a:buNone/>
            </a:pPr>
            <a:endParaRPr lang="en-US" sz="1200" b="1" dirty="0">
              <a:solidFill>
                <a:srgbClr val="000000"/>
              </a:solidFill>
              <a:effectLst/>
              <a:latin typeface="Arial" panose="020B0604020202020204" pitchFamily="34" charset="0"/>
              <a:cs typeface="Arial" panose="020B0604020202020204" pitchFamily="34" charset="0"/>
            </a:endParaRPr>
          </a:p>
          <a:p>
            <a:pPr algn="l">
              <a:spcBef>
                <a:spcPts val="1200"/>
              </a:spcBef>
              <a:spcAft>
                <a:spcPts val="600"/>
              </a:spcAft>
            </a:pPr>
            <a:r>
              <a:rPr lang="en-US" sz="1200" b="1" dirty="0">
                <a:solidFill>
                  <a:srgbClr val="000000"/>
                </a:solidFill>
                <a:effectLst/>
                <a:latin typeface="Arial" panose="020B0604020202020204" pitchFamily="34" charset="0"/>
                <a:cs typeface="Arial" panose="020B0604020202020204" pitchFamily="34" charset="0"/>
              </a:rPr>
              <a:t>Source: </a:t>
            </a:r>
            <a:r>
              <a:rPr lang="en-US" sz="1200" dirty="0">
                <a:solidFill>
                  <a:srgbClr val="000000"/>
                </a:solidFill>
                <a:effectLst/>
                <a:latin typeface="Arial" panose="020B0604020202020204" pitchFamily="34" charset="0"/>
                <a:cs typeface="Arial" panose="020B0604020202020204" pitchFamily="34" charset="0"/>
              </a:rPr>
              <a:t>Adapted from: https://v9.australiancurriculum.edu.au/teacher-resources/understand-this-learning-area/english</a:t>
            </a:r>
          </a:p>
          <a:p>
            <a:pPr marL="0" indent="0">
              <a:buFont typeface="Arial" panose="020B0604020202020204" pitchFamily="34" charset="0"/>
              <a:buNone/>
            </a:pPr>
            <a:endParaRPr lang="en-AU" dirty="0"/>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001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0"/>
              </a:spcAft>
            </a:pPr>
            <a:r>
              <a:rPr lang="en-AU" sz="1200" dirty="0">
                <a:latin typeface="Arial" panose="020B0604020202020204" pitchFamily="34" charset="0"/>
                <a:cs typeface="Arial" panose="020B0604020202020204" pitchFamily="34" charset="0"/>
              </a:rPr>
              <a:t>The Australian Curriculum English glossary defines the term </a:t>
            </a:r>
            <a:r>
              <a:rPr lang="en-AU" sz="1200" i="1" dirty="0">
                <a:latin typeface="Arial" panose="020B0604020202020204" pitchFamily="34" charset="0"/>
                <a:cs typeface="Arial" panose="020B0604020202020204" pitchFamily="34" charset="0"/>
              </a:rPr>
              <a:t>read </a:t>
            </a:r>
            <a:r>
              <a:rPr lang="en-AU" sz="1200" dirty="0">
                <a:latin typeface="Arial" panose="020B0604020202020204" pitchFamily="34" charset="0"/>
                <a:cs typeface="Arial" panose="020B0604020202020204" pitchFamily="34" charset="0"/>
              </a:rPr>
              <a:t>as </a:t>
            </a:r>
            <a:r>
              <a:rPr lang="en-US" sz="1200" dirty="0">
                <a:latin typeface="Arial" panose="020B0604020202020204" pitchFamily="34" charset="0"/>
                <a:cs typeface="Arial" panose="020B0604020202020204" pitchFamily="34" charset="0"/>
              </a:rPr>
              <a:t>‘To decode and process words, symbols or actions to derive or construct meaning. It includes interpreting, critically analysing and reflecting on the meaning of written, visual, print and non-print texts.’</a:t>
            </a:r>
          </a:p>
          <a:p>
            <a:pPr>
              <a:spcBef>
                <a:spcPts val="0"/>
              </a:spcBef>
              <a:spcAft>
                <a:spcPts val="1200"/>
              </a:spcAft>
            </a:pPr>
            <a:endParaRPr lang="en-AU" sz="1200" dirty="0">
              <a:latin typeface="Arial" panose="020B0604020202020204" pitchFamily="34" charset="0"/>
              <a:cs typeface="Arial" panose="020B0604020202020204" pitchFamily="34" charset="0"/>
            </a:endParaRPr>
          </a:p>
          <a:p>
            <a:pPr>
              <a:spcBef>
                <a:spcPts val="0"/>
              </a:spcBef>
              <a:spcAft>
                <a:spcPts val="1200"/>
              </a:spcAft>
            </a:pPr>
            <a:r>
              <a:rPr lang="en-AU" sz="1200" dirty="0">
                <a:latin typeface="Arial" panose="020B0604020202020204" pitchFamily="34" charset="0"/>
                <a:cs typeface="Arial" panose="020B0604020202020204" pitchFamily="34" charset="0"/>
              </a:rPr>
              <a:t>The glossary defines the word </a:t>
            </a:r>
            <a:r>
              <a:rPr lang="en-AU" sz="1200" i="1" dirty="0">
                <a:latin typeface="Arial" panose="020B0604020202020204" pitchFamily="34" charset="0"/>
                <a:cs typeface="Arial" panose="020B0604020202020204" pitchFamily="34" charset="0"/>
              </a:rPr>
              <a:t>decode</a:t>
            </a:r>
            <a:r>
              <a:rPr lang="en-AU" sz="1200" dirty="0">
                <a:latin typeface="Arial" panose="020B0604020202020204" pitchFamily="34" charset="0"/>
                <a:cs typeface="Arial" panose="020B0604020202020204" pitchFamily="34" charset="0"/>
              </a:rPr>
              <a:t> as ‘A process of efficient word recognition in which readers use knowledge of the relationship between letters and sounds to work out how to say and read written words.’</a:t>
            </a:r>
          </a:p>
          <a:p>
            <a:pPr>
              <a:spcBef>
                <a:spcPts val="0"/>
              </a:spcBef>
              <a:spcAft>
                <a:spcPts val="1200"/>
              </a:spcAft>
            </a:pPr>
            <a:endParaRPr lang="en-AU" sz="1200" dirty="0">
              <a:latin typeface="Arial" panose="020B0604020202020204" pitchFamily="34" charset="0"/>
              <a:cs typeface="Arial" panose="020B0604020202020204" pitchFamily="34" charset="0"/>
            </a:endParaRPr>
          </a:p>
          <a:p>
            <a:pPr>
              <a:spcBef>
                <a:spcPts val="0"/>
              </a:spcBef>
              <a:spcAft>
                <a:spcPts val="1200"/>
              </a:spcAft>
            </a:pPr>
            <a:r>
              <a:rPr lang="en-AU" sz="1200" dirty="0">
                <a:latin typeface="Arial" panose="020B0604020202020204" pitchFamily="34" charset="0"/>
                <a:cs typeface="Arial" panose="020B0604020202020204" pitchFamily="34" charset="0"/>
              </a:rPr>
              <a:t>The purpose of decoding, in conjunction with the processing of words, symbols and actions, is to ‘derive or construct meaning’.</a:t>
            </a:r>
          </a:p>
          <a:p>
            <a:pPr>
              <a:spcBef>
                <a:spcPts val="0"/>
              </a:spcBef>
              <a:spcAft>
                <a:spcPts val="1200"/>
              </a:spcAft>
            </a:pPr>
            <a:endParaRPr lang="en-AU" sz="1200" dirty="0">
              <a:latin typeface="Arial" panose="020B0604020202020204" pitchFamily="34" charset="0"/>
              <a:cs typeface="Arial" panose="020B0604020202020204" pitchFamily="34" charset="0"/>
            </a:endParaRPr>
          </a:p>
          <a:p>
            <a:pPr>
              <a:spcBef>
                <a:spcPts val="0"/>
              </a:spcBef>
              <a:spcAft>
                <a:spcPts val="1200"/>
              </a:spcAft>
            </a:pPr>
            <a:r>
              <a:rPr lang="en-AU" sz="1200" dirty="0">
                <a:latin typeface="Arial" panose="020B0604020202020204" pitchFamily="34" charset="0"/>
                <a:cs typeface="Arial" panose="020B0604020202020204" pitchFamily="34" charset="0"/>
              </a:rPr>
              <a:t>Therefore, while students consolidate prior learning of many constrained skills (especially in Years 3 and 4) and continue to read with increasing automaticity, they simultaneously build their</a:t>
            </a:r>
            <a:r>
              <a:rPr lang="en-AU" sz="1200" b="0" dirty="0">
                <a:latin typeface="Arial" panose="020B0604020202020204" pitchFamily="34" charset="0"/>
                <a:cs typeface="Arial" panose="020B0604020202020204" pitchFamily="34" charset="0"/>
              </a:rPr>
              <a:t> comprehension </a:t>
            </a:r>
            <a:r>
              <a:rPr lang="en-AU" sz="1200" dirty="0">
                <a:latin typeface="Arial" panose="020B0604020202020204" pitchFamily="34" charset="0"/>
                <a:cs typeface="Arial" panose="020B0604020202020204" pitchFamily="34" charset="0"/>
              </a:rPr>
              <a:t>of written, visual, print and non-print texts.</a:t>
            </a:r>
          </a:p>
          <a:p>
            <a:pPr>
              <a:spcBef>
                <a:spcPts val="0"/>
              </a:spcBef>
              <a:spcAft>
                <a:spcPts val="1200"/>
              </a:spcAft>
            </a:pPr>
            <a:endParaRPr lang="en-AU" sz="1200" dirty="0">
              <a:latin typeface="Arial" panose="020B0604020202020204" pitchFamily="34" charset="0"/>
              <a:cs typeface="Arial" panose="020B0604020202020204" pitchFamily="34" charset="0"/>
            </a:endParaRPr>
          </a:p>
          <a:p>
            <a:pPr>
              <a:spcBef>
                <a:spcPts val="0"/>
              </a:spcBef>
              <a:spcAft>
                <a:spcPts val="1200"/>
              </a:spcAft>
            </a:pPr>
            <a:r>
              <a:rPr lang="en-AU" sz="1200" dirty="0">
                <a:latin typeface="Arial" panose="020B0604020202020204" pitchFamily="34" charset="0"/>
                <a:cs typeface="Arial" panose="020B0604020202020204" pitchFamily="34" charset="0"/>
              </a:rPr>
              <a:t>By Years 5 and 6, the focus of reading is on supporting students to derive and construct meaning from the texts they read as the achievement standard does not require explicit assessment of decoding skills in these later primary years. </a:t>
            </a:r>
          </a:p>
          <a:p>
            <a:pPr>
              <a:spcBef>
                <a:spcPts val="0"/>
              </a:spcBef>
              <a:spcAft>
                <a:spcPts val="1200"/>
              </a:spcAft>
            </a:pPr>
            <a:endParaRPr lang="en-AU"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dirty="0">
                <a:latin typeface="Arial" panose="020B0604020202020204" pitchFamily="34" charset="0"/>
                <a:cs typeface="Arial" panose="020B0604020202020204" pitchFamily="34" charset="0"/>
              </a:rPr>
              <a:t>It is recognised that some students will continue to need support to decode. The Australian Curriculum v9.0: English is recursive and cumulative so where needed teachers will teach the appropriate content descriptions from earlier years to strengthen decoding. </a:t>
            </a:r>
            <a:endParaRPr lang="en-AU"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7</a:t>
            </a:fld>
            <a:endParaRPr lang="en-AU"/>
          </a:p>
        </p:txBody>
      </p:sp>
    </p:spTree>
    <p:extLst>
      <p:ext uri="{BB962C8B-B14F-4D97-AF65-F5344CB8AC3E}">
        <p14:creationId xmlns:p14="http://schemas.microsoft.com/office/powerpoint/2010/main" val="795658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44">
              <a:spcBef>
                <a:spcPts val="0"/>
              </a:spcBef>
              <a:spcAft>
                <a:spcPts val="600"/>
              </a:spcAft>
              <a:defRPr/>
            </a:pPr>
            <a:r>
              <a:rPr lang="en-AU" sz="1200" b="0" i="0" noProof="0" dirty="0">
                <a:solidFill>
                  <a:srgbClr val="000000"/>
                </a:solidFill>
                <a:effectLst/>
                <a:latin typeface="Arial" panose="020B0604020202020204" pitchFamily="34" charset="0"/>
                <a:cs typeface="Arial" panose="020B0604020202020204" pitchFamily="34" charset="0"/>
              </a:rPr>
              <a:t>Content descriptions specifically related to reading can be found in two sub-strands in the Literacy strand: </a:t>
            </a:r>
            <a:r>
              <a:rPr lang="en-AU" sz="1200" b="0" i="1" noProof="0" dirty="0">
                <a:solidFill>
                  <a:srgbClr val="000000"/>
                </a:solidFill>
                <a:effectLst/>
                <a:latin typeface="Arial" panose="020B0604020202020204" pitchFamily="34" charset="0"/>
                <a:cs typeface="Arial" panose="020B0604020202020204" pitchFamily="34" charset="0"/>
              </a:rPr>
              <a:t>Analysing, interpreting and evaluating texts </a:t>
            </a:r>
            <a:r>
              <a:rPr lang="en-AU" sz="1200" b="0" i="0" noProof="0" dirty="0">
                <a:solidFill>
                  <a:srgbClr val="000000"/>
                </a:solidFill>
                <a:effectLst/>
                <a:latin typeface="Arial" panose="020B0604020202020204" pitchFamily="34" charset="0"/>
                <a:cs typeface="Arial" panose="020B0604020202020204" pitchFamily="34" charset="0"/>
              </a:rPr>
              <a:t>and </a:t>
            </a:r>
            <a:r>
              <a:rPr lang="en-AU" sz="1200" b="0" i="1" noProof="0" dirty="0">
                <a:solidFill>
                  <a:srgbClr val="000000"/>
                </a:solidFill>
                <a:effectLst/>
                <a:latin typeface="Arial" panose="020B0604020202020204" pitchFamily="34" charset="0"/>
                <a:cs typeface="Arial" panose="020B0604020202020204" pitchFamily="34" charset="0"/>
              </a:rPr>
              <a:t>Phonic and word knowledge</a:t>
            </a:r>
            <a:r>
              <a:rPr lang="en-AU" sz="1200" b="0" i="0" noProof="0" dirty="0">
                <a:solidFill>
                  <a:srgbClr val="000000"/>
                </a:solidFill>
                <a:effectLst/>
                <a:latin typeface="Arial" panose="020B0604020202020204" pitchFamily="34" charset="0"/>
                <a:cs typeface="Arial" panose="020B0604020202020204" pitchFamily="34" charset="0"/>
              </a:rPr>
              <a:t>.</a:t>
            </a:r>
          </a:p>
          <a:p>
            <a:pPr defTabSz="914344">
              <a:spcBef>
                <a:spcPts val="0"/>
              </a:spcBef>
              <a:spcAft>
                <a:spcPts val="600"/>
              </a:spcAft>
              <a:defRPr/>
            </a:pPr>
            <a:endParaRPr lang="en-AU" sz="1200" noProof="0" dirty="0">
              <a:effectLst/>
              <a:latin typeface="Arial" panose="020B0604020202020204" pitchFamily="34" charset="0"/>
              <a:cs typeface="Arial" panose="020B0604020202020204" pitchFamily="34" charset="0"/>
            </a:endParaRPr>
          </a:p>
          <a:p>
            <a:pPr defTabSz="914344">
              <a:spcBef>
                <a:spcPts val="0"/>
              </a:spcBef>
              <a:spcAft>
                <a:spcPts val="600"/>
              </a:spcAft>
              <a:defRPr/>
            </a:pPr>
            <a:r>
              <a:rPr lang="en-AU" sz="1200" noProof="0" dirty="0">
                <a:effectLst/>
                <a:latin typeface="Arial" panose="020B0604020202020204" pitchFamily="34" charset="0"/>
                <a:cs typeface="Arial" panose="020B0604020202020204" pitchFamily="34" charset="0"/>
              </a:rPr>
              <a:t>Building on learning in Prep to Year 2, detail in the content descriptions in these two strands continues to develop</a:t>
            </a:r>
            <a:r>
              <a:rPr lang="en-AU" sz="1200" b="0" noProof="0" dirty="0">
                <a:effectLst/>
                <a:latin typeface="Arial" panose="020B0604020202020204" pitchFamily="34" charset="0"/>
                <a:cs typeface="Arial" panose="020B0604020202020204" pitchFamily="34" charset="0"/>
              </a:rPr>
              <a:t> understanding and skills as students engage with increasingly complex texts, and texts from across learning areas</a:t>
            </a:r>
            <a:r>
              <a:rPr lang="en-AU" sz="1200" b="0" i="0" noProof="0" dirty="0">
                <a:solidFill>
                  <a:srgbClr val="000000"/>
                </a:solidFill>
                <a:effectLst/>
                <a:latin typeface="Arial" panose="020B0604020202020204" pitchFamily="34" charset="0"/>
                <a:cs typeface="Arial" panose="020B0604020202020204" pitchFamily="34" charset="0"/>
              </a:rPr>
              <a:t>.</a:t>
            </a:r>
          </a:p>
          <a:p>
            <a:pPr defTabSz="914344">
              <a:spcBef>
                <a:spcPts val="0"/>
              </a:spcBef>
              <a:spcAft>
                <a:spcPts val="600"/>
              </a:spcAft>
              <a:defRPr/>
            </a:pPr>
            <a:endParaRPr lang="en-AU" sz="1200" b="0" i="0" noProof="0" dirty="0">
              <a:solidFill>
                <a:srgbClr val="000000"/>
              </a:solidFill>
              <a:effectLst/>
              <a:latin typeface="Arial" panose="020B0604020202020204" pitchFamily="34" charset="0"/>
              <a:cs typeface="Arial" panose="020B0604020202020204" pitchFamily="34" charset="0"/>
            </a:endParaRPr>
          </a:p>
          <a:p>
            <a:pPr defTabSz="914344">
              <a:spcBef>
                <a:spcPts val="0"/>
              </a:spcBef>
              <a:spcAft>
                <a:spcPts val="600"/>
              </a:spcAft>
              <a:defRPr/>
            </a:pPr>
            <a:r>
              <a:rPr lang="en-AU" sz="1200" b="0" i="0" noProof="0" dirty="0">
                <a:solidFill>
                  <a:srgbClr val="000000"/>
                </a:solidFill>
                <a:effectLst/>
                <a:latin typeface="Arial" panose="020B0604020202020204" pitchFamily="34" charset="0"/>
                <a:cs typeface="Arial" panose="020B0604020202020204" pitchFamily="34" charset="0"/>
              </a:rPr>
              <a:t>Content descriptions from the sub-strands can be planned for and taught explicitly. Teachers may identify some students who may require specific, continuing support in reading and, in particular, in decoding.</a:t>
            </a:r>
          </a:p>
          <a:p>
            <a:pPr marL="0" indent="0" defTabSz="914344">
              <a:buFont typeface="Arial" panose="020B0604020202020204" pitchFamily="34" charset="0"/>
              <a:buNone/>
              <a:defRPr/>
            </a:pPr>
            <a:endParaRPr lang="en-US" sz="1200" b="0" i="0" dirty="0">
              <a:solidFill>
                <a:srgbClr val="000000"/>
              </a:solidFill>
              <a:effectLst/>
              <a:latin typeface="+mn-lt"/>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4342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spcAft>
                <a:spcPts val="600"/>
              </a:spcAft>
            </a:pPr>
            <a:r>
              <a:rPr lang="en-AU" sz="1200" spc="-20" dirty="0">
                <a:latin typeface="Arial" panose="020B0604020202020204" pitchFamily="34" charset="0"/>
                <a:cs typeface="Arial" panose="020B0604020202020204" pitchFamily="34" charset="0"/>
              </a:rPr>
              <a:t>The level description provides information specific to a particular year level, e.g. Year 3. </a:t>
            </a:r>
          </a:p>
          <a:p>
            <a:pPr lvl="0">
              <a:spcBef>
                <a:spcPts val="0"/>
              </a:spcBef>
              <a:spcAft>
                <a:spcPts val="600"/>
              </a:spcAft>
            </a:pPr>
            <a:endParaRPr lang="en-US" sz="1200" spc="-20" dirty="0">
              <a:latin typeface="Arial" panose="020B0604020202020204" pitchFamily="34" charset="0"/>
              <a:cs typeface="Arial" panose="020B0604020202020204" pitchFamily="34" charset="0"/>
            </a:endParaRPr>
          </a:p>
          <a:p>
            <a:pPr lvl="0">
              <a:spcBef>
                <a:spcPts val="0"/>
              </a:spcBef>
              <a:spcAft>
                <a:spcPts val="600"/>
              </a:spcAft>
            </a:pPr>
            <a:r>
              <a:rPr lang="en-US" sz="1200" spc="-20" dirty="0">
                <a:latin typeface="Arial" panose="020B0604020202020204" pitchFamily="34" charset="0"/>
                <a:cs typeface="Arial" panose="020B0604020202020204" pitchFamily="34" charset="0"/>
              </a:rPr>
              <a:t>You</a:t>
            </a:r>
            <a:r>
              <a:rPr lang="en-AU" sz="1200" spc="-20" dirty="0">
                <a:latin typeface="Arial" panose="020B0604020202020204" pitchFamily="34" charset="0"/>
                <a:cs typeface="Arial" panose="020B0604020202020204" pitchFamily="34" charset="0"/>
              </a:rPr>
              <a:t> may use the level descriptions</a:t>
            </a:r>
            <a:r>
              <a:rPr lang="en-US" sz="1200" spc="-20" dirty="0">
                <a:latin typeface="Arial" panose="020B0604020202020204" pitchFamily="34" charset="0"/>
                <a:cs typeface="Arial" panose="020B0604020202020204" pitchFamily="34" charset="0"/>
              </a:rPr>
              <a:t> to better understand the complexity and depth of content about reading found in the content descriptions in the strands and sub-strands, e.g.</a:t>
            </a:r>
            <a:r>
              <a:rPr lang="en-AU" sz="1200" spc="-20" dirty="0">
                <a:latin typeface="Arial" panose="020B0604020202020204" pitchFamily="34" charset="0"/>
                <a:cs typeface="Arial" panose="020B0604020202020204" pitchFamily="34" charset="0"/>
              </a:rPr>
              <a:t> the level description provides information about:</a:t>
            </a:r>
          </a:p>
          <a:p>
            <a:pPr marL="171450" lvl="0" indent="-171450">
              <a:spcBef>
                <a:spcPts val="0"/>
              </a:spcBef>
              <a:spcAft>
                <a:spcPts val="600"/>
              </a:spcAft>
              <a:buFont typeface="Arial" panose="020B0604020202020204" pitchFamily="34" charset="0"/>
              <a:buChar char="•"/>
            </a:pPr>
            <a:r>
              <a:rPr lang="en-AU" sz="1200" spc="-20" dirty="0">
                <a:latin typeface="Arial" panose="020B0604020202020204" pitchFamily="34" charset="0"/>
                <a:cs typeface="Arial" panose="020B0604020202020204" pitchFamily="34" charset="0"/>
              </a:rPr>
              <a:t>the English curriculum being recursive and cumulative (light orange)</a:t>
            </a:r>
          </a:p>
          <a:p>
            <a:pPr marL="171450" lvl="0" indent="-171450">
              <a:spcBef>
                <a:spcPts val="0"/>
              </a:spcBef>
              <a:spcAft>
                <a:spcPts val="600"/>
              </a:spcAft>
              <a:buFont typeface="Arial" panose="020B0604020202020204" pitchFamily="34" charset="0"/>
              <a:buChar char="•"/>
            </a:pPr>
            <a:r>
              <a:rPr lang="en-AU" sz="1200" spc="-20" dirty="0">
                <a:latin typeface="Arial" panose="020B0604020202020204" pitchFamily="34" charset="0"/>
                <a:cs typeface="Arial" panose="020B0604020202020204" pitchFamily="34" charset="0"/>
              </a:rPr>
              <a:t>text experiences (green)</a:t>
            </a:r>
          </a:p>
          <a:p>
            <a:pPr marL="171450" lvl="0" indent="-171450">
              <a:spcBef>
                <a:spcPts val="0"/>
              </a:spcBef>
              <a:spcAft>
                <a:spcPts val="600"/>
              </a:spcAft>
              <a:buFont typeface="Arial" panose="020B0604020202020204" pitchFamily="34" charset="0"/>
              <a:buChar char="•"/>
            </a:pPr>
            <a:r>
              <a:rPr lang="en-AU" sz="1200" spc="-20" dirty="0">
                <a:latin typeface="Arial" panose="020B0604020202020204" pitchFamily="34" charset="0"/>
                <a:cs typeface="Arial" panose="020B0604020202020204" pitchFamily="34" charset="0"/>
              </a:rPr>
              <a:t>language and other features (blue)</a:t>
            </a:r>
          </a:p>
          <a:p>
            <a:pPr marL="171450" lvl="0" indent="-171450">
              <a:spcBef>
                <a:spcPts val="0"/>
              </a:spcBef>
              <a:spcAft>
                <a:spcPts val="600"/>
              </a:spcAft>
              <a:buFont typeface="Arial" panose="020B0604020202020204" pitchFamily="34" charset="0"/>
              <a:buChar char="•"/>
            </a:pPr>
            <a:r>
              <a:rPr lang="en-AU" sz="1200" spc="-20" dirty="0">
                <a:latin typeface="Arial" panose="020B0604020202020204" pitchFamily="34" charset="0"/>
                <a:cs typeface="Arial" panose="020B0604020202020204" pitchFamily="34" charset="0"/>
              </a:rPr>
              <a:t>the range of text purposes related to the texts students may create (purple).</a:t>
            </a:r>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9</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533099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hyperlink" Target="https://www.qcaa.qld.edu.au/copyright"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hyperlink" Target="https://twitter.com/QCAA_edu" TargetMode="External"/><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hyperlink" Target="https://www.instagram.com/myqce/" TargetMode="External"/><Relationship Id="rId1" Type="http://schemas.openxmlformats.org/officeDocument/2006/relationships/slideMaster" Target="../slideMasters/slideMaster2.xml"/><Relationship Id="rId6" Type="http://schemas.openxmlformats.org/officeDocument/2006/relationships/hyperlink" Target="http://www.youtube.com/user/TheQCAA" TargetMode="External"/><Relationship Id="rId11" Type="http://schemas.openxmlformats.org/officeDocument/2006/relationships/image" Target="../media/image10.png"/><Relationship Id="rId5" Type="http://schemas.openxmlformats.org/officeDocument/2006/relationships/image" Target="../media/image7.jpeg"/><Relationship Id="rId10" Type="http://schemas.openxmlformats.org/officeDocument/2006/relationships/hyperlink" Target="http://www.facebook.com/qcaa.qld.edu.au" TargetMode="External"/><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facebook.com/qcaa.qld.edu.au" TargetMode="External"/><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hyperlink" Target="https://www.instagram.com/myqce/" TargetMode="External"/><Relationship Id="rId1" Type="http://schemas.openxmlformats.org/officeDocument/2006/relationships/slideMaster" Target="../slideMasters/slideMaster3.xml"/><Relationship Id="rId6" Type="http://schemas.openxmlformats.org/officeDocument/2006/relationships/hyperlink" Target="http://www.youtube.com/user/TheQCAA" TargetMode="External"/><Relationship Id="rId5" Type="http://schemas.openxmlformats.org/officeDocument/2006/relationships/image" Target="../media/image7.jpeg"/><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ading">
    <p:spTree>
      <p:nvGrpSpPr>
        <p:cNvPr id="1" name=""/>
        <p:cNvGrpSpPr/>
        <p:nvPr/>
      </p:nvGrpSpPr>
      <p:grpSpPr>
        <a:xfrm>
          <a:off x="0" y="0"/>
          <a:ext cx="0" cy="0"/>
          <a:chOff x="0" y="0"/>
          <a:chExt cx="0" cy="0"/>
        </a:xfrm>
      </p:grpSpPr>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pic>
        <p:nvPicPr>
          <p:cNvPr id="6" name="Picture 5">
            <a:extLst>
              <a:ext uri="{FF2B5EF4-FFF2-40B4-BE49-F238E27FC236}">
                <a16:creationId xmlns:a16="http://schemas.microsoft.com/office/drawing/2014/main" id="{A98A8E0D-C94C-4776-AAFB-64266A2DB1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1691" y="0"/>
            <a:ext cx="8962310" cy="3219822"/>
          </a:xfrm>
          <a:prstGeom prst="rect">
            <a:avLst/>
          </a:prstGeom>
        </p:spPr>
      </p:pic>
      <p:cxnSp>
        <p:nvCxnSpPr>
          <p:cNvPr id="7" name="Straight Connector 6">
            <a:extLst>
              <a:ext uri="{FF2B5EF4-FFF2-40B4-BE49-F238E27FC236}">
                <a16:creationId xmlns:a16="http://schemas.microsoft.com/office/drawing/2014/main" id="{866A56FF-CC06-41AB-998C-3C2339FCAD1D}"/>
              </a:ext>
            </a:extLst>
          </p:cNvPr>
          <p:cNvCxnSpPr/>
          <p:nvPr userDrawn="1"/>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71978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p:nvPr>
        </p:nvSpPr>
        <p:spPr>
          <a:xfrm>
            <a:off x="327025" y="771551"/>
            <a:ext cx="4168775"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p:nvPr>
        </p:nvSpPr>
        <p:spPr>
          <a:xfrm>
            <a:off x="4648200" y="771551"/>
            <a:ext cx="4244280"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51889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Acknowledgment of Count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A0017-E93F-66A1-6916-4F80E150ECAD}"/>
              </a:ext>
            </a:extLst>
          </p:cNvPr>
          <p:cNvSpPr>
            <a:spLocks noGrp="1"/>
          </p:cNvSpPr>
          <p:nvPr>
            <p:ph type="title" hasCustomPrompt="1"/>
          </p:nvPr>
        </p:nvSpPr>
        <p:spPr>
          <a:xfrm>
            <a:off x="326819" y="378931"/>
            <a:ext cx="4912797" cy="392594"/>
          </a:xfrm>
        </p:spPr>
        <p:txBody>
          <a:bodyPr/>
          <a:lstStyle>
            <a:lvl1pPr>
              <a:defRPr>
                <a:solidFill>
                  <a:schemeClr val="tx1"/>
                </a:solidFill>
              </a:defRPr>
            </a:lvl1pPr>
          </a:lstStyle>
          <a:p>
            <a:r>
              <a:rPr lang="en-US"/>
              <a:t>Acknowledgment of Country</a:t>
            </a:r>
            <a:endParaRPr lang="en-AU"/>
          </a:p>
        </p:txBody>
      </p:sp>
      <p:sp>
        <p:nvSpPr>
          <p:cNvPr id="3" name="TextBox 2">
            <a:extLst>
              <a:ext uri="{FF2B5EF4-FFF2-40B4-BE49-F238E27FC236}">
                <a16:creationId xmlns:a16="http://schemas.microsoft.com/office/drawing/2014/main" id="{27875A55-C2B1-B33E-1759-D70FFB534D47}"/>
              </a:ext>
            </a:extLst>
          </p:cNvPr>
          <p:cNvSpPr txBox="1"/>
          <p:nvPr userDrawn="1"/>
        </p:nvSpPr>
        <p:spPr>
          <a:xfrm>
            <a:off x="326819" y="771525"/>
            <a:ext cx="5109277" cy="3643305"/>
          </a:xfrm>
          <a:prstGeom prst="rect">
            <a:avLst/>
          </a:prstGeom>
          <a:noFill/>
          <a:ln>
            <a:noFill/>
          </a:ln>
        </p:spPr>
        <p:txBody>
          <a:bodyPr wrap="square" lIns="0" tIns="0" rIns="0" bIns="0" rtlCol="0">
            <a:spAutoFit/>
          </a:bodyPr>
          <a:lstStyle/>
          <a:p>
            <a:pPr lvl="0"/>
            <a:r>
              <a:rPr lang="en-US" sz="1700">
                <a:solidFill>
                  <a:schemeClr val="tx1"/>
                </a:solidFill>
              </a:rPr>
              <a:t>QCAA acknowledges the Traditional Owners and Traditional Custodians of the lands on which we meet today.</a:t>
            </a:r>
          </a:p>
          <a:p>
            <a:pPr lvl="0"/>
            <a:r>
              <a:rPr lang="en-US" sz="1700">
                <a:solidFill>
                  <a:schemeClr val="tx1"/>
                </a:solidFill>
              </a:rPr>
              <a:t>We pay our respects to their Elders and their descendants, who continue cultural and spiritual connections to Country, and we extend that respect to Aboriginal people and Torres Strait Islander people here today.</a:t>
            </a:r>
          </a:p>
          <a:p>
            <a:pPr lvl="0"/>
            <a:r>
              <a:rPr lang="en-US" sz="1700">
                <a:solidFill>
                  <a:schemeClr val="tx1"/>
                </a:solidFill>
              </a:rPr>
              <a:t>We thank them for sharing their cultures and spiritualities and recognise the important contribution of this knowledge to our understanding of this place we call home.</a:t>
            </a:r>
          </a:p>
          <a:p>
            <a:pPr lvl="0"/>
            <a:r>
              <a:rPr lang="en-US" sz="1050">
                <a:solidFill>
                  <a:schemeClr val="tx1"/>
                </a:solidFill>
              </a:rPr>
              <a:t>Artwork ‘Growth through Learning’ by </a:t>
            </a:r>
            <a:r>
              <a:rPr lang="en-US" sz="1050" err="1">
                <a:solidFill>
                  <a:schemeClr val="tx1"/>
                </a:solidFill>
              </a:rPr>
              <a:t>Chern’ee</a:t>
            </a:r>
            <a:r>
              <a:rPr lang="en-US" sz="1050">
                <a:solidFill>
                  <a:schemeClr val="tx1"/>
                </a:solidFill>
              </a:rPr>
              <a:t>, Brooke and Jesse Sutton, </a:t>
            </a:r>
            <a:r>
              <a:rPr lang="en-US" sz="1050" err="1">
                <a:solidFill>
                  <a:schemeClr val="tx1"/>
                </a:solidFill>
              </a:rPr>
              <a:t>Kalkadoon</a:t>
            </a:r>
            <a:r>
              <a:rPr lang="en-US" sz="1050">
                <a:solidFill>
                  <a:schemeClr val="tx1"/>
                </a:solidFill>
              </a:rPr>
              <a:t>.</a:t>
            </a:r>
          </a:p>
        </p:txBody>
      </p:sp>
      <p:pic>
        <p:nvPicPr>
          <p:cNvPr id="4" name="Picture 3" descr="A colorful art piece with a flower&#10;&#10;Description automatically generated with medium confidence">
            <a:extLst>
              <a:ext uri="{FF2B5EF4-FFF2-40B4-BE49-F238E27FC236}">
                <a16:creationId xmlns:a16="http://schemas.microsoft.com/office/drawing/2014/main" id="{545B9814-EEE4-60C2-E2BF-7D0FB75FEA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71687" y="248603"/>
            <a:ext cx="3252940" cy="4339371"/>
          </a:xfrm>
          <a:prstGeom prst="rect">
            <a:avLst/>
          </a:prstGeom>
        </p:spPr>
      </p:pic>
    </p:spTree>
    <p:extLst>
      <p:ext uri="{BB962C8B-B14F-4D97-AF65-F5344CB8AC3E}">
        <p14:creationId xmlns:p14="http://schemas.microsoft.com/office/powerpoint/2010/main" val="1788744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300"/>
              </a:spcBef>
              <a:defRPr>
                <a:latin typeface="Arial" panose="020B0604020202020204" pitchFamily="34" charset="0"/>
                <a:cs typeface="Arial" panose="020B0604020202020204" pitchFamily="34" charset="0"/>
              </a:defRPr>
            </a:lvl2pPr>
            <a:lvl3pPr>
              <a:spcBef>
                <a:spcPts val="300"/>
              </a:spcBef>
              <a:defRPr>
                <a:latin typeface="Arial" panose="020B0604020202020204" pitchFamily="34" charset="0"/>
                <a:cs typeface="Arial" panose="020B0604020202020204" pitchFamily="34" charset="0"/>
              </a:defRPr>
            </a:lvl3pPr>
            <a:lvl4pPr>
              <a:spcBef>
                <a:spcPts val="300"/>
              </a:spcBef>
              <a:defRPr>
                <a:latin typeface="Arial" panose="020B0604020202020204" pitchFamily="34" charset="0"/>
                <a:cs typeface="Arial" panose="020B0604020202020204" pitchFamily="34" charset="0"/>
              </a:defRPr>
            </a:lvl4pPr>
            <a:lvl5pPr>
              <a:spcBef>
                <a:spcPts val="3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17381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p:nvPr>
        </p:nvSpPr>
        <p:spPr>
          <a:xfrm>
            <a:off x="327025" y="771551"/>
            <a:ext cx="4168775"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p:nvPr>
        </p:nvSpPr>
        <p:spPr>
          <a:xfrm>
            <a:off x="4648200" y="771551"/>
            <a:ext cx="4244280"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16846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453835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4A1A62DA-5614-4A9F-B103-C2F53BF002CD}"/>
              </a:ext>
            </a:extLst>
          </p:cNvPr>
          <p:cNvSpPr>
            <a:spLocks noGrp="1"/>
          </p:cNvSpPr>
          <p:nvPr>
            <p:ph sz="quarter" idx="11" hasCustomPrompt="1"/>
          </p:nvPr>
        </p:nvSpPr>
        <p:spPr>
          <a:xfrm>
            <a:off x="323528" y="843558"/>
            <a:ext cx="8496000" cy="3644305"/>
          </a:xfrm>
        </p:spPr>
        <p:txBody>
          <a:bodyPr>
            <a:normAutofit/>
          </a:bodyPr>
          <a:lstStyle>
            <a:lvl1pPr>
              <a:defRPr sz="1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a:lnSpc>
                <a:spcPct val="110000"/>
              </a:lnSpc>
              <a:spcAft>
                <a:spcPts val="0"/>
              </a:spcAft>
            </a:pPr>
            <a:r>
              <a:rPr lang="en-US" sz="1200"/>
              <a:t>               </a:t>
            </a:r>
            <a:r>
              <a:rPr lang="en-US" sz="1400"/>
              <a:t>© State of Queensland (QCAA) </a:t>
            </a:r>
            <a:r>
              <a:rPr lang="en-AU" sz="1400"/>
              <a:t>2021</a:t>
            </a:r>
          </a:p>
          <a:p>
            <a:pPr>
              <a:lnSpc>
                <a:spcPct val="110000"/>
              </a:lnSpc>
            </a:pPr>
            <a:r>
              <a:rPr lang="en-AU" sz="1400" b="1" spc="-20"/>
              <a:t>Licence</a:t>
            </a:r>
            <a:r>
              <a:rPr lang="en-AU" sz="1400" spc="-20"/>
              <a:t>: </a:t>
            </a:r>
            <a:r>
              <a:rPr lang="en-AU" sz="1400" spc="-20">
                <a:hlinkClick r:id="rId2"/>
              </a:rPr>
              <a:t>https://creativecommons.org/licenses/by/4.0</a:t>
            </a:r>
            <a:r>
              <a:rPr lang="en-AU" sz="1400" spc="-20"/>
              <a:t> </a:t>
            </a:r>
            <a:r>
              <a:rPr lang="en-AU" sz="1400" b="1" spc="-20">
                <a:solidFill>
                  <a:schemeClr val="tx2">
                    <a:lumMod val="50000"/>
                    <a:lumOff val="50000"/>
                  </a:schemeClr>
                </a:solidFill>
              </a:rPr>
              <a:t>|</a:t>
            </a:r>
            <a:r>
              <a:rPr lang="en-AU" sz="1400" spc="-20"/>
              <a:t> </a:t>
            </a:r>
            <a:r>
              <a:rPr lang="en-AU" sz="1400" b="1" spc="-20"/>
              <a:t>Copyright notice:</a:t>
            </a:r>
            <a:r>
              <a:rPr lang="en-AU" sz="1400" spc="-20"/>
              <a:t> </a:t>
            </a:r>
            <a:r>
              <a:rPr lang="en-AU" sz="1400" spc="-20">
                <a:hlinkClick r:id="rId3"/>
              </a:rPr>
              <a:t>www.qcaa.qld.edu.au/copyright</a:t>
            </a:r>
            <a:r>
              <a:rPr lang="en-AU" sz="1400" spc="-20"/>
              <a:t> — lists the full terms and conditions, which specify certain exceptions to the licence. </a:t>
            </a:r>
            <a:r>
              <a:rPr lang="en-AU" sz="1400" b="1" spc="-20">
                <a:solidFill>
                  <a:schemeClr val="tx2">
                    <a:lumMod val="50000"/>
                    <a:lumOff val="50000"/>
                  </a:schemeClr>
                </a:solidFill>
              </a:rPr>
              <a:t>|</a:t>
            </a:r>
            <a:r>
              <a:rPr lang="en-AU" sz="1400" spc="-20"/>
              <a:t> </a:t>
            </a:r>
            <a:br>
              <a:rPr lang="en-AU" sz="1400" spc="-20"/>
            </a:br>
            <a:r>
              <a:rPr lang="en-US" sz="1400" b="1"/>
              <a:t>Attribution </a:t>
            </a:r>
            <a:r>
              <a:rPr lang="en-US" sz="1400"/>
              <a:t>(include the link): ©</a:t>
            </a:r>
            <a:r>
              <a:rPr lang="en-AU" sz="1400"/>
              <a:t> </a:t>
            </a:r>
            <a:r>
              <a:rPr lang="en-US" sz="1400"/>
              <a:t>State</a:t>
            </a:r>
            <a:r>
              <a:rPr lang="en-AU" sz="1400"/>
              <a:t> </a:t>
            </a:r>
            <a:r>
              <a:rPr lang="en-US" sz="1400"/>
              <a:t>of</a:t>
            </a:r>
            <a:r>
              <a:rPr lang="en-AU" sz="1400"/>
              <a:t> </a:t>
            </a:r>
            <a:r>
              <a:rPr lang="en-US" sz="1400"/>
              <a:t>Queensland</a:t>
            </a:r>
            <a:r>
              <a:rPr lang="en-AU" sz="1400"/>
              <a:t> </a:t>
            </a:r>
            <a:r>
              <a:rPr lang="en-US" sz="1400"/>
              <a:t>(QCAA)</a:t>
            </a:r>
            <a:r>
              <a:rPr lang="en-AU" sz="1400"/>
              <a:t> 2021 </a:t>
            </a:r>
            <a:r>
              <a:rPr lang="en-AU" sz="1400" spc="-20">
                <a:hlinkClick r:id="rId3"/>
              </a:rPr>
              <a:t>www.qcaa.qld.edu.au/copyright</a:t>
            </a:r>
            <a:r>
              <a:rPr lang="en-AU" sz="1400" spc="-20"/>
              <a:t> </a:t>
            </a:r>
            <a:endParaRPr lang="en-AU" sz="1400"/>
          </a:p>
          <a:p>
            <a:pPr>
              <a:lnSpc>
                <a:spcPct val="110000"/>
              </a:lnSpc>
            </a:pPr>
            <a:r>
              <a:rPr lang="en-US" sz="1400"/>
              <a:t>Other copyright material in this presentation is listed on the previous slide/s. </a:t>
            </a:r>
            <a:endParaRPr lang="en-US"/>
          </a:p>
        </p:txBody>
      </p:sp>
      <p:sp>
        <p:nvSpPr>
          <p:cNvPr id="2" name="Title 1">
            <a:extLst>
              <a:ext uri="{FF2B5EF4-FFF2-40B4-BE49-F238E27FC236}">
                <a16:creationId xmlns:a16="http://schemas.microsoft.com/office/drawing/2014/main" id="{7AFFA97D-ABC9-4BB6-BC0F-7F95F2C902CB}"/>
              </a:ext>
            </a:extLst>
          </p:cNvPr>
          <p:cNvSpPr>
            <a:spLocks noGrp="1"/>
          </p:cNvSpPr>
          <p:nvPr>
            <p:ph type="title" hasCustomPrompt="1"/>
          </p:nvPr>
        </p:nvSpPr>
        <p:spPr/>
        <p:txBody>
          <a:bodyPr/>
          <a:lstStyle>
            <a:lvl1pPr>
              <a:defRPr/>
            </a:lvl1pPr>
          </a:lstStyle>
          <a:p>
            <a:r>
              <a:rPr lang="en-US"/>
              <a:t>Copyright notice</a:t>
            </a:r>
            <a:endParaRPr lang="en-AU"/>
          </a:p>
        </p:txBody>
      </p:sp>
      <p:pic>
        <p:nvPicPr>
          <p:cNvPr id="4" name="Picture 3">
            <a:hlinkClick r:id="rId4"/>
            <a:extLst>
              <a:ext uri="{FF2B5EF4-FFF2-40B4-BE49-F238E27FC236}">
                <a16:creationId xmlns:a16="http://schemas.microsoft.com/office/drawing/2014/main" id="{70247D21-6793-4DFC-A2F4-2109C47AFB3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21240" y="771550"/>
            <a:ext cx="576000" cy="275357"/>
          </a:xfrm>
          <a:prstGeom prst="rect">
            <a:avLst/>
          </a:prstGeom>
        </p:spPr>
      </p:pic>
    </p:spTree>
    <p:extLst>
      <p:ext uri="{BB962C8B-B14F-4D97-AF65-F5344CB8AC3E}">
        <p14:creationId xmlns:p14="http://schemas.microsoft.com/office/powerpoint/2010/main" val="1121674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cial media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grpSp>
        <p:nvGrpSpPr>
          <p:cNvPr id="3" name="Group 2">
            <a:extLst>
              <a:ext uri="{FF2B5EF4-FFF2-40B4-BE49-F238E27FC236}">
                <a16:creationId xmlns:a16="http://schemas.microsoft.com/office/drawing/2014/main" id="{B9842DB0-82E7-41CA-BFFC-39A3D9AFFCBA}"/>
              </a:ext>
            </a:extLst>
          </p:cNvPr>
          <p:cNvGrpSpPr/>
          <p:nvPr userDrawn="1"/>
        </p:nvGrpSpPr>
        <p:grpSpPr>
          <a:xfrm>
            <a:off x="5098342" y="2787774"/>
            <a:ext cx="1946367" cy="1511343"/>
            <a:chOff x="6542776" y="3438000"/>
            <a:chExt cx="1946367" cy="1511343"/>
          </a:xfrm>
        </p:grpSpPr>
        <p:sp>
          <p:nvSpPr>
            <p:cNvPr id="4" name="Instagram - text">
              <a:extLst>
                <a:ext uri="{FF2B5EF4-FFF2-40B4-BE49-F238E27FC236}">
                  <a16:creationId xmlns:a16="http://schemas.microsoft.com/office/drawing/2014/main" id="{7BFCBED1-5FE7-4FC2-B17B-49EC7B63B7E5}"/>
                </a:ext>
              </a:extLst>
            </p:cNvPr>
            <p:cNvSpPr/>
            <p:nvPr/>
          </p:nvSpPr>
          <p:spPr>
            <a:xfrm>
              <a:off x="6542776" y="4653979"/>
              <a:ext cx="1946367" cy="261610"/>
            </a:xfrm>
            <a:prstGeom prst="rect">
              <a:avLst/>
            </a:prstGeom>
          </p:spPr>
          <p:txBody>
            <a:bodyPr wrap="none">
              <a:spAutoFit/>
            </a:bodyPr>
            <a:lstStyle/>
            <a:p>
              <a:pPr algn="ctr"/>
              <a:r>
                <a:rPr lang="en-AU" sz="1100"/>
                <a:t>www.instagram.com/myqce/</a:t>
              </a:r>
            </a:p>
          </p:txBody>
        </p:sp>
        <p:sp>
          <p:nvSpPr>
            <p:cNvPr id="5" name="Instagram link">
              <a:hlinkClick r:id="rId2"/>
              <a:extLst>
                <a:ext uri="{FF2B5EF4-FFF2-40B4-BE49-F238E27FC236}">
                  <a16:creationId xmlns:a16="http://schemas.microsoft.com/office/drawing/2014/main" id="{2906FBA8-6AAF-4054-B3C3-48B045FB8314}"/>
                </a:ext>
              </a:extLst>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6" name="Instagram - logo">
              <a:extLst>
                <a:ext uri="{FF2B5EF4-FFF2-40B4-BE49-F238E27FC236}">
                  <a16:creationId xmlns:a16="http://schemas.microsoft.com/office/drawing/2014/main" id="{A7B8F419-98E5-4CF3-93B5-9EFE1D2E050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44459" y="3438000"/>
              <a:ext cx="1143000" cy="1143000"/>
            </a:xfrm>
            <a:prstGeom prst="rect">
              <a:avLst/>
            </a:prstGeom>
          </p:spPr>
        </p:pic>
      </p:grpSp>
      <p:grpSp>
        <p:nvGrpSpPr>
          <p:cNvPr id="7" name="Group 6">
            <a:extLst>
              <a:ext uri="{FF2B5EF4-FFF2-40B4-BE49-F238E27FC236}">
                <a16:creationId xmlns:a16="http://schemas.microsoft.com/office/drawing/2014/main" id="{E5AFCB6F-4AC2-4F9A-890C-E72AE363CF38}"/>
              </a:ext>
            </a:extLst>
          </p:cNvPr>
          <p:cNvGrpSpPr/>
          <p:nvPr userDrawn="1"/>
        </p:nvGrpSpPr>
        <p:grpSpPr>
          <a:xfrm>
            <a:off x="1529435" y="2787774"/>
            <a:ext cx="3093612" cy="1647184"/>
            <a:chOff x="3158657" y="3590400"/>
            <a:chExt cx="3093612" cy="1647184"/>
          </a:xfrm>
        </p:grpSpPr>
        <p:sp>
          <p:nvSpPr>
            <p:cNvPr id="8" name="Linkedin - text">
              <a:extLst>
                <a:ext uri="{FF2B5EF4-FFF2-40B4-BE49-F238E27FC236}">
                  <a16:creationId xmlns:a16="http://schemas.microsoft.com/office/drawing/2014/main" id="{D76F360D-06C2-4CB4-BE27-74CFEFAEAF96}"/>
                </a:ext>
              </a:extLst>
            </p:cNvPr>
            <p:cNvSpPr/>
            <p:nvPr userDrawn="1"/>
          </p:nvSpPr>
          <p:spPr>
            <a:xfrm>
              <a:off x="3158657" y="4806379"/>
              <a:ext cx="3093612" cy="430887"/>
            </a:xfrm>
            <a:prstGeom prst="rect">
              <a:avLst/>
            </a:prstGeom>
          </p:spPr>
          <p:txBody>
            <a:bodyPr wrap="square">
              <a:spAutoFit/>
            </a:bodyPr>
            <a:lstStyle/>
            <a:p>
              <a:pPr algn="ctr"/>
              <a:r>
                <a:rPr lang="en-AU" sz="1100"/>
                <a:t>www.linkedin.com/company/queensland-curriculum-and-assessment-authority</a:t>
              </a:r>
            </a:p>
          </p:txBody>
        </p:sp>
        <p:sp>
          <p:nvSpPr>
            <p:cNvPr id="9" name="Linkedin link">
              <a:hlinkClick r:id="rId4"/>
              <a:extLst>
                <a:ext uri="{FF2B5EF4-FFF2-40B4-BE49-F238E27FC236}">
                  <a16:creationId xmlns:a16="http://schemas.microsoft.com/office/drawing/2014/main" id="{8C778D02-2D29-4E07-BF6E-45B1AD890BA0}"/>
                </a:ext>
              </a:extLst>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0" name="Linkedin - logo">
              <a:extLst>
                <a:ext uri="{FF2B5EF4-FFF2-40B4-BE49-F238E27FC236}">
                  <a16:creationId xmlns:a16="http://schemas.microsoft.com/office/drawing/2014/main" id="{F77288E1-7901-4661-9541-018390BB7D3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33963" y="3590400"/>
              <a:ext cx="1143000" cy="1143000"/>
            </a:xfrm>
            <a:prstGeom prst="rect">
              <a:avLst/>
            </a:prstGeom>
          </p:spPr>
        </p:pic>
      </p:grpSp>
      <p:grpSp>
        <p:nvGrpSpPr>
          <p:cNvPr id="15" name="Group 14">
            <a:extLst>
              <a:ext uri="{FF2B5EF4-FFF2-40B4-BE49-F238E27FC236}">
                <a16:creationId xmlns:a16="http://schemas.microsoft.com/office/drawing/2014/main" id="{EDE0F993-9A55-47FE-8180-76C17BEB6303}"/>
              </a:ext>
            </a:extLst>
          </p:cNvPr>
          <p:cNvGrpSpPr/>
          <p:nvPr userDrawn="1"/>
        </p:nvGrpSpPr>
        <p:grpSpPr>
          <a:xfrm>
            <a:off x="6402803" y="949948"/>
            <a:ext cx="2332690" cy="1508531"/>
            <a:chOff x="6349614" y="1536978"/>
            <a:chExt cx="2332690" cy="1508531"/>
          </a:xfrm>
        </p:grpSpPr>
        <p:sp>
          <p:nvSpPr>
            <p:cNvPr id="16" name="Youtube - text">
              <a:extLst>
                <a:ext uri="{FF2B5EF4-FFF2-40B4-BE49-F238E27FC236}">
                  <a16:creationId xmlns:a16="http://schemas.microsoft.com/office/drawing/2014/main" id="{9638510B-3C6B-4EA5-8FB4-DB5C472B037F}"/>
                </a:ext>
              </a:extLst>
            </p:cNvPr>
            <p:cNvSpPr/>
            <p:nvPr/>
          </p:nvSpPr>
          <p:spPr>
            <a:xfrm>
              <a:off x="6349614" y="2757804"/>
              <a:ext cx="2332690" cy="261610"/>
            </a:xfrm>
            <a:prstGeom prst="rect">
              <a:avLst/>
            </a:prstGeom>
          </p:spPr>
          <p:txBody>
            <a:bodyPr wrap="none">
              <a:spAutoFit/>
            </a:bodyPr>
            <a:lstStyle/>
            <a:p>
              <a:pPr algn="ctr"/>
              <a:r>
                <a:rPr lang="en-AU" sz="1100"/>
                <a:t>www.youtube.com/user/TheQCAA</a:t>
              </a:r>
              <a:endParaRPr lang="en-AU" sz="1050"/>
            </a:p>
          </p:txBody>
        </p:sp>
        <p:sp>
          <p:nvSpPr>
            <p:cNvPr id="17" name="Youtube link">
              <a:hlinkClick r:id="rId6"/>
              <a:extLst>
                <a:ext uri="{FF2B5EF4-FFF2-40B4-BE49-F238E27FC236}">
                  <a16:creationId xmlns:a16="http://schemas.microsoft.com/office/drawing/2014/main" id="{44047CBF-ABBB-4FB2-99E7-4C24B5C3894B}"/>
                </a:ext>
              </a:extLst>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8" name="Youtube - logo">
              <a:extLst>
                <a:ext uri="{FF2B5EF4-FFF2-40B4-BE49-F238E27FC236}">
                  <a16:creationId xmlns:a16="http://schemas.microsoft.com/office/drawing/2014/main" id="{22232229-A391-468B-A285-9727EA637D8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944459" y="1536978"/>
              <a:ext cx="1143000" cy="1143000"/>
            </a:xfrm>
            <a:prstGeom prst="rect">
              <a:avLst/>
            </a:prstGeom>
          </p:spPr>
        </p:pic>
      </p:grpSp>
      <p:grpSp>
        <p:nvGrpSpPr>
          <p:cNvPr id="19" name="Group 18">
            <a:extLst>
              <a:ext uri="{FF2B5EF4-FFF2-40B4-BE49-F238E27FC236}">
                <a16:creationId xmlns:a16="http://schemas.microsoft.com/office/drawing/2014/main" id="{BCC7ED7A-AF17-4DCF-B51E-27BA04AC23CD}"/>
              </a:ext>
            </a:extLst>
          </p:cNvPr>
          <p:cNvGrpSpPr/>
          <p:nvPr userDrawn="1"/>
        </p:nvGrpSpPr>
        <p:grpSpPr>
          <a:xfrm>
            <a:off x="3766942" y="949948"/>
            <a:ext cx="1617751" cy="1508531"/>
            <a:chOff x="3824580" y="1536978"/>
            <a:chExt cx="1617751" cy="1508531"/>
          </a:xfrm>
        </p:grpSpPr>
        <p:sp>
          <p:nvSpPr>
            <p:cNvPr id="20" name="Twitter - text">
              <a:extLst>
                <a:ext uri="{FF2B5EF4-FFF2-40B4-BE49-F238E27FC236}">
                  <a16:creationId xmlns:a16="http://schemas.microsoft.com/office/drawing/2014/main" id="{805D0B44-9EC2-43EF-B507-B033E1782A4E}"/>
                </a:ext>
              </a:extLst>
            </p:cNvPr>
            <p:cNvSpPr/>
            <p:nvPr/>
          </p:nvSpPr>
          <p:spPr>
            <a:xfrm>
              <a:off x="3824580" y="2757804"/>
              <a:ext cx="1617751" cy="261610"/>
            </a:xfrm>
            <a:prstGeom prst="rect">
              <a:avLst/>
            </a:prstGeom>
          </p:spPr>
          <p:txBody>
            <a:bodyPr wrap="none">
              <a:spAutoFit/>
            </a:bodyPr>
            <a:lstStyle/>
            <a:p>
              <a:pPr algn="ctr"/>
              <a:r>
                <a:rPr lang="en-AU" sz="1100"/>
                <a:t>twitter.com/</a:t>
              </a:r>
              <a:r>
                <a:rPr lang="en-AU" sz="1100" err="1"/>
                <a:t>QCAA_edu</a:t>
              </a:r>
              <a:endParaRPr lang="en-AU" sz="1050"/>
            </a:p>
          </p:txBody>
        </p:sp>
        <p:sp>
          <p:nvSpPr>
            <p:cNvPr id="21" name="Twitter link">
              <a:hlinkClick r:id="rId8"/>
              <a:extLst>
                <a:ext uri="{FF2B5EF4-FFF2-40B4-BE49-F238E27FC236}">
                  <a16:creationId xmlns:a16="http://schemas.microsoft.com/office/drawing/2014/main" id="{3D70D15A-F412-4879-9DF6-CB27185DA7D7}"/>
                </a:ext>
              </a:extLst>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2" name="Twitter - logo">
              <a:extLst>
                <a:ext uri="{FF2B5EF4-FFF2-40B4-BE49-F238E27FC236}">
                  <a16:creationId xmlns:a16="http://schemas.microsoft.com/office/drawing/2014/main" id="{40F0136D-1770-49A8-9DFE-4F9A1005A383}"/>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061955" y="1536978"/>
              <a:ext cx="1143000" cy="1143000"/>
            </a:xfrm>
            <a:prstGeom prst="rect">
              <a:avLst/>
            </a:prstGeom>
          </p:spPr>
        </p:pic>
      </p:grpSp>
      <p:grpSp>
        <p:nvGrpSpPr>
          <p:cNvPr id="23" name="Group 22">
            <a:extLst>
              <a:ext uri="{FF2B5EF4-FFF2-40B4-BE49-F238E27FC236}">
                <a16:creationId xmlns:a16="http://schemas.microsoft.com/office/drawing/2014/main" id="{8D860C4B-706C-4936-BB29-C9EF2A658636}"/>
              </a:ext>
            </a:extLst>
          </p:cNvPr>
          <p:cNvGrpSpPr/>
          <p:nvPr userDrawn="1"/>
        </p:nvGrpSpPr>
        <p:grpSpPr>
          <a:xfrm>
            <a:off x="356590" y="944410"/>
            <a:ext cx="2449710" cy="1514069"/>
            <a:chOff x="395536" y="1531440"/>
            <a:chExt cx="2449710" cy="1514069"/>
          </a:xfrm>
        </p:grpSpPr>
        <p:sp>
          <p:nvSpPr>
            <p:cNvPr id="24" name="Facebook - text">
              <a:extLst>
                <a:ext uri="{FF2B5EF4-FFF2-40B4-BE49-F238E27FC236}">
                  <a16:creationId xmlns:a16="http://schemas.microsoft.com/office/drawing/2014/main" id="{5E41EE10-8BCF-4426-B03F-640328CD54D2}"/>
                </a:ext>
              </a:extLst>
            </p:cNvPr>
            <p:cNvSpPr/>
            <p:nvPr/>
          </p:nvSpPr>
          <p:spPr>
            <a:xfrm>
              <a:off x="395536" y="2757804"/>
              <a:ext cx="2449710" cy="261610"/>
            </a:xfrm>
            <a:prstGeom prst="rect">
              <a:avLst/>
            </a:prstGeom>
          </p:spPr>
          <p:txBody>
            <a:bodyPr wrap="none">
              <a:spAutoFit/>
            </a:bodyPr>
            <a:lstStyle/>
            <a:p>
              <a:pPr algn="ctr"/>
              <a:r>
                <a:rPr lang="en-AU" sz="1100"/>
                <a:t>www.facebook.com/qcaa.qld.edu.au</a:t>
              </a:r>
            </a:p>
          </p:txBody>
        </p:sp>
        <p:sp>
          <p:nvSpPr>
            <p:cNvPr id="25" name="Facebook link">
              <a:hlinkClick r:id="rId10"/>
              <a:extLst>
                <a:ext uri="{FF2B5EF4-FFF2-40B4-BE49-F238E27FC236}">
                  <a16:creationId xmlns:a16="http://schemas.microsoft.com/office/drawing/2014/main" id="{AB5255CC-7F1B-4646-A621-C6ADFEC91873}"/>
                </a:ext>
              </a:extLst>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6" name="Facebook - logo" descr="\\file01\Data\D_CIS\B_Curriculum_Support\U_Publishing\QCAA\nonweb\Presentations\191291 QCCA Social media slide\Images\Facebook logo\f_Logo_Online_04_2019\Color\PNG\f_logo_RGB-Blue_100.png">
              <a:extLst>
                <a:ext uri="{FF2B5EF4-FFF2-40B4-BE49-F238E27FC236}">
                  <a16:creationId xmlns:a16="http://schemas.microsoft.com/office/drawing/2014/main" id="{F49D6FBE-B18E-41A2-860A-5C64BE4149B9}"/>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52635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a:xfrm>
            <a:off x="323850" y="842962"/>
            <a:ext cx="8485188" cy="3604837"/>
          </a:xfrm>
        </p:spPr>
        <p:txBody>
          <a:bodyPr/>
          <a:lstStyle>
            <a:lvl1pPr>
              <a:defRPr>
                <a:solidFill>
                  <a:schemeClr val="tx2"/>
                </a:solidFill>
              </a:defRPr>
            </a:lvl1pPr>
            <a:lvl2pPr marL="360000" marR="0" indent="-360000" algn="l" defTabSz="914400" rtl="0" eaLnBrk="0" fontAlgn="base" latinLnBrk="0" hangingPunct="0">
              <a:lnSpc>
                <a:spcPct val="100000"/>
              </a:lnSpc>
              <a:spcBef>
                <a:spcPts val="600"/>
              </a:spcBef>
              <a:spcAft>
                <a:spcPct val="0"/>
              </a:spcAft>
              <a:buClrTx/>
              <a:buSzTx/>
              <a:buFontTx/>
              <a:buChar char="•"/>
              <a:tabLst/>
              <a:defRPr>
                <a:solidFill>
                  <a:schemeClr val="tx2"/>
                </a:solidFill>
              </a:defRPr>
            </a:lvl2pPr>
            <a:lvl3pPr marL="756000" indent="-396000">
              <a:defRPr>
                <a:solidFill>
                  <a:schemeClr val="tx2"/>
                </a:solidFill>
              </a:defRPr>
            </a:lvl3pPr>
            <a:lvl4pPr marL="1044000" indent="-288000" algn="l">
              <a:spcBef>
                <a:spcPts val="600"/>
              </a:spcBef>
              <a:buSzPct val="75000"/>
              <a:buFont typeface="Wingdings" pitchFamily="2" charset="2"/>
              <a:buChar char="§"/>
              <a:defRPr>
                <a:solidFill>
                  <a:schemeClr val="tx2"/>
                </a:solidFill>
              </a:defRPr>
            </a:lvl4pPr>
            <a:lvl5pPr marL="1368000" indent="-324000">
              <a:spcBef>
                <a:spcPts val="600"/>
              </a:spcBef>
              <a:defRPr sz="2800">
                <a:solidFill>
                  <a:schemeClr val="tx2"/>
                </a:solidFill>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AU"/>
          </a:p>
        </p:txBody>
      </p:sp>
    </p:spTree>
    <p:extLst>
      <p:ext uri="{BB962C8B-B14F-4D97-AF65-F5344CB8AC3E}">
        <p14:creationId xmlns:p14="http://schemas.microsoft.com/office/powerpoint/2010/main" val="2470291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cial media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hasCustomPrompt="1"/>
          </p:nvPr>
        </p:nvSpPr>
        <p:spPr/>
        <p:txBody>
          <a:bodyPr/>
          <a:lstStyle>
            <a:lvl1pPr>
              <a:defRPr/>
            </a:lvl1pPr>
          </a:lstStyle>
          <a:p>
            <a:r>
              <a:rPr lang="en-US" dirty="0"/>
              <a:t>QCAA social media</a:t>
            </a:r>
            <a:endParaRPr lang="en-AU" dirty="0"/>
          </a:p>
        </p:txBody>
      </p:sp>
      <p:sp>
        <p:nvSpPr>
          <p:cNvPr id="57" name="Instagram - text">
            <a:extLst>
              <a:ext uri="{FF2B5EF4-FFF2-40B4-BE49-F238E27FC236}">
                <a16:creationId xmlns:a16="http://schemas.microsoft.com/office/drawing/2014/main" id="{8AE709DD-0E7A-97BC-2750-7B08F3991814}"/>
              </a:ext>
            </a:extLst>
          </p:cNvPr>
          <p:cNvSpPr/>
          <p:nvPr userDrawn="1"/>
        </p:nvSpPr>
        <p:spPr>
          <a:xfrm>
            <a:off x="5822484" y="3234807"/>
            <a:ext cx="1946367" cy="261610"/>
          </a:xfrm>
          <a:prstGeom prst="rect">
            <a:avLst/>
          </a:prstGeom>
        </p:spPr>
        <p:txBody>
          <a:bodyPr wrap="none">
            <a:spAutoFit/>
          </a:bodyPr>
          <a:lstStyle/>
          <a:p>
            <a:pPr algn="l"/>
            <a:r>
              <a:rPr lang="en-AU" sz="1100" dirty="0"/>
              <a:t>www.instagram.com/myqce</a:t>
            </a:r>
          </a:p>
        </p:txBody>
      </p:sp>
      <p:sp>
        <p:nvSpPr>
          <p:cNvPr id="58" name="Instagram link">
            <a:hlinkClick r:id="rId2"/>
            <a:extLst>
              <a:ext uri="{FF2B5EF4-FFF2-40B4-BE49-F238E27FC236}">
                <a16:creationId xmlns:a16="http://schemas.microsoft.com/office/drawing/2014/main" id="{C2595A6F-A60A-D1F1-1B45-B20032F49E26}"/>
              </a:ext>
            </a:extLst>
          </p:cNvPr>
          <p:cNvSpPr/>
          <p:nvPr userDrawn="1"/>
        </p:nvSpPr>
        <p:spPr bwMode="auto">
          <a:xfrm>
            <a:off x="5831049" y="3234807"/>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59" name="Instagram - logo">
            <a:extLst>
              <a:ext uri="{FF2B5EF4-FFF2-40B4-BE49-F238E27FC236}">
                <a16:creationId xmlns:a16="http://schemas.microsoft.com/office/drawing/2014/main" id="{D1510CEC-959A-019F-7B80-3B9C86900C2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743247" y="2913878"/>
            <a:ext cx="810000" cy="810000"/>
          </a:xfrm>
          <a:prstGeom prst="rect">
            <a:avLst/>
          </a:prstGeom>
        </p:spPr>
      </p:pic>
      <p:sp>
        <p:nvSpPr>
          <p:cNvPr id="60" name="Linkedin - text">
            <a:extLst>
              <a:ext uri="{FF2B5EF4-FFF2-40B4-BE49-F238E27FC236}">
                <a16:creationId xmlns:a16="http://schemas.microsoft.com/office/drawing/2014/main" id="{FF28A5D5-FEA1-DFB1-B4C1-32CB58F6C0BD}"/>
              </a:ext>
            </a:extLst>
          </p:cNvPr>
          <p:cNvSpPr/>
          <p:nvPr userDrawn="1"/>
        </p:nvSpPr>
        <p:spPr>
          <a:xfrm>
            <a:off x="5822484" y="1648911"/>
            <a:ext cx="2781964" cy="430887"/>
          </a:xfrm>
          <a:prstGeom prst="rect">
            <a:avLst/>
          </a:prstGeom>
        </p:spPr>
        <p:txBody>
          <a:bodyPr wrap="square">
            <a:spAutoFit/>
          </a:bodyPr>
          <a:lstStyle/>
          <a:p>
            <a:pPr algn="l"/>
            <a:r>
              <a:rPr lang="en-AU" sz="1100" dirty="0"/>
              <a:t>www.linkedin.com/company/queensland-curriculum-and-assessment-authority</a:t>
            </a:r>
          </a:p>
        </p:txBody>
      </p:sp>
      <p:sp>
        <p:nvSpPr>
          <p:cNvPr id="61" name="Linkedin link">
            <a:hlinkClick r:id="rId4"/>
            <a:extLst>
              <a:ext uri="{FF2B5EF4-FFF2-40B4-BE49-F238E27FC236}">
                <a16:creationId xmlns:a16="http://schemas.microsoft.com/office/drawing/2014/main" id="{97C39AAC-7CB9-FC4C-3A78-6D45B51EB72B}"/>
              </a:ext>
            </a:extLst>
          </p:cNvPr>
          <p:cNvSpPr/>
          <p:nvPr userDrawn="1"/>
        </p:nvSpPr>
        <p:spPr bwMode="auto">
          <a:xfrm>
            <a:off x="5824846" y="1662776"/>
            <a:ext cx="2674213"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62" name="Linkedin - logo">
            <a:extLst>
              <a:ext uri="{FF2B5EF4-FFF2-40B4-BE49-F238E27FC236}">
                <a16:creationId xmlns:a16="http://schemas.microsoft.com/office/drawing/2014/main" id="{D1AA31F4-A371-C277-FF4A-74FB553DAEDB}"/>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742837" y="1314232"/>
            <a:ext cx="810000" cy="810000"/>
          </a:xfrm>
          <a:prstGeom prst="rect">
            <a:avLst/>
          </a:prstGeom>
        </p:spPr>
      </p:pic>
      <p:sp>
        <p:nvSpPr>
          <p:cNvPr id="63" name="Youtube - text">
            <a:extLst>
              <a:ext uri="{FF2B5EF4-FFF2-40B4-BE49-F238E27FC236}">
                <a16:creationId xmlns:a16="http://schemas.microsoft.com/office/drawing/2014/main" id="{903808B1-77E4-7EF0-D18B-85A03FE5FCE0}"/>
              </a:ext>
            </a:extLst>
          </p:cNvPr>
          <p:cNvSpPr/>
          <p:nvPr userDrawn="1"/>
        </p:nvSpPr>
        <p:spPr>
          <a:xfrm>
            <a:off x="1422497" y="3234808"/>
            <a:ext cx="2332690" cy="261610"/>
          </a:xfrm>
          <a:prstGeom prst="rect">
            <a:avLst/>
          </a:prstGeom>
        </p:spPr>
        <p:txBody>
          <a:bodyPr wrap="none">
            <a:spAutoFit/>
          </a:bodyPr>
          <a:lstStyle/>
          <a:p>
            <a:pPr algn="l"/>
            <a:r>
              <a:rPr lang="en-AU" sz="1100" dirty="0"/>
              <a:t>www.youtube.com/user/TheQCAA</a:t>
            </a:r>
            <a:endParaRPr lang="en-AU" sz="1050" dirty="0"/>
          </a:p>
        </p:txBody>
      </p:sp>
      <p:sp>
        <p:nvSpPr>
          <p:cNvPr id="64" name="Youtube link">
            <a:hlinkClick r:id="rId6"/>
            <a:extLst>
              <a:ext uri="{FF2B5EF4-FFF2-40B4-BE49-F238E27FC236}">
                <a16:creationId xmlns:a16="http://schemas.microsoft.com/office/drawing/2014/main" id="{499728CA-B9A7-89AF-623C-A0F1899B1EBF}"/>
              </a:ext>
            </a:extLst>
          </p:cNvPr>
          <p:cNvSpPr/>
          <p:nvPr userDrawn="1"/>
        </p:nvSpPr>
        <p:spPr bwMode="auto">
          <a:xfrm>
            <a:off x="1455585" y="3221760"/>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65" name="Youtube - logo">
            <a:extLst>
              <a:ext uri="{FF2B5EF4-FFF2-40B4-BE49-F238E27FC236}">
                <a16:creationId xmlns:a16="http://schemas.microsoft.com/office/drawing/2014/main" id="{48529835-8076-CC08-2530-D67648603543}"/>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332081" y="2912348"/>
            <a:ext cx="811530" cy="811530"/>
          </a:xfrm>
          <a:prstGeom prst="rect">
            <a:avLst/>
          </a:prstGeom>
        </p:spPr>
      </p:pic>
      <p:sp>
        <p:nvSpPr>
          <p:cNvPr id="66" name="Facebook - text">
            <a:extLst>
              <a:ext uri="{FF2B5EF4-FFF2-40B4-BE49-F238E27FC236}">
                <a16:creationId xmlns:a16="http://schemas.microsoft.com/office/drawing/2014/main" id="{12CC60DE-863D-DAC8-BF9E-03D5C64E964F}"/>
              </a:ext>
            </a:extLst>
          </p:cNvPr>
          <p:cNvSpPr/>
          <p:nvPr userDrawn="1"/>
        </p:nvSpPr>
        <p:spPr>
          <a:xfrm>
            <a:off x="1442568" y="1648694"/>
            <a:ext cx="2449710" cy="261610"/>
          </a:xfrm>
          <a:prstGeom prst="rect">
            <a:avLst/>
          </a:prstGeom>
        </p:spPr>
        <p:txBody>
          <a:bodyPr wrap="none">
            <a:spAutoFit/>
          </a:bodyPr>
          <a:lstStyle/>
          <a:p>
            <a:pPr algn="l"/>
            <a:r>
              <a:rPr lang="en-AU" sz="1100" dirty="0"/>
              <a:t>www.facebook.com/qcaa.qld.edu.au</a:t>
            </a:r>
          </a:p>
        </p:txBody>
      </p:sp>
      <p:sp>
        <p:nvSpPr>
          <p:cNvPr id="67" name="Facebook link">
            <a:hlinkClick r:id="rId8"/>
            <a:extLst>
              <a:ext uri="{FF2B5EF4-FFF2-40B4-BE49-F238E27FC236}">
                <a16:creationId xmlns:a16="http://schemas.microsoft.com/office/drawing/2014/main" id="{ECF045B1-AF4F-BBBD-1C06-C85A2962D9E4}"/>
              </a:ext>
            </a:extLst>
          </p:cNvPr>
          <p:cNvSpPr/>
          <p:nvPr userDrawn="1"/>
        </p:nvSpPr>
        <p:spPr bwMode="auto">
          <a:xfrm>
            <a:off x="1475656" y="1635646"/>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68" name="Facebook - logo">
            <a:extLst>
              <a:ext uri="{FF2B5EF4-FFF2-40B4-BE49-F238E27FC236}">
                <a16:creationId xmlns:a16="http://schemas.microsoft.com/office/drawing/2014/main" id="{C6B3053D-9BB0-3422-0BB1-B6E60DF16150}"/>
              </a:ext>
              <a:ext uri="{C183D7F6-B498-43B3-948B-1728B52AA6E4}">
                <adec:decorative xmlns:adec="http://schemas.microsoft.com/office/drawing/2017/decorative" val="1"/>
              </a:ext>
            </a:extLst>
          </p:cNvPr>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332081" y="1276846"/>
            <a:ext cx="846686" cy="850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369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300"/>
              </a:spcBef>
              <a:defRPr>
                <a:latin typeface="Arial" panose="020B0604020202020204" pitchFamily="34" charset="0"/>
                <a:cs typeface="Arial" panose="020B0604020202020204" pitchFamily="34" charset="0"/>
              </a:defRPr>
            </a:lvl2pPr>
            <a:lvl3pPr>
              <a:spcBef>
                <a:spcPts val="300"/>
              </a:spcBef>
              <a:defRPr>
                <a:latin typeface="Arial" panose="020B0604020202020204" pitchFamily="34" charset="0"/>
                <a:cs typeface="Arial" panose="020B0604020202020204" pitchFamily="34" charset="0"/>
              </a:defRPr>
            </a:lvl3pPr>
            <a:lvl4pPr>
              <a:spcBef>
                <a:spcPts val="300"/>
              </a:spcBef>
              <a:defRPr>
                <a:latin typeface="Arial" panose="020B0604020202020204" pitchFamily="34" charset="0"/>
                <a:cs typeface="Arial" panose="020B0604020202020204" pitchFamily="34" charset="0"/>
              </a:defRPr>
            </a:lvl4pPr>
            <a:lvl5pPr>
              <a:spcBef>
                <a:spcPts val="3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444334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qcaa.qld.edu.au/copyright"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8.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hyperlink" Target="https://www.qcaa.qld.edu.au/copyright" TargetMode="Externa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6000" y="2573100"/>
            <a:ext cx="8596800" cy="1296000"/>
          </a:xfrm>
          <a:prstGeom prst="rect">
            <a:avLst/>
          </a:prstGeom>
        </p:spPr>
        <p:txBody>
          <a:bodyPr vert="horz" lIns="91440" tIns="45720" rIns="91440" bIns="45720" rtlCol="0" anchor="b">
            <a:normAutofit/>
          </a:bodyPr>
          <a:lstStyle/>
          <a:p>
            <a:r>
              <a:rPr lang="en-US"/>
              <a:t>Click to edit Master title style</a:t>
            </a:r>
            <a:endParaRPr lang="en-AU"/>
          </a:p>
        </p:txBody>
      </p:sp>
      <p:sp>
        <p:nvSpPr>
          <p:cNvPr id="3" name="Text Placeholder 2"/>
          <p:cNvSpPr>
            <a:spLocks noGrp="1"/>
          </p:cNvSpPr>
          <p:nvPr>
            <p:ph type="body" idx="1"/>
          </p:nvPr>
        </p:nvSpPr>
        <p:spPr>
          <a:xfrm>
            <a:off x="223200" y="3853587"/>
            <a:ext cx="8596800" cy="702000"/>
          </a:xfrm>
          <a:prstGeom prst="rect">
            <a:avLst/>
          </a:prstGeom>
        </p:spPr>
        <p:txBody>
          <a:bodyPr vert="horz" lIns="91440" tIns="45720" rIns="91440" bIns="45720" rtlCol="0">
            <a:normAutofit/>
          </a:bodyPr>
          <a:lstStyle/>
          <a:p>
            <a:pPr lvl="0"/>
            <a:r>
              <a:rPr lang="en-US"/>
              <a:t>Click to edit Master text styles</a:t>
            </a:r>
            <a:endParaRPr lang="en-AU"/>
          </a:p>
        </p:txBody>
      </p:sp>
      <p:grpSp>
        <p:nvGrpSpPr>
          <p:cNvPr id="8" name="Group 7">
            <a:extLst>
              <a:ext uri="{FF2B5EF4-FFF2-40B4-BE49-F238E27FC236}">
                <a16:creationId xmlns:a16="http://schemas.microsoft.com/office/drawing/2014/main" id="{CD777D09-814E-4E09-B605-CD1BCCF67046}"/>
              </a:ext>
            </a:extLst>
          </p:cNvPr>
          <p:cNvGrpSpPr/>
          <p:nvPr userDrawn="1"/>
        </p:nvGrpSpPr>
        <p:grpSpPr>
          <a:xfrm>
            <a:off x="306000" y="4662000"/>
            <a:ext cx="8504712" cy="267731"/>
            <a:chOff x="306000" y="4662000"/>
            <a:chExt cx="8504712" cy="267731"/>
          </a:xfrm>
        </p:grpSpPr>
        <p:pic>
          <p:nvPicPr>
            <p:cNvPr id="10" name="Picture 9">
              <a:extLst>
                <a:ext uri="{FF2B5EF4-FFF2-40B4-BE49-F238E27FC236}">
                  <a16:creationId xmlns:a16="http://schemas.microsoft.com/office/drawing/2014/main" id="{596FC90D-F683-413A-8BCC-4B95E465656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6000" y="4662000"/>
              <a:ext cx="2520000" cy="249463"/>
            </a:xfrm>
            <a:prstGeom prst="rect">
              <a:avLst/>
            </a:prstGeom>
          </p:spPr>
        </p:pic>
        <p:pic>
          <p:nvPicPr>
            <p:cNvPr id="11" name="Picture 10">
              <a:extLst>
                <a:ext uri="{FF2B5EF4-FFF2-40B4-BE49-F238E27FC236}">
                  <a16:creationId xmlns:a16="http://schemas.microsoft.com/office/drawing/2014/main" id="{2E8132E9-2601-4582-B0B6-628622774EEF}"/>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7005105" y="4783330"/>
              <a:ext cx="1805607" cy="146401"/>
            </a:xfrm>
            <a:prstGeom prst="rect">
              <a:avLst/>
            </a:prstGeom>
          </p:spPr>
        </p:pic>
      </p:grpSp>
      <p:pic>
        <p:nvPicPr>
          <p:cNvPr id="12" name="Picture 11">
            <a:hlinkClick r:id="rId5"/>
            <a:extLst>
              <a:ext uri="{FF2B5EF4-FFF2-40B4-BE49-F238E27FC236}">
                <a16:creationId xmlns:a16="http://schemas.microsoft.com/office/drawing/2014/main" id="{849DF473-659C-4AA4-9D6B-28AB7FE3BA0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370000" y="4449600"/>
            <a:ext cx="468631" cy="224029"/>
          </a:xfrm>
          <a:prstGeom prst="rect">
            <a:avLst/>
          </a:prstGeom>
        </p:spPr>
      </p:pic>
    </p:spTree>
    <p:extLst>
      <p:ext uri="{BB962C8B-B14F-4D97-AF65-F5344CB8AC3E}">
        <p14:creationId xmlns:p14="http://schemas.microsoft.com/office/powerpoint/2010/main" val="976081414"/>
      </p:ext>
    </p:extLst>
  </p:cSld>
  <p:clrMap bg1="lt1" tx1="dk1" bg2="lt2" tx2="dk2" accent1="accent1" accent2="accent2" accent3="accent3" accent4="accent4" accent5="accent5" accent6="accent6" hlink="hlink" folHlink="folHlink"/>
  <p:sldLayoutIdLst>
    <p:sldLayoutId id="2147484091" r:id="rId1"/>
  </p:sldLayoutIdLst>
  <p:txStyles>
    <p:titleStyle>
      <a:lvl1pPr algn="l" defTabSz="914400" rtl="0" eaLnBrk="1" latinLnBrk="0" hangingPunct="1">
        <a:spcBef>
          <a:spcPct val="0"/>
        </a:spcBef>
        <a:buNone/>
        <a:defRPr sz="2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0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orient="horz" pos="3091" userDrawn="1">
          <p15:clr>
            <a:srgbClr val="F26B43"/>
          </p15:clr>
        </p15:guide>
        <p15:guide id="3" pos="204" userDrawn="1">
          <p15:clr>
            <a:srgbClr val="F26B43"/>
          </p15:clr>
        </p15:guide>
        <p15:guide id="4" pos="5556" userDrawn="1">
          <p15:clr>
            <a:srgbClr val="F26B43"/>
          </p15:clr>
        </p15:guide>
        <p15:guide id="5" orient="horz" pos="2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Group 3">
            <a:extLst>
              <a:ext uri="{FF2B5EF4-FFF2-40B4-BE49-F238E27FC236}">
                <a16:creationId xmlns:a16="http://schemas.microsoft.com/office/drawing/2014/main" id="{B6AE20D5-57EF-4343-90E3-2507E9FB50A8}"/>
              </a:ext>
            </a:extLst>
          </p:cNvPr>
          <p:cNvGrpSpPr/>
          <p:nvPr userDrawn="1"/>
        </p:nvGrpSpPr>
        <p:grpSpPr>
          <a:xfrm>
            <a:off x="306000" y="4662000"/>
            <a:ext cx="8504712" cy="267731"/>
            <a:chOff x="306000" y="4662000"/>
            <a:chExt cx="8504712" cy="267731"/>
          </a:xfrm>
        </p:grpSpPr>
        <p:pic>
          <p:nvPicPr>
            <p:cNvPr id="6" name="Picture 5">
              <a:extLst>
                <a:ext uri="{FF2B5EF4-FFF2-40B4-BE49-F238E27FC236}">
                  <a16:creationId xmlns:a16="http://schemas.microsoft.com/office/drawing/2014/main" id="{4EB83342-63B2-4AF4-A778-AD9F7651A8A9}"/>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306000" y="4662000"/>
              <a:ext cx="2520000" cy="249463"/>
            </a:xfrm>
            <a:prstGeom prst="rect">
              <a:avLst/>
            </a:prstGeom>
          </p:spPr>
        </p:pic>
        <p:pic>
          <p:nvPicPr>
            <p:cNvPr id="9" name="Picture 8">
              <a:extLst>
                <a:ext uri="{FF2B5EF4-FFF2-40B4-BE49-F238E27FC236}">
                  <a16:creationId xmlns:a16="http://schemas.microsoft.com/office/drawing/2014/main" id="{AC60AFCA-E5BF-4ECF-B8B6-FC90E330F55A}"/>
                </a:ext>
              </a:extLst>
            </p:cNvPr>
            <p:cNvPicPr>
              <a:picLocks noChangeAspect="1"/>
            </p:cNvPicPr>
            <p:nvPr userDrawn="1"/>
          </p:nvPicPr>
          <p:blipFill>
            <a:blip r:embed="rId9">
              <a:extLst>
                <a:ext uri="{28A0092B-C50C-407E-A947-70E740481C1C}">
                  <a14:useLocalDpi xmlns:a14="http://schemas.microsoft.com/office/drawing/2010/main"/>
                </a:ext>
              </a:extLst>
            </a:blip>
            <a:srcRect/>
            <a:stretch/>
          </p:blipFill>
          <p:spPr>
            <a:xfrm>
              <a:off x="7005105" y="4783330"/>
              <a:ext cx="1805607" cy="146401"/>
            </a:xfrm>
            <a:prstGeom prst="rect">
              <a:avLst/>
            </a:prstGeom>
          </p:spPr>
        </p:pic>
      </p:grpSp>
    </p:spTree>
    <p:extLst>
      <p:ext uri="{BB962C8B-B14F-4D97-AF65-F5344CB8AC3E}">
        <p14:creationId xmlns:p14="http://schemas.microsoft.com/office/powerpoint/2010/main" val="2647280507"/>
      </p:ext>
    </p:extLst>
  </p:cSld>
  <p:clrMap bg1="lt1" tx1="dk1" bg2="lt2" tx2="dk2" accent1="accent1" accent2="accent2" accent3="accent3" accent4="accent4" accent5="accent5" accent6="accent6" hlink="hlink" folHlink="folHlink"/>
  <p:sldLayoutIdLst>
    <p:sldLayoutId id="2147484072" r:id="rId1"/>
    <p:sldLayoutId id="2147484074" r:id="rId2"/>
    <p:sldLayoutId id="2147484076" r:id="rId3"/>
    <p:sldLayoutId id="2147484140" r:id="rId4"/>
    <p:sldLayoutId id="2147484085" r:id="rId5"/>
    <p:sldLayoutId id="2147484168" r:id="rId6"/>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userDrawn="1">
          <p15:clr>
            <a:srgbClr val="F26B43"/>
          </p15:clr>
        </p15:guide>
        <p15:guide id="2" pos="2880" userDrawn="1">
          <p15:clr>
            <a:srgbClr val="F26B43"/>
          </p15:clr>
        </p15:guide>
        <p15:guide id="3" pos="204" userDrawn="1">
          <p15:clr>
            <a:srgbClr val="F26B43"/>
          </p15:clr>
        </p15:guide>
        <p15:guide id="4" pos="5559" userDrawn="1">
          <p15:clr>
            <a:srgbClr val="F26B43"/>
          </p15:clr>
        </p15:guide>
        <p15:guide id="5" orient="horz" pos="3091" userDrawn="1">
          <p15:clr>
            <a:srgbClr val="F26B43"/>
          </p15:clr>
        </p15:guide>
        <p15:guide id="6" orient="horz" pos="1620" userDrawn="1">
          <p15:clr>
            <a:srgbClr val="F26B43"/>
          </p15:clr>
        </p15:guide>
        <p15:guide id="7" orient="horz" pos="486" userDrawn="1">
          <p15:clr>
            <a:srgbClr val="F26B43"/>
          </p15:clr>
        </p15:guide>
        <p15:guide id="8" orient="horz" pos="29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Group 3">
            <a:extLst>
              <a:ext uri="{FF2B5EF4-FFF2-40B4-BE49-F238E27FC236}">
                <a16:creationId xmlns:a16="http://schemas.microsoft.com/office/drawing/2014/main" id="{B6AE20D5-57EF-4343-90E3-2507E9FB50A8}"/>
              </a:ext>
            </a:extLst>
          </p:cNvPr>
          <p:cNvGrpSpPr/>
          <p:nvPr userDrawn="1"/>
        </p:nvGrpSpPr>
        <p:grpSpPr>
          <a:xfrm>
            <a:off x="306000" y="4662000"/>
            <a:ext cx="8504712" cy="267731"/>
            <a:chOff x="306000" y="4662000"/>
            <a:chExt cx="8504712" cy="267731"/>
          </a:xfrm>
        </p:grpSpPr>
        <p:pic>
          <p:nvPicPr>
            <p:cNvPr id="6" name="Picture 5">
              <a:extLst>
                <a:ext uri="{FF2B5EF4-FFF2-40B4-BE49-F238E27FC236}">
                  <a16:creationId xmlns:a16="http://schemas.microsoft.com/office/drawing/2014/main" id="{4EB83342-63B2-4AF4-A778-AD9F7651A8A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6000" y="4662000"/>
              <a:ext cx="2520000" cy="249463"/>
            </a:xfrm>
            <a:prstGeom prst="rect">
              <a:avLst/>
            </a:prstGeom>
          </p:spPr>
        </p:pic>
        <p:pic>
          <p:nvPicPr>
            <p:cNvPr id="9" name="Picture 8">
              <a:extLst>
                <a:ext uri="{FF2B5EF4-FFF2-40B4-BE49-F238E27FC236}">
                  <a16:creationId xmlns:a16="http://schemas.microsoft.com/office/drawing/2014/main" id="{AC60AFCA-E5BF-4ECF-B8B6-FC90E330F55A}"/>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7005105" y="4783330"/>
              <a:ext cx="1805607" cy="146401"/>
            </a:xfrm>
            <a:prstGeom prst="rect">
              <a:avLst/>
            </a:prstGeom>
          </p:spPr>
        </p:pic>
      </p:grpSp>
    </p:spTree>
    <p:extLst>
      <p:ext uri="{BB962C8B-B14F-4D97-AF65-F5344CB8AC3E}">
        <p14:creationId xmlns:p14="http://schemas.microsoft.com/office/powerpoint/2010/main" val="4225174308"/>
      </p:ext>
    </p:extLst>
  </p:cSld>
  <p:clrMap bg1="lt1" tx1="dk1" bg2="lt2" tx2="dk2" accent1="accent1" accent2="accent2" accent3="accent3" accent4="accent4" accent5="accent5" accent6="accent6" hlink="hlink" folHlink="folHlink"/>
  <p:sldLayoutIdLst>
    <p:sldLayoutId id="2147484228" r:id="rId1"/>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p15:clr>
            <a:srgbClr val="F26B43"/>
          </p15:clr>
        </p15:guide>
        <p15:guide id="2" pos="2880">
          <p15:clr>
            <a:srgbClr val="F26B43"/>
          </p15:clr>
        </p15:guide>
        <p15:guide id="3" pos="204">
          <p15:clr>
            <a:srgbClr val="F26B43"/>
          </p15:clr>
        </p15:guide>
        <p15:guide id="4" pos="5559">
          <p15:clr>
            <a:srgbClr val="F26B43"/>
          </p15:clr>
        </p15:guide>
        <p15:guide id="5" orient="horz" pos="3091">
          <p15:clr>
            <a:srgbClr val="F26B43"/>
          </p15:clr>
        </p15:guide>
        <p15:guide id="6" orient="horz" pos="1620">
          <p15:clr>
            <a:srgbClr val="F26B43"/>
          </p15:clr>
        </p15:guide>
        <p15:guide id="7" orient="horz" pos="486">
          <p15:clr>
            <a:srgbClr val="F26B43"/>
          </p15:clr>
        </p15:guide>
        <p15:guide id="8" orient="horz" pos="29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Group 3">
            <a:extLst>
              <a:ext uri="{FF2B5EF4-FFF2-40B4-BE49-F238E27FC236}">
                <a16:creationId xmlns:a16="http://schemas.microsoft.com/office/drawing/2014/main" id="{B6AE20D5-57EF-4343-90E3-2507E9FB50A8}"/>
              </a:ext>
            </a:extLst>
          </p:cNvPr>
          <p:cNvGrpSpPr/>
          <p:nvPr userDrawn="1"/>
        </p:nvGrpSpPr>
        <p:grpSpPr>
          <a:xfrm>
            <a:off x="306000" y="4662000"/>
            <a:ext cx="8504712" cy="267731"/>
            <a:chOff x="306000" y="4662000"/>
            <a:chExt cx="8504712" cy="267731"/>
          </a:xfrm>
        </p:grpSpPr>
        <p:pic>
          <p:nvPicPr>
            <p:cNvPr id="6" name="Picture 5">
              <a:extLst>
                <a:ext uri="{FF2B5EF4-FFF2-40B4-BE49-F238E27FC236}">
                  <a16:creationId xmlns:a16="http://schemas.microsoft.com/office/drawing/2014/main" id="{4EB83342-63B2-4AF4-A778-AD9F7651A8A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06000" y="4662000"/>
              <a:ext cx="2520000" cy="249463"/>
            </a:xfrm>
            <a:prstGeom prst="rect">
              <a:avLst/>
            </a:prstGeom>
          </p:spPr>
        </p:pic>
        <p:pic>
          <p:nvPicPr>
            <p:cNvPr id="9" name="Picture 8">
              <a:extLst>
                <a:ext uri="{FF2B5EF4-FFF2-40B4-BE49-F238E27FC236}">
                  <a16:creationId xmlns:a16="http://schemas.microsoft.com/office/drawing/2014/main" id="{AC60AFCA-E5BF-4ECF-B8B6-FC90E330F55A}"/>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7005105" y="4783330"/>
              <a:ext cx="1805607" cy="146401"/>
            </a:xfrm>
            <a:prstGeom prst="rect">
              <a:avLst/>
            </a:prstGeom>
          </p:spPr>
        </p:pic>
      </p:grpSp>
      <p:pic>
        <p:nvPicPr>
          <p:cNvPr id="5" name="Picture 4" descr="Sticker of ACiQv9.0">
            <a:extLst>
              <a:ext uri="{FF2B5EF4-FFF2-40B4-BE49-F238E27FC236}">
                <a16:creationId xmlns:a16="http://schemas.microsoft.com/office/drawing/2014/main" id="{39461A87-D8AB-40F9-E759-2BE560C6482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218117" y="98504"/>
            <a:ext cx="864000" cy="201312"/>
          </a:xfrm>
          <a:prstGeom prst="rect">
            <a:avLst/>
          </a:prstGeom>
        </p:spPr>
      </p:pic>
    </p:spTree>
    <p:extLst>
      <p:ext uri="{BB962C8B-B14F-4D97-AF65-F5344CB8AC3E}">
        <p14:creationId xmlns:p14="http://schemas.microsoft.com/office/powerpoint/2010/main" val="2531720445"/>
      </p:ext>
    </p:extLst>
  </p:cSld>
  <p:clrMap bg1="lt1" tx1="dk1" bg2="lt2" tx2="dk2" accent1="accent1" accent2="accent2" accent3="accent3" accent4="accent4" accent5="accent5" accent6="accent6" hlink="hlink" folHlink="folHlink"/>
  <p:sldLayoutIdLst>
    <p:sldLayoutId id="2147484233" r:id="rId1"/>
    <p:sldLayoutId id="2147484238" r:id="rId2"/>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p15:clr>
            <a:srgbClr val="F26B43"/>
          </p15:clr>
        </p15:guide>
        <p15:guide id="2" pos="2880">
          <p15:clr>
            <a:srgbClr val="F26B43"/>
          </p15:clr>
        </p15:guide>
        <p15:guide id="3" pos="204">
          <p15:clr>
            <a:srgbClr val="F26B43"/>
          </p15:clr>
        </p15:guide>
        <p15:guide id="4" pos="5559">
          <p15:clr>
            <a:srgbClr val="F26B43"/>
          </p15:clr>
        </p15:guide>
        <p15:guide id="5" orient="horz" pos="3091">
          <p15:clr>
            <a:srgbClr val="F26B43"/>
          </p15:clr>
        </p15:guide>
        <p15:guide id="6" orient="horz" pos="1620">
          <p15:clr>
            <a:srgbClr val="F26B43"/>
          </p15:clr>
        </p15:guide>
        <p15:guide id="7" orient="horz" pos="486">
          <p15:clr>
            <a:srgbClr val="F26B43"/>
          </p15:clr>
        </p15:guide>
        <p15:guide id="8" orient="horz" pos="29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6000" y="2573100"/>
            <a:ext cx="8596800" cy="1296000"/>
          </a:xfrm>
          <a:prstGeom prst="rect">
            <a:avLst/>
          </a:prstGeom>
        </p:spPr>
        <p:txBody>
          <a:bodyPr vert="horz" lIns="91440" tIns="45720" rIns="91440" bIns="45720" rtlCol="0" anchor="b">
            <a:normAutofit/>
          </a:bodyPr>
          <a:lstStyle/>
          <a:p>
            <a:r>
              <a:rPr lang="en-US"/>
              <a:t>Click to edit Master title style</a:t>
            </a:r>
            <a:endParaRPr lang="en-AU"/>
          </a:p>
        </p:txBody>
      </p:sp>
      <p:sp>
        <p:nvSpPr>
          <p:cNvPr id="3" name="Text Placeholder 2"/>
          <p:cNvSpPr>
            <a:spLocks noGrp="1"/>
          </p:cNvSpPr>
          <p:nvPr>
            <p:ph type="body" idx="1"/>
          </p:nvPr>
        </p:nvSpPr>
        <p:spPr>
          <a:xfrm>
            <a:off x="223200" y="3853587"/>
            <a:ext cx="8596800" cy="702000"/>
          </a:xfrm>
          <a:prstGeom prst="rect">
            <a:avLst/>
          </a:prstGeom>
        </p:spPr>
        <p:txBody>
          <a:bodyPr vert="horz" lIns="91440" tIns="45720" rIns="91440" bIns="45720" rtlCol="0">
            <a:normAutofit/>
          </a:bodyPr>
          <a:lstStyle/>
          <a:p>
            <a:pPr lvl="0"/>
            <a:r>
              <a:rPr lang="en-US"/>
              <a:t>Click to edit Master text styles</a:t>
            </a:r>
            <a:endParaRPr lang="en-AU"/>
          </a:p>
        </p:txBody>
      </p:sp>
      <p:grpSp>
        <p:nvGrpSpPr>
          <p:cNvPr id="8" name="Group 7">
            <a:extLst>
              <a:ext uri="{FF2B5EF4-FFF2-40B4-BE49-F238E27FC236}">
                <a16:creationId xmlns:a16="http://schemas.microsoft.com/office/drawing/2014/main" id="{CD777D09-814E-4E09-B605-CD1BCCF67046}"/>
              </a:ext>
            </a:extLst>
          </p:cNvPr>
          <p:cNvGrpSpPr/>
          <p:nvPr userDrawn="1"/>
        </p:nvGrpSpPr>
        <p:grpSpPr>
          <a:xfrm>
            <a:off x="306000" y="4662000"/>
            <a:ext cx="8504712" cy="267731"/>
            <a:chOff x="306000" y="4662000"/>
            <a:chExt cx="8504712" cy="267731"/>
          </a:xfrm>
        </p:grpSpPr>
        <p:pic>
          <p:nvPicPr>
            <p:cNvPr id="10" name="Picture 9">
              <a:extLst>
                <a:ext uri="{FF2B5EF4-FFF2-40B4-BE49-F238E27FC236}">
                  <a16:creationId xmlns:a16="http://schemas.microsoft.com/office/drawing/2014/main" id="{596FC90D-F683-413A-8BCC-4B95E465656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6000" y="4662000"/>
              <a:ext cx="2520000" cy="249463"/>
            </a:xfrm>
            <a:prstGeom prst="rect">
              <a:avLst/>
            </a:prstGeom>
          </p:spPr>
        </p:pic>
        <p:pic>
          <p:nvPicPr>
            <p:cNvPr id="11" name="Picture 10">
              <a:extLst>
                <a:ext uri="{FF2B5EF4-FFF2-40B4-BE49-F238E27FC236}">
                  <a16:creationId xmlns:a16="http://schemas.microsoft.com/office/drawing/2014/main" id="{2E8132E9-2601-4582-B0B6-628622774EEF}"/>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7005105" y="4783330"/>
              <a:ext cx="1805607" cy="146401"/>
            </a:xfrm>
            <a:prstGeom prst="rect">
              <a:avLst/>
            </a:prstGeom>
          </p:spPr>
        </p:pic>
      </p:grpSp>
      <p:pic>
        <p:nvPicPr>
          <p:cNvPr id="12" name="Picture 11">
            <a:hlinkClick r:id="rId5"/>
            <a:extLst>
              <a:ext uri="{FF2B5EF4-FFF2-40B4-BE49-F238E27FC236}">
                <a16:creationId xmlns:a16="http://schemas.microsoft.com/office/drawing/2014/main" id="{849DF473-659C-4AA4-9D6B-28AB7FE3BA0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370000" y="4449600"/>
            <a:ext cx="468631" cy="224029"/>
          </a:xfrm>
          <a:prstGeom prst="rect">
            <a:avLst/>
          </a:prstGeom>
        </p:spPr>
      </p:pic>
    </p:spTree>
    <p:extLst>
      <p:ext uri="{BB962C8B-B14F-4D97-AF65-F5344CB8AC3E}">
        <p14:creationId xmlns:p14="http://schemas.microsoft.com/office/powerpoint/2010/main" val="82822206"/>
      </p:ext>
    </p:extLst>
  </p:cSld>
  <p:clrMap bg1="lt1" tx1="dk1" bg2="lt2" tx2="dk2" accent1="accent1" accent2="accent2" accent3="accent3" accent4="accent4" accent5="accent5" accent6="accent6" hlink="hlink" folHlink="folHlink"/>
  <p:sldLayoutIdLst>
    <p:sldLayoutId id="2147484280" r:id="rId1"/>
  </p:sldLayoutIdLst>
  <p:txStyles>
    <p:titleStyle>
      <a:lvl1pPr algn="l" defTabSz="914400" rtl="0" eaLnBrk="1" latinLnBrk="0" hangingPunct="1">
        <a:spcBef>
          <a:spcPct val="0"/>
        </a:spcBef>
        <a:buNone/>
        <a:defRPr sz="2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0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orient="horz" pos="3091">
          <p15:clr>
            <a:srgbClr val="F26B43"/>
          </p15:clr>
        </p15:guide>
        <p15:guide id="3" pos="204">
          <p15:clr>
            <a:srgbClr val="F26B43"/>
          </p15:clr>
        </p15:guide>
        <p15:guide id="4" pos="5556">
          <p15:clr>
            <a:srgbClr val="F26B43"/>
          </p15:clr>
        </p15:guide>
        <p15:guide id="5" orient="horz" pos="2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v9.australiancurriculum.edu.au/f-10-curriculum/learning-areas/english/year-3_year-4_year-5_year-6?view=quick&amp;detailed-content-descriptions=0&amp;hide-ccp=0&amp;hide-gc=0&amp;side-by-side=1&amp;strands-start-index=0&amp;subjects-start-index=1"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16.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v9.australiancurriculum.edu.au/f-10-curriculum/learning-areas/english/year-3_year-4_year-5_year-6?view=quick&amp;detailed-content-descriptions=0&amp;hide-ccp=0&amp;hide-gc=0&amp;side-by-side=1&amp;strands-start-index=0&amp;subjects-start-index=0"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v9.australiancurriculum.edu.au/help/website-tour"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6.xml"/><Relationship Id="rId11" Type="http://schemas.openxmlformats.org/officeDocument/2006/relationships/image" Target="../media/image28.png"/><Relationship Id="rId5" Type="http://schemas.openxmlformats.org/officeDocument/2006/relationships/diagramQuickStyle" Target="../diagrams/quickStyle6.xml"/><Relationship Id="rId10" Type="http://schemas.openxmlformats.org/officeDocument/2006/relationships/hyperlink" Target="https://v9.australiancurriculum.edu.au/downloads/general-capabilities#accordion-afa194f119-item-6336db4ee7" TargetMode="External"/><Relationship Id="rId4" Type="http://schemas.openxmlformats.org/officeDocument/2006/relationships/diagramLayout" Target="../diagrams/layout6.xml"/><Relationship Id="rId9" Type="http://schemas.openxmlformats.org/officeDocument/2006/relationships/hyperlink" Target="https://www.australiancurriculum.edu.au/media/3596/general-capabilities-literacy-learning-continuum.pd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8" Type="http://schemas.openxmlformats.org/officeDocument/2006/relationships/hyperlink" Target="mailto:copyright@acara.edu.au" TargetMode="External"/><Relationship Id="rId3" Type="http://schemas.openxmlformats.org/officeDocument/2006/relationships/hyperlink" Target="http://www.cherneesutton.com.au/" TargetMode="External"/><Relationship Id="rId7" Type="http://schemas.openxmlformats.org/officeDocument/2006/relationships/hyperlink" Target="https://www.acara.edu.au/contact-us/copyright"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www.australiancurriculum.edu.au/copyright-and-terms-of-use" TargetMode="External"/><Relationship Id="rId5" Type="http://schemas.openxmlformats.org/officeDocument/2006/relationships/hyperlink" Target="https://www.australiancurriculum.edu.au/" TargetMode="External"/><Relationship Id="rId4" Type="http://schemas.openxmlformats.org/officeDocument/2006/relationships/hyperlink" Target="https://creativecommons.org/licenses/by/4.0/"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pixabay.com/illustrations/globe-continents-latitude-earth-868846/"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pixabay.com/vectors/notepad-book-cover-library-orange-155977/" TargetMode="External"/><Relationship Id="rId5" Type="http://schemas.openxmlformats.org/officeDocument/2006/relationships/hyperlink" Target="https://pixabay.com/vectors/book-book-cover-cover-blank-438935/" TargetMode="External"/><Relationship Id="rId4" Type="http://schemas.openxmlformats.org/officeDocument/2006/relationships/hyperlink" Target="https://pixabay.com/service/license/"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hyperlink" Target="http://www.qcaa.qld.edu.au/copyright" TargetMode="External"/></Relationships>
</file>

<file path=ppt/slides/_rels/slide37.xml.rels><?xml version="1.0" encoding="UTF-8" standalone="yes"?>
<Relationships xmlns="http://schemas.openxmlformats.org/package/2006/relationships"><Relationship Id="rId3" Type="http://schemas.microsoft.com/office/2018/10/relationships/comments" Target="../comments/modernComment_11E1_E79304F0.xml"/><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v9.australiancurriculum.edu.au/teacher-resources/understand-this-learning-area/english"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hyperlink" Target="https://v9.australiancurriculum.edu.au/downloads/learning-areas#accordion-b71b085f07-item-49001e70bc"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150A88A-1AE3-EE41-2557-1B60ACD1A8F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81252" y="-28800"/>
            <a:ext cx="8962748" cy="3218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3CE2EB3-4DBA-474A-8C6B-073F09A3A860}"/>
              </a:ext>
            </a:extLst>
          </p:cNvPr>
          <p:cNvSpPr>
            <a:spLocks noGrp="1"/>
          </p:cNvSpPr>
          <p:nvPr>
            <p:ph type="ctrTitle"/>
          </p:nvPr>
        </p:nvSpPr>
        <p:spPr>
          <a:xfrm>
            <a:off x="216371" y="2571750"/>
            <a:ext cx="8801794" cy="1296256"/>
          </a:xfrm>
        </p:spPr>
        <p:txBody>
          <a:bodyPr/>
          <a:lstStyle/>
          <a:p>
            <a:r>
              <a:rPr lang="en-AU"/>
              <a:t>Years 3–6: Planning for and assessing reading</a:t>
            </a:r>
          </a:p>
        </p:txBody>
      </p:sp>
      <p:sp>
        <p:nvSpPr>
          <p:cNvPr id="3" name="Subtitle 2">
            <a:extLst>
              <a:ext uri="{FF2B5EF4-FFF2-40B4-BE49-F238E27FC236}">
                <a16:creationId xmlns:a16="http://schemas.microsoft.com/office/drawing/2014/main" id="{2AF68A9F-B7AB-43A9-8F97-4456BC8CB19E}"/>
              </a:ext>
            </a:extLst>
          </p:cNvPr>
          <p:cNvSpPr>
            <a:spLocks noGrp="1"/>
          </p:cNvSpPr>
          <p:nvPr>
            <p:ph type="subTitle" idx="1"/>
          </p:nvPr>
        </p:nvSpPr>
        <p:spPr/>
        <p:txBody>
          <a:bodyPr>
            <a:normAutofit/>
          </a:bodyPr>
          <a:lstStyle/>
          <a:p>
            <a:r>
              <a:rPr lang="en-AU"/>
              <a:t>Australian Curriculum v9.0: English</a:t>
            </a:r>
          </a:p>
        </p:txBody>
      </p:sp>
      <p:pic>
        <p:nvPicPr>
          <p:cNvPr id="8" name="Picture 7">
            <a:extLst>
              <a:ext uri="{FF2B5EF4-FFF2-40B4-BE49-F238E27FC236}">
                <a16:creationId xmlns:a16="http://schemas.microsoft.com/office/drawing/2014/main" id="{E0BABF9E-CC96-1DA3-6A5F-4D52EF302E06}"/>
              </a:ext>
            </a:extLst>
          </p:cNvPr>
          <p:cNvPicPr>
            <a:picLocks noChangeAspect="1"/>
          </p:cNvPicPr>
          <p:nvPr/>
        </p:nvPicPr>
        <p:blipFill>
          <a:blip r:embed="rId4"/>
          <a:stretch>
            <a:fillRect/>
          </a:stretch>
        </p:blipFill>
        <p:spPr>
          <a:xfrm>
            <a:off x="181252" y="151916"/>
            <a:ext cx="1723049" cy="436717"/>
          </a:xfrm>
          <a:prstGeom prst="rect">
            <a:avLst/>
          </a:prstGeom>
        </p:spPr>
      </p:pic>
    </p:spTree>
    <p:extLst>
      <p:ext uri="{BB962C8B-B14F-4D97-AF65-F5344CB8AC3E}">
        <p14:creationId xmlns:p14="http://schemas.microsoft.com/office/powerpoint/2010/main" val="3031367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a:xfrm>
            <a:off x="327025" y="274637"/>
            <a:ext cx="8496000" cy="360000"/>
          </a:xfrm>
        </p:spPr>
        <p:txBody>
          <a:bodyPr/>
          <a:lstStyle/>
          <a:p>
            <a:r>
              <a:rPr lang="en-AU" dirty="0">
                <a:latin typeface="Arial"/>
                <a:cs typeface="Arial"/>
              </a:rPr>
              <a:t>Years 3–6 level descriptions</a:t>
            </a:r>
          </a:p>
        </p:txBody>
      </p:sp>
      <p:graphicFrame>
        <p:nvGraphicFramePr>
          <p:cNvPr id="35" name="Content Placeholder 3">
            <a:extLst>
              <a:ext uri="{FF2B5EF4-FFF2-40B4-BE49-F238E27FC236}">
                <a16:creationId xmlns:a16="http://schemas.microsoft.com/office/drawing/2014/main" id="{3B06D80E-DA96-4E6A-B8BB-934387F095A0}"/>
              </a:ext>
            </a:extLst>
          </p:cNvPr>
          <p:cNvGraphicFramePr>
            <a:graphicFrameLocks/>
          </p:cNvGraphicFramePr>
          <p:nvPr>
            <p:extLst>
              <p:ext uri="{D42A27DB-BD31-4B8C-83A1-F6EECF244321}">
                <p14:modId xmlns:p14="http://schemas.microsoft.com/office/powerpoint/2010/main" val="3974122195"/>
              </p:ext>
            </p:extLst>
          </p:nvPr>
        </p:nvGraphicFramePr>
        <p:xfrm>
          <a:off x="1173600" y="1949333"/>
          <a:ext cx="6796800" cy="746704"/>
        </p:xfrm>
        <a:graphic>
          <a:graphicData uri="http://schemas.openxmlformats.org/drawingml/2006/table">
            <a:tbl>
              <a:tblPr firstRow="1" bandRow="1">
                <a:tableStyleId>{17292A2E-F333-43FB-9621-5CBBE7FDCDCB}</a:tableStyleId>
              </a:tblPr>
              <a:tblGrid>
                <a:gridCol w="1699200">
                  <a:extLst>
                    <a:ext uri="{9D8B030D-6E8A-4147-A177-3AD203B41FA5}">
                      <a16:colId xmlns:a16="http://schemas.microsoft.com/office/drawing/2014/main" val="20000"/>
                    </a:ext>
                  </a:extLst>
                </a:gridCol>
                <a:gridCol w="1699200">
                  <a:extLst>
                    <a:ext uri="{9D8B030D-6E8A-4147-A177-3AD203B41FA5}">
                      <a16:colId xmlns:a16="http://schemas.microsoft.com/office/drawing/2014/main" val="20001"/>
                    </a:ext>
                  </a:extLst>
                </a:gridCol>
                <a:gridCol w="1699200">
                  <a:extLst>
                    <a:ext uri="{9D8B030D-6E8A-4147-A177-3AD203B41FA5}">
                      <a16:colId xmlns:a16="http://schemas.microsoft.com/office/drawing/2014/main" val="1940651210"/>
                    </a:ext>
                  </a:extLst>
                </a:gridCol>
                <a:gridCol w="1699200">
                  <a:extLst>
                    <a:ext uri="{9D8B030D-6E8A-4147-A177-3AD203B41FA5}">
                      <a16:colId xmlns:a16="http://schemas.microsoft.com/office/drawing/2014/main" val="20002"/>
                    </a:ext>
                  </a:extLst>
                </a:gridCol>
              </a:tblGrid>
              <a:tr h="360618">
                <a:tc>
                  <a:txBody>
                    <a:bodyPr/>
                    <a:lstStyle/>
                    <a:p>
                      <a:r>
                        <a:rPr lang="en-AU" sz="2000">
                          <a:latin typeface="Arial" panose="020B0604020202020204" pitchFamily="34" charset="0"/>
                          <a:cs typeface="Arial" panose="020B0604020202020204" pitchFamily="34" charset="0"/>
                        </a:rPr>
                        <a:t>Year 3</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2000">
                          <a:latin typeface="Arial" panose="020B0604020202020204" pitchFamily="34" charset="0"/>
                          <a:cs typeface="Arial" panose="020B0604020202020204" pitchFamily="34" charset="0"/>
                        </a:rPr>
                        <a:t>Year 4</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2000">
                          <a:latin typeface="Arial" panose="020B0604020202020204" pitchFamily="34" charset="0"/>
                          <a:cs typeface="Arial" panose="020B0604020202020204" pitchFamily="34" charset="0"/>
                        </a:rPr>
                        <a:t>Year 5</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2000">
                          <a:latin typeface="Arial" panose="020B0604020202020204" pitchFamily="34" charset="0"/>
                          <a:cs typeface="Arial" panose="020B0604020202020204" pitchFamily="34" charset="0"/>
                        </a:rPr>
                        <a:t>Year 6</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360618">
                <a:tc gridSpan="4">
                  <a:txBody>
                    <a:bodyPr/>
                    <a:lstStyle/>
                    <a:p>
                      <a:pPr algn="l"/>
                      <a:r>
                        <a:rPr lang="en-AU" sz="2000" dirty="0">
                          <a:latin typeface="Arial" panose="020B0604020202020204" pitchFamily="34" charset="0"/>
                          <a:cs typeface="Arial" panose="020B0604020202020204" pitchFamily="34" charset="0"/>
                        </a:rPr>
                        <a:t>Students engage with a variety of texts for </a:t>
                      </a:r>
                      <a:r>
                        <a:rPr lang="en-AU" sz="2000" b="1" dirty="0">
                          <a:solidFill>
                            <a:schemeClr val="tx1"/>
                          </a:solidFill>
                          <a:latin typeface="Arial" panose="020B0604020202020204" pitchFamily="34" charset="0"/>
                          <a:cs typeface="Arial" panose="020B0604020202020204" pitchFamily="34" charset="0"/>
                        </a:rPr>
                        <a:t>enjoyment</a:t>
                      </a:r>
                      <a:r>
                        <a:rPr lang="en-AU" sz="2000" dirty="0">
                          <a:latin typeface="Arial" panose="020B0604020202020204" pitchFamily="34" charset="0"/>
                          <a:cs typeface="Arial" panose="020B0604020202020204" pitchFamily="34" charset="0"/>
                        </a:rPr>
                        <a:t>.</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r>
                        <a:rPr lang="en-AU" sz="1400">
                          <a:solidFill>
                            <a:schemeClr val="tx2"/>
                          </a:solidFill>
                          <a:latin typeface="Arial" panose="020B0604020202020204" pitchFamily="34" charset="0"/>
                          <a:cs typeface="Arial" panose="020B0604020202020204" pitchFamily="34" charset="0"/>
                        </a:rPr>
                        <a:t>(Body row)</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a:p>
                  </a:txBody>
                  <a:tcPr>
                    <a:lnL w="12700" cap="flat" cmpd="sng" algn="ctr">
                      <a:solidFill>
                        <a:srgbClr val="B5B5B5"/>
                      </a:solidFill>
                      <a:prstDash val="solid"/>
                      <a:round/>
                      <a:headEnd type="none" w="med" len="med"/>
                      <a:tailEnd type="none" w="med" len="med"/>
                    </a:lnL>
                    <a:lnT w="19050" cap="flat" cmpd="sng" algn="ctr">
                      <a:solidFill>
                        <a:schemeClr val="bg2"/>
                      </a:solidFill>
                      <a:prstDash val="solid"/>
                      <a:round/>
                      <a:headEnd type="none" w="med" len="med"/>
                      <a:tailEnd type="none" w="med" len="med"/>
                    </a:lnT>
                  </a:tcPr>
                </a:tc>
                <a:tc hMerge="1">
                  <a:txBody>
                    <a:bodyPr/>
                    <a:lstStyle/>
                    <a:p>
                      <a:r>
                        <a:rPr lang="en-AU" sz="1400">
                          <a:solidFill>
                            <a:schemeClr val="tx2"/>
                          </a:solidFill>
                          <a:latin typeface="Arial" panose="020B0604020202020204" pitchFamily="34" charset="0"/>
                          <a:cs typeface="Arial" panose="020B0604020202020204" pitchFamily="34" charset="0"/>
                        </a:rPr>
                        <a:t>14</a:t>
                      </a:r>
                      <a:r>
                        <a:rPr lang="en-AU" sz="1400" baseline="0">
                          <a:solidFill>
                            <a:schemeClr val="tx2"/>
                          </a:solidFill>
                          <a:latin typeface="Arial" panose="020B0604020202020204" pitchFamily="34" charset="0"/>
                          <a:cs typeface="Arial" panose="020B0604020202020204" pitchFamily="34" charset="0"/>
                        </a:rPr>
                        <a:t> </a:t>
                      </a:r>
                      <a:r>
                        <a:rPr lang="en-AU" sz="1400" baseline="0" err="1">
                          <a:solidFill>
                            <a:schemeClr val="tx2"/>
                          </a:solidFill>
                          <a:latin typeface="Arial" panose="020B0604020202020204" pitchFamily="34" charset="0"/>
                          <a:cs typeface="Arial" panose="020B0604020202020204" pitchFamily="34" charset="0"/>
                        </a:rPr>
                        <a:t>pt</a:t>
                      </a:r>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 name="Picture 1">
            <a:extLst>
              <a:ext uri="{FF2B5EF4-FFF2-40B4-BE49-F238E27FC236}">
                <a16:creationId xmlns:a16="http://schemas.microsoft.com/office/drawing/2014/main" id="{F1BCAD1A-7618-C304-F57D-83F35B2E138D}"/>
              </a:ext>
            </a:extLst>
          </p:cNvPr>
          <p:cNvPicPr>
            <a:picLocks noChangeAspect="1"/>
          </p:cNvPicPr>
          <p:nvPr/>
        </p:nvPicPr>
        <p:blipFill>
          <a:blip r:embed="rId3"/>
          <a:stretch>
            <a:fillRect/>
          </a:stretch>
        </p:blipFill>
        <p:spPr>
          <a:xfrm>
            <a:off x="8219755" y="74175"/>
            <a:ext cx="928001" cy="236218"/>
          </a:xfrm>
          <a:prstGeom prst="rect">
            <a:avLst/>
          </a:prstGeom>
        </p:spPr>
      </p:pic>
    </p:spTree>
    <p:extLst>
      <p:ext uri="{BB962C8B-B14F-4D97-AF65-F5344CB8AC3E}">
        <p14:creationId xmlns:p14="http://schemas.microsoft.com/office/powerpoint/2010/main" val="3797359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a:xfrm>
            <a:off x="327025" y="274637"/>
            <a:ext cx="8496000" cy="360000"/>
          </a:xfrm>
        </p:spPr>
        <p:txBody>
          <a:bodyPr/>
          <a:lstStyle/>
          <a:p>
            <a:r>
              <a:rPr lang="en-AU" dirty="0"/>
              <a:t>Texts read, viewed and listened to may include …</a:t>
            </a:r>
          </a:p>
        </p:txBody>
      </p:sp>
      <p:graphicFrame>
        <p:nvGraphicFramePr>
          <p:cNvPr id="35" name="Content Placeholder 3">
            <a:extLst>
              <a:ext uri="{FF2B5EF4-FFF2-40B4-BE49-F238E27FC236}">
                <a16:creationId xmlns:a16="http://schemas.microsoft.com/office/drawing/2014/main" id="{3B06D80E-DA96-4E6A-B8BB-934387F095A0}"/>
              </a:ext>
            </a:extLst>
          </p:cNvPr>
          <p:cNvGraphicFramePr>
            <a:graphicFrameLocks/>
          </p:cNvGraphicFramePr>
          <p:nvPr>
            <p:extLst>
              <p:ext uri="{D42A27DB-BD31-4B8C-83A1-F6EECF244321}">
                <p14:modId xmlns:p14="http://schemas.microsoft.com/office/powerpoint/2010/main" val="2646103819"/>
              </p:ext>
            </p:extLst>
          </p:nvPr>
        </p:nvGraphicFramePr>
        <p:xfrm>
          <a:off x="336355" y="824303"/>
          <a:ext cx="8378437" cy="2804104"/>
        </p:xfrm>
        <a:graphic>
          <a:graphicData uri="http://schemas.openxmlformats.org/drawingml/2006/table">
            <a:tbl>
              <a:tblPr firstRow="1" bandRow="1">
                <a:tableStyleId>{17292A2E-F333-43FB-9621-5CBBE7FDCDCB}</a:tableStyleId>
              </a:tblPr>
              <a:tblGrid>
                <a:gridCol w="2098935">
                  <a:extLst>
                    <a:ext uri="{9D8B030D-6E8A-4147-A177-3AD203B41FA5}">
                      <a16:colId xmlns:a16="http://schemas.microsoft.com/office/drawing/2014/main" val="20000"/>
                    </a:ext>
                  </a:extLst>
                </a:gridCol>
                <a:gridCol w="2202025">
                  <a:extLst>
                    <a:ext uri="{9D8B030D-6E8A-4147-A177-3AD203B41FA5}">
                      <a16:colId xmlns:a16="http://schemas.microsoft.com/office/drawing/2014/main" val="20001"/>
                    </a:ext>
                  </a:extLst>
                </a:gridCol>
                <a:gridCol w="2304661">
                  <a:extLst>
                    <a:ext uri="{9D8B030D-6E8A-4147-A177-3AD203B41FA5}">
                      <a16:colId xmlns:a16="http://schemas.microsoft.com/office/drawing/2014/main" val="20002"/>
                    </a:ext>
                  </a:extLst>
                </a:gridCol>
                <a:gridCol w="1772816">
                  <a:extLst>
                    <a:ext uri="{9D8B030D-6E8A-4147-A177-3AD203B41FA5}">
                      <a16:colId xmlns:a16="http://schemas.microsoft.com/office/drawing/2014/main" val="925835772"/>
                    </a:ext>
                  </a:extLst>
                </a:gridCol>
              </a:tblGrid>
              <a:tr h="297152">
                <a:tc>
                  <a:txBody>
                    <a:bodyPr/>
                    <a:lstStyle/>
                    <a:p>
                      <a:r>
                        <a:rPr lang="en-AU" sz="1500" dirty="0">
                          <a:latin typeface="Arial" panose="020B0604020202020204" pitchFamily="34" charset="0"/>
                          <a:cs typeface="Arial" panose="020B0604020202020204" pitchFamily="34" charset="0"/>
                        </a:rPr>
                        <a:t>Year 3</a:t>
                      </a:r>
                    </a:p>
                  </a:txBody>
                  <a:tcPr marL="108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500">
                          <a:latin typeface="Arial" panose="020B0604020202020204" pitchFamily="34" charset="0"/>
                          <a:cs typeface="Arial" panose="020B0604020202020204" pitchFamily="34" charset="0"/>
                        </a:rPr>
                        <a:t>Year 4</a:t>
                      </a:r>
                    </a:p>
                  </a:txBody>
                  <a:tcPr marL="108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500">
                          <a:latin typeface="Arial" panose="020B0604020202020204" pitchFamily="34" charset="0"/>
                          <a:cs typeface="Arial" panose="020B0604020202020204" pitchFamily="34" charset="0"/>
                        </a:rPr>
                        <a:t>Year 5</a:t>
                      </a:r>
                    </a:p>
                  </a:txBody>
                  <a:tcPr marL="108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500">
                          <a:latin typeface="Arial" panose="020B0604020202020204" pitchFamily="34" charset="0"/>
                          <a:cs typeface="Arial" panose="020B0604020202020204" pitchFamily="34" charset="0"/>
                        </a:rPr>
                        <a:t>Year 6</a:t>
                      </a:r>
                    </a:p>
                  </a:txBody>
                  <a:tcPr marL="108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a:txBody>
                    <a:bodyPr/>
                    <a:lstStyle/>
                    <a:p>
                      <a:r>
                        <a:rPr lang="en-US" sz="1600" b="0" i="0" kern="1200" dirty="0">
                          <a:solidFill>
                            <a:schemeClr val="tx1"/>
                          </a:solidFill>
                          <a:effectLst/>
                          <a:latin typeface="Arial" panose="020B0604020202020204" pitchFamily="34" charset="0"/>
                          <a:ea typeface="+mn-ea"/>
                          <a:cs typeface="Arial" panose="020B0604020202020204" pitchFamily="34" charset="0"/>
                        </a:rPr>
                        <a:t>oral texts, picture books, various types of print and digital texts, </a:t>
                      </a:r>
                      <a:r>
                        <a:rPr lang="en-US" sz="1600" b="1" i="0" kern="1200" dirty="0">
                          <a:solidFill>
                            <a:schemeClr val="tx1"/>
                          </a:solidFill>
                          <a:effectLst/>
                          <a:latin typeface="Arial" panose="020B0604020202020204" pitchFamily="34" charset="0"/>
                          <a:ea typeface="+mn-ea"/>
                          <a:cs typeface="Arial" panose="020B0604020202020204" pitchFamily="34" charset="0"/>
                        </a:rPr>
                        <a:t>chapter books</a:t>
                      </a:r>
                      <a:r>
                        <a:rPr lang="en-US" sz="1600" b="0" i="0" kern="1200" dirty="0">
                          <a:solidFill>
                            <a:schemeClr val="tx1"/>
                          </a:solidFill>
                          <a:effectLst/>
                          <a:latin typeface="Arial" panose="020B0604020202020204" pitchFamily="34" charset="0"/>
                          <a:ea typeface="+mn-ea"/>
                          <a:cs typeface="Arial" panose="020B0604020202020204" pitchFamily="34" charset="0"/>
                        </a:rPr>
                        <a:t>, rhyming verse, poetry, </a:t>
                      </a:r>
                      <a:br>
                        <a:rPr lang="en-US" sz="1600" b="0" i="0" kern="1200" dirty="0">
                          <a:solidFill>
                            <a:schemeClr val="tx1"/>
                          </a:solidFill>
                          <a:effectLst/>
                          <a:latin typeface="Arial" panose="020B0604020202020204" pitchFamily="34" charset="0"/>
                          <a:ea typeface="+mn-ea"/>
                          <a:cs typeface="Arial" panose="020B0604020202020204" pitchFamily="34" charset="0"/>
                        </a:rPr>
                      </a:br>
                      <a:r>
                        <a:rPr lang="en-US" sz="1600" b="0" i="0" kern="1200" dirty="0">
                          <a:solidFill>
                            <a:schemeClr val="tx1"/>
                          </a:solidFill>
                          <a:effectLst/>
                          <a:latin typeface="Arial" panose="020B0604020202020204" pitchFamily="34" charset="0"/>
                          <a:ea typeface="+mn-ea"/>
                          <a:cs typeface="Arial" panose="020B0604020202020204" pitchFamily="34" charset="0"/>
                        </a:rPr>
                        <a:t>non-fiction, film, multimodal texts, dramatic performances …</a:t>
                      </a:r>
                      <a:endParaRPr lang="en-AU" sz="1600" dirty="0">
                        <a:solidFill>
                          <a:schemeClr val="tx2"/>
                        </a:solidFill>
                        <a:latin typeface="Arial" panose="020B0604020202020204" pitchFamily="34" charset="0"/>
                        <a:cs typeface="Arial" panose="020B0604020202020204" pitchFamily="34" charset="0"/>
                      </a:endParaRPr>
                    </a:p>
                  </a:txBody>
                  <a:tcPr marL="108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US" sz="1600" b="0" i="0" kern="1200" dirty="0">
                          <a:solidFill>
                            <a:schemeClr val="tx1"/>
                          </a:solidFill>
                          <a:effectLst/>
                          <a:latin typeface="Arial" panose="020B0604020202020204" pitchFamily="34" charset="0"/>
                          <a:ea typeface="+mn-ea"/>
                          <a:cs typeface="Arial" panose="020B0604020202020204" pitchFamily="34" charset="0"/>
                        </a:rPr>
                        <a:t>oral texts, picture books, various types of print and digital texts, </a:t>
                      </a:r>
                      <a:r>
                        <a:rPr lang="en-US" sz="1600" b="1" i="0" kern="1200" dirty="0">
                          <a:solidFill>
                            <a:schemeClr val="tx1"/>
                          </a:solidFill>
                          <a:effectLst/>
                          <a:latin typeface="Arial" panose="020B0604020202020204" pitchFamily="34" charset="0"/>
                          <a:ea typeface="+mn-ea"/>
                          <a:cs typeface="Arial" panose="020B0604020202020204" pitchFamily="34" charset="0"/>
                        </a:rPr>
                        <a:t>short novels </a:t>
                      </a:r>
                      <a:br>
                        <a:rPr lang="en-US" sz="1600" b="1" i="0" kern="1200" dirty="0">
                          <a:solidFill>
                            <a:schemeClr val="tx1"/>
                          </a:solidFill>
                          <a:effectLst/>
                          <a:latin typeface="Arial" panose="020B0604020202020204" pitchFamily="34" charset="0"/>
                          <a:ea typeface="+mn-ea"/>
                          <a:cs typeface="Arial" panose="020B0604020202020204" pitchFamily="34" charset="0"/>
                        </a:rPr>
                      </a:br>
                      <a:r>
                        <a:rPr lang="en-US" sz="1600" b="1" i="0" kern="1200" dirty="0">
                          <a:solidFill>
                            <a:schemeClr val="tx1"/>
                          </a:solidFill>
                          <a:effectLst/>
                          <a:latin typeface="Arial" panose="020B0604020202020204" pitchFamily="34" charset="0"/>
                          <a:ea typeface="+mn-ea"/>
                          <a:cs typeface="Arial" panose="020B0604020202020204" pitchFamily="34" charset="0"/>
                        </a:rPr>
                        <a:t>of different genres</a:t>
                      </a:r>
                      <a:r>
                        <a:rPr lang="en-US" sz="1600" b="0" i="0" kern="1200" dirty="0">
                          <a:solidFill>
                            <a:schemeClr val="tx1"/>
                          </a:solidFill>
                          <a:effectLst/>
                          <a:latin typeface="Arial" panose="020B0604020202020204" pitchFamily="34" charset="0"/>
                          <a:ea typeface="+mn-ea"/>
                          <a:cs typeface="Arial" panose="020B0604020202020204" pitchFamily="34" charset="0"/>
                        </a:rPr>
                        <a:t>, rhyming verse, poetry, non-fiction, film, multimodal texts, dramatic performances …</a:t>
                      </a:r>
                      <a:endParaRPr lang="en-AU" sz="1600" dirty="0">
                        <a:solidFill>
                          <a:schemeClr val="tx2"/>
                        </a:solidFill>
                        <a:latin typeface="Arial" panose="020B0604020202020204" pitchFamily="34" charset="0"/>
                        <a:cs typeface="Arial" panose="020B0604020202020204" pitchFamily="34" charset="0"/>
                      </a:endParaRPr>
                    </a:p>
                  </a:txBody>
                  <a:tcPr marL="108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US" sz="1600" b="0" i="0" kern="1200" dirty="0">
                          <a:solidFill>
                            <a:schemeClr val="tx1"/>
                          </a:solidFill>
                          <a:effectLst/>
                          <a:latin typeface="Arial" panose="020B0604020202020204" pitchFamily="34" charset="0"/>
                          <a:ea typeface="+mn-ea"/>
                          <a:cs typeface="Arial" panose="020B0604020202020204" pitchFamily="34" charset="0"/>
                        </a:rPr>
                        <a:t>film and digital texts, </a:t>
                      </a:r>
                      <a:r>
                        <a:rPr lang="en-US" sz="1600" b="1" i="0" kern="1200" dirty="0">
                          <a:solidFill>
                            <a:schemeClr val="tx1"/>
                          </a:solidFill>
                          <a:effectLst/>
                          <a:latin typeface="Arial" panose="020B0604020202020204" pitchFamily="34" charset="0"/>
                          <a:ea typeface="+mn-ea"/>
                          <a:cs typeface="Arial" panose="020B0604020202020204" pitchFamily="34" charset="0"/>
                        </a:rPr>
                        <a:t>novels</a:t>
                      </a:r>
                      <a:r>
                        <a:rPr lang="en-US" sz="1600" b="0" i="0" kern="1200" dirty="0">
                          <a:solidFill>
                            <a:schemeClr val="tx1"/>
                          </a:solidFill>
                          <a:effectLst/>
                          <a:latin typeface="Arial" panose="020B0604020202020204" pitchFamily="34" charset="0"/>
                          <a:ea typeface="+mn-ea"/>
                          <a:cs typeface="Arial" panose="020B0604020202020204" pitchFamily="34" charset="0"/>
                        </a:rPr>
                        <a:t>, poetry, </a:t>
                      </a:r>
                      <a:br>
                        <a:rPr lang="en-US" sz="1600" b="0" i="0" kern="1200" dirty="0">
                          <a:solidFill>
                            <a:schemeClr val="tx1"/>
                          </a:solidFill>
                          <a:effectLst/>
                          <a:latin typeface="Arial" panose="020B0604020202020204" pitchFamily="34" charset="0"/>
                          <a:ea typeface="+mn-ea"/>
                          <a:cs typeface="Arial" panose="020B0604020202020204" pitchFamily="34" charset="0"/>
                        </a:rPr>
                      </a:br>
                      <a:r>
                        <a:rPr lang="en-US" sz="1600" b="0" i="0" kern="1200" dirty="0">
                          <a:solidFill>
                            <a:schemeClr val="tx1"/>
                          </a:solidFill>
                          <a:effectLst/>
                          <a:latin typeface="Arial" panose="020B0604020202020204" pitchFamily="34" charset="0"/>
                          <a:ea typeface="+mn-ea"/>
                          <a:cs typeface="Arial" panose="020B0604020202020204" pitchFamily="34" charset="0"/>
                        </a:rPr>
                        <a:t>non-fiction and dramatic performances. </a:t>
                      </a:r>
                      <a:endParaRPr lang="en-AU" sz="1600" dirty="0">
                        <a:solidFill>
                          <a:schemeClr val="tx2"/>
                        </a:solidFill>
                        <a:latin typeface="Arial" panose="020B0604020202020204" pitchFamily="34" charset="0"/>
                        <a:cs typeface="Arial" panose="020B0604020202020204" pitchFamily="34" charset="0"/>
                      </a:endParaRPr>
                    </a:p>
                  </a:txBody>
                  <a:tcPr marL="108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US" sz="1600" dirty="0">
                          <a:solidFill>
                            <a:schemeClr val="tx2"/>
                          </a:solidFill>
                          <a:latin typeface="Arial" panose="020B0604020202020204" pitchFamily="34" charset="0"/>
                          <a:cs typeface="Arial" panose="020B0604020202020204" pitchFamily="34" charset="0"/>
                        </a:rPr>
                        <a:t>film and digital texts, </a:t>
                      </a:r>
                      <a:r>
                        <a:rPr lang="en-US" sz="1600" b="1" dirty="0">
                          <a:solidFill>
                            <a:schemeClr val="tx1"/>
                          </a:solidFill>
                          <a:latin typeface="Arial" panose="020B0604020202020204" pitchFamily="34" charset="0"/>
                          <a:cs typeface="Arial" panose="020B0604020202020204" pitchFamily="34" charset="0"/>
                        </a:rPr>
                        <a:t>novels</a:t>
                      </a:r>
                      <a:r>
                        <a:rPr lang="en-US" sz="1600" dirty="0">
                          <a:solidFill>
                            <a:schemeClr val="tx2"/>
                          </a:solidFill>
                          <a:latin typeface="Arial" panose="020B0604020202020204" pitchFamily="34" charset="0"/>
                          <a:cs typeface="Arial" panose="020B0604020202020204" pitchFamily="34" charset="0"/>
                        </a:rPr>
                        <a:t>, poetry, </a:t>
                      </a:r>
                      <a:br>
                        <a:rPr lang="en-US" sz="1600" dirty="0">
                          <a:solidFill>
                            <a:schemeClr val="tx2"/>
                          </a:solidFill>
                          <a:latin typeface="Arial" panose="020B0604020202020204" pitchFamily="34" charset="0"/>
                          <a:cs typeface="Arial" panose="020B0604020202020204" pitchFamily="34" charset="0"/>
                        </a:rPr>
                      </a:br>
                      <a:r>
                        <a:rPr lang="en-US" sz="1600" dirty="0">
                          <a:solidFill>
                            <a:schemeClr val="tx2"/>
                          </a:solidFill>
                          <a:latin typeface="Arial" panose="020B0604020202020204" pitchFamily="34" charset="0"/>
                          <a:cs typeface="Arial" panose="020B0604020202020204" pitchFamily="34" charset="0"/>
                        </a:rPr>
                        <a:t>non-fiction </a:t>
                      </a:r>
                      <a:br>
                        <a:rPr lang="en-US" sz="1600" dirty="0">
                          <a:solidFill>
                            <a:schemeClr val="tx2"/>
                          </a:solidFill>
                          <a:latin typeface="Arial" panose="020B0604020202020204" pitchFamily="34" charset="0"/>
                          <a:cs typeface="Arial" panose="020B0604020202020204" pitchFamily="34" charset="0"/>
                        </a:rPr>
                      </a:br>
                      <a:r>
                        <a:rPr lang="en-US" sz="1600" dirty="0">
                          <a:solidFill>
                            <a:schemeClr val="tx2"/>
                          </a:solidFill>
                          <a:latin typeface="Arial" panose="020B0604020202020204" pitchFamily="34" charset="0"/>
                          <a:cs typeface="Arial" panose="020B0604020202020204" pitchFamily="34" charset="0"/>
                        </a:rPr>
                        <a:t>and dramatic performances.</a:t>
                      </a:r>
                      <a:endParaRPr lang="en-AU" sz="1600" dirty="0">
                        <a:solidFill>
                          <a:schemeClr val="tx2"/>
                        </a:solidFill>
                        <a:latin typeface="Arial" panose="020B0604020202020204" pitchFamily="34" charset="0"/>
                        <a:cs typeface="Arial" panose="020B0604020202020204" pitchFamily="34" charset="0"/>
                      </a:endParaRPr>
                    </a:p>
                  </a:txBody>
                  <a:tcPr marL="108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TextBox 2">
            <a:extLst>
              <a:ext uri="{FF2B5EF4-FFF2-40B4-BE49-F238E27FC236}">
                <a16:creationId xmlns:a16="http://schemas.microsoft.com/office/drawing/2014/main" id="{D8C8FC3B-09A7-7054-B610-FF573304F7B2}"/>
              </a:ext>
            </a:extLst>
          </p:cNvPr>
          <p:cNvSpPr txBox="1"/>
          <p:nvPr/>
        </p:nvSpPr>
        <p:spPr>
          <a:xfrm>
            <a:off x="249593" y="4298077"/>
            <a:ext cx="8465199" cy="301621"/>
          </a:xfrm>
          <a:prstGeom prst="rect">
            <a:avLst/>
          </a:prstGeom>
          <a:noFill/>
        </p:spPr>
        <p:txBody>
          <a:bodyPr wrap="square">
            <a:spAutoFit/>
          </a:bodyPr>
          <a:lstStyle/>
          <a:p>
            <a:r>
              <a:rPr lang="en-AU" sz="680" b="1" dirty="0"/>
              <a:t>Source: </a:t>
            </a:r>
            <a:r>
              <a:rPr lang="en-AU" sz="680" dirty="0">
                <a:hlinkClick r:id="rId3"/>
              </a:rPr>
              <a:t>https://v9.australiancurriculum.edu.au/f-10-curriculum/learning-areas/english/year-3_year-4_year-5_year-6?view=quick&amp;detailed-content-descriptions=0&amp;hide-ccp=0&amp;hide-gc=0&amp;side-by-side=1&amp;strands-start-index=0&amp;subjects-start-index=1</a:t>
            </a:r>
            <a:endParaRPr lang="en-AU" sz="680" b="1" dirty="0"/>
          </a:p>
        </p:txBody>
      </p:sp>
      <p:pic>
        <p:nvPicPr>
          <p:cNvPr id="2" name="Picture 1">
            <a:extLst>
              <a:ext uri="{FF2B5EF4-FFF2-40B4-BE49-F238E27FC236}">
                <a16:creationId xmlns:a16="http://schemas.microsoft.com/office/drawing/2014/main" id="{98E8B152-1E78-C4D9-ABA7-680ADD3FD8C7}"/>
              </a:ext>
            </a:extLst>
          </p:cNvPr>
          <p:cNvPicPr>
            <a:picLocks noChangeAspect="1"/>
          </p:cNvPicPr>
          <p:nvPr/>
        </p:nvPicPr>
        <p:blipFill>
          <a:blip r:embed="rId4"/>
          <a:stretch>
            <a:fillRect/>
          </a:stretch>
        </p:blipFill>
        <p:spPr>
          <a:xfrm>
            <a:off x="8219755" y="74175"/>
            <a:ext cx="928001" cy="236218"/>
          </a:xfrm>
          <a:prstGeom prst="rect">
            <a:avLst/>
          </a:prstGeom>
        </p:spPr>
      </p:pic>
    </p:spTree>
    <p:extLst>
      <p:ext uri="{BB962C8B-B14F-4D97-AF65-F5344CB8AC3E}">
        <p14:creationId xmlns:p14="http://schemas.microsoft.com/office/powerpoint/2010/main" val="2772194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B450AD-87C9-2175-2A21-A40996CA085D}"/>
              </a:ext>
            </a:extLst>
          </p:cNvPr>
          <p:cNvSpPr>
            <a:spLocks noGrp="1"/>
          </p:cNvSpPr>
          <p:nvPr>
            <p:ph type="title"/>
          </p:nvPr>
        </p:nvSpPr>
        <p:spPr/>
        <p:txBody>
          <a:bodyPr/>
          <a:lstStyle/>
          <a:p>
            <a:r>
              <a:rPr lang="en-AU"/>
              <a:t>Authors and illustrators</a:t>
            </a:r>
          </a:p>
        </p:txBody>
      </p:sp>
      <p:pic>
        <p:nvPicPr>
          <p:cNvPr id="8" name="Content Placeholder 7" descr="A blue and white world map&#10;&#10;Description automatically generated">
            <a:extLst>
              <a:ext uri="{FF2B5EF4-FFF2-40B4-BE49-F238E27FC236}">
                <a16:creationId xmlns:a16="http://schemas.microsoft.com/office/drawing/2014/main" id="{57477828-920C-3E5F-A6CF-58E544AEFA0E}"/>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3961680" y="798777"/>
            <a:ext cx="5053769" cy="3573172"/>
          </a:xfrm>
        </p:spPr>
      </p:pic>
      <p:sp>
        <p:nvSpPr>
          <p:cNvPr id="4" name="Content Placeholder 3">
            <a:extLst>
              <a:ext uri="{FF2B5EF4-FFF2-40B4-BE49-F238E27FC236}">
                <a16:creationId xmlns:a16="http://schemas.microsoft.com/office/drawing/2014/main" id="{A61D1BC8-E486-0BE9-4406-4CFD4E035005}"/>
              </a:ext>
            </a:extLst>
          </p:cNvPr>
          <p:cNvSpPr>
            <a:spLocks noGrp="1"/>
          </p:cNvSpPr>
          <p:nvPr>
            <p:ph sz="half" idx="1"/>
          </p:nvPr>
        </p:nvSpPr>
        <p:spPr>
          <a:xfrm>
            <a:off x="327025" y="771551"/>
            <a:ext cx="3586949" cy="3708000"/>
          </a:xfrm>
        </p:spPr>
        <p:txBody>
          <a:bodyPr/>
          <a:lstStyle/>
          <a:p>
            <a:r>
              <a:rPr lang="en-US" dirty="0"/>
              <a:t>Texts are drawn from the works of a wide range of authors and illustrators.</a:t>
            </a:r>
          </a:p>
          <a:p>
            <a:r>
              <a:rPr lang="en-US" sz="2000" b="0" dirty="0">
                <a:latin typeface="Arial" panose="020B0604020202020204" pitchFamily="34" charset="0"/>
                <a:cs typeface="Arial" panose="020B0604020202020204" pitchFamily="34" charset="0"/>
              </a:rPr>
              <a:t>Th</a:t>
            </a:r>
            <a:r>
              <a:rPr lang="en-US" dirty="0"/>
              <a:t>ey may include </a:t>
            </a:r>
            <a:r>
              <a:rPr lang="en-AU" dirty="0"/>
              <a:t>First Nations and wide-ranging Australian and world authors and illustrators</a:t>
            </a:r>
            <a:r>
              <a:rPr lang="en-AU" sz="2000" b="0" dirty="0">
                <a:latin typeface="Arial" panose="020B0604020202020204" pitchFamily="34" charset="0"/>
                <a:cs typeface="Arial" panose="020B0604020202020204" pitchFamily="34" charset="0"/>
              </a:rPr>
              <a:t>. </a:t>
            </a:r>
            <a:r>
              <a:rPr lang="en-US" dirty="0"/>
              <a:t> </a:t>
            </a:r>
            <a:endParaRPr lang="en-AU" dirty="0"/>
          </a:p>
        </p:txBody>
      </p:sp>
      <p:pic>
        <p:nvPicPr>
          <p:cNvPr id="2" name="Picture 1">
            <a:extLst>
              <a:ext uri="{FF2B5EF4-FFF2-40B4-BE49-F238E27FC236}">
                <a16:creationId xmlns:a16="http://schemas.microsoft.com/office/drawing/2014/main" id="{0437BA78-8E0B-EC06-94C3-49CB261A2774}"/>
              </a:ext>
            </a:extLst>
          </p:cNvPr>
          <p:cNvPicPr>
            <a:picLocks noChangeAspect="1"/>
          </p:cNvPicPr>
          <p:nvPr/>
        </p:nvPicPr>
        <p:blipFill>
          <a:blip r:embed="rId4"/>
          <a:stretch>
            <a:fillRect/>
          </a:stretch>
        </p:blipFill>
        <p:spPr>
          <a:xfrm>
            <a:off x="8219755" y="74175"/>
            <a:ext cx="928001" cy="236218"/>
          </a:xfrm>
          <a:prstGeom prst="rect">
            <a:avLst/>
          </a:prstGeom>
        </p:spPr>
      </p:pic>
    </p:spTree>
    <p:extLst>
      <p:ext uri="{BB962C8B-B14F-4D97-AF65-F5344CB8AC3E}">
        <p14:creationId xmlns:p14="http://schemas.microsoft.com/office/powerpoint/2010/main" val="1571045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BDA55-6B0B-8672-4A9F-EDAB5AEC7B67}"/>
              </a:ext>
            </a:extLst>
          </p:cNvPr>
          <p:cNvSpPr>
            <a:spLocks noGrp="1"/>
          </p:cNvSpPr>
          <p:nvPr>
            <p:ph type="title"/>
          </p:nvPr>
        </p:nvSpPr>
        <p:spPr/>
        <p:txBody>
          <a:bodyPr/>
          <a:lstStyle/>
          <a:p>
            <a:r>
              <a:rPr lang="en-AU" dirty="0"/>
              <a:t>Development of features in texts</a:t>
            </a:r>
          </a:p>
        </p:txBody>
      </p:sp>
      <p:graphicFrame>
        <p:nvGraphicFramePr>
          <p:cNvPr id="3" name="Diagram 2">
            <a:extLst>
              <a:ext uri="{FF2B5EF4-FFF2-40B4-BE49-F238E27FC236}">
                <a16:creationId xmlns:a16="http://schemas.microsoft.com/office/drawing/2014/main" id="{13182CD8-2553-E0F5-B7F6-4007BF634040}"/>
              </a:ext>
            </a:extLst>
          </p:cNvPr>
          <p:cNvGraphicFramePr/>
          <p:nvPr>
            <p:extLst>
              <p:ext uri="{D42A27DB-BD31-4B8C-83A1-F6EECF244321}">
                <p14:modId xmlns:p14="http://schemas.microsoft.com/office/powerpoint/2010/main" val="700769782"/>
              </p:ext>
            </p:extLst>
          </p:nvPr>
        </p:nvGraphicFramePr>
        <p:xfrm>
          <a:off x="2377440" y="767252"/>
          <a:ext cx="6445585" cy="3472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3C97229D-0396-5D6C-B898-1D9E8852ED0A}"/>
              </a:ext>
            </a:extLst>
          </p:cNvPr>
          <p:cNvGraphicFramePr/>
          <p:nvPr>
            <p:extLst>
              <p:ext uri="{D42A27DB-BD31-4B8C-83A1-F6EECF244321}">
                <p14:modId xmlns:p14="http://schemas.microsoft.com/office/powerpoint/2010/main" val="1191480908"/>
              </p:ext>
            </p:extLst>
          </p:nvPr>
        </p:nvGraphicFramePr>
        <p:xfrm>
          <a:off x="155658" y="903528"/>
          <a:ext cx="2471936" cy="33364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Picture 4">
            <a:extLst>
              <a:ext uri="{FF2B5EF4-FFF2-40B4-BE49-F238E27FC236}">
                <a16:creationId xmlns:a16="http://schemas.microsoft.com/office/drawing/2014/main" id="{75F799F0-73DB-3AC8-AAA9-B2B07F921567}"/>
              </a:ext>
            </a:extLst>
          </p:cNvPr>
          <p:cNvPicPr>
            <a:picLocks noChangeAspect="1"/>
          </p:cNvPicPr>
          <p:nvPr/>
        </p:nvPicPr>
        <p:blipFill>
          <a:blip r:embed="rId13"/>
          <a:stretch>
            <a:fillRect/>
          </a:stretch>
        </p:blipFill>
        <p:spPr>
          <a:xfrm>
            <a:off x="8219755" y="74175"/>
            <a:ext cx="928001" cy="236218"/>
          </a:xfrm>
          <a:prstGeom prst="rect">
            <a:avLst/>
          </a:prstGeom>
        </p:spPr>
      </p:pic>
    </p:spTree>
    <p:extLst>
      <p:ext uri="{BB962C8B-B14F-4D97-AF65-F5344CB8AC3E}">
        <p14:creationId xmlns:p14="http://schemas.microsoft.com/office/powerpoint/2010/main" val="495577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a:xfrm>
            <a:off x="327025" y="274637"/>
            <a:ext cx="8496000" cy="360000"/>
          </a:xfrm>
        </p:spPr>
        <p:txBody>
          <a:bodyPr/>
          <a:lstStyle/>
          <a:p>
            <a:r>
              <a:rPr lang="en-AU" dirty="0"/>
              <a:t>Progression of events in literary texts</a:t>
            </a:r>
          </a:p>
        </p:txBody>
      </p:sp>
      <p:graphicFrame>
        <p:nvGraphicFramePr>
          <p:cNvPr id="35" name="Content Placeholder 3">
            <a:extLst>
              <a:ext uri="{FF2B5EF4-FFF2-40B4-BE49-F238E27FC236}">
                <a16:creationId xmlns:a16="http://schemas.microsoft.com/office/drawing/2014/main" id="{3B06D80E-DA96-4E6A-B8BB-934387F095A0}"/>
              </a:ext>
            </a:extLst>
          </p:cNvPr>
          <p:cNvGraphicFramePr>
            <a:graphicFrameLocks/>
          </p:cNvGraphicFramePr>
          <p:nvPr>
            <p:extLst>
              <p:ext uri="{D42A27DB-BD31-4B8C-83A1-F6EECF244321}">
                <p14:modId xmlns:p14="http://schemas.microsoft.com/office/powerpoint/2010/main" val="4086670282"/>
              </p:ext>
            </p:extLst>
          </p:nvPr>
        </p:nvGraphicFramePr>
        <p:xfrm>
          <a:off x="327026" y="835099"/>
          <a:ext cx="8396351" cy="2316424"/>
        </p:xfrm>
        <a:graphic>
          <a:graphicData uri="http://schemas.openxmlformats.org/drawingml/2006/table">
            <a:tbl>
              <a:tblPr firstRow="1" bandRow="1">
                <a:tableStyleId>{17292A2E-F333-43FB-9621-5CBBE7FDCDCB}</a:tableStyleId>
              </a:tblPr>
              <a:tblGrid>
                <a:gridCol w="2249197">
                  <a:extLst>
                    <a:ext uri="{9D8B030D-6E8A-4147-A177-3AD203B41FA5}">
                      <a16:colId xmlns:a16="http://schemas.microsoft.com/office/drawing/2014/main" val="20000"/>
                    </a:ext>
                  </a:extLst>
                </a:gridCol>
                <a:gridCol w="2142081">
                  <a:extLst>
                    <a:ext uri="{9D8B030D-6E8A-4147-A177-3AD203B41FA5}">
                      <a16:colId xmlns:a16="http://schemas.microsoft.com/office/drawing/2014/main" val="20001"/>
                    </a:ext>
                  </a:extLst>
                </a:gridCol>
                <a:gridCol w="2070329">
                  <a:extLst>
                    <a:ext uri="{9D8B030D-6E8A-4147-A177-3AD203B41FA5}">
                      <a16:colId xmlns:a16="http://schemas.microsoft.com/office/drawing/2014/main" val="20002"/>
                    </a:ext>
                  </a:extLst>
                </a:gridCol>
                <a:gridCol w="1934744">
                  <a:extLst>
                    <a:ext uri="{9D8B030D-6E8A-4147-A177-3AD203B41FA5}">
                      <a16:colId xmlns:a16="http://schemas.microsoft.com/office/drawing/2014/main" val="2765883519"/>
                    </a:ext>
                  </a:extLst>
                </a:gridCol>
              </a:tblGrid>
              <a:tr h="297152">
                <a:tc>
                  <a:txBody>
                    <a:bodyPr/>
                    <a:lstStyle/>
                    <a:p>
                      <a:r>
                        <a:rPr lang="en-AU" sz="1500" dirty="0">
                          <a:latin typeface="Arial" panose="020B0604020202020204" pitchFamily="34" charset="0"/>
                          <a:cs typeface="Arial" panose="020B0604020202020204" pitchFamily="34" charset="0"/>
                        </a:rPr>
                        <a:t>Year 3</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500" b="1" kern="1200" dirty="0">
                          <a:solidFill>
                            <a:schemeClr val="bg1"/>
                          </a:solidFill>
                          <a:latin typeface="Arial" panose="020B0604020202020204" pitchFamily="34" charset="0"/>
                          <a:ea typeface="+mn-ea"/>
                          <a:cs typeface="Arial" panose="020B0604020202020204" pitchFamily="34" charset="0"/>
                        </a:rPr>
                        <a:t>Year 4</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pPr marL="0" algn="l" defTabSz="914400" rtl="0" eaLnBrk="1" latinLnBrk="0" hangingPunct="1"/>
                      <a:r>
                        <a:rPr lang="en-AU" sz="1500" b="1" kern="1200" dirty="0">
                          <a:solidFill>
                            <a:schemeClr val="bg1"/>
                          </a:solidFill>
                          <a:latin typeface="Arial" panose="020B0604020202020204" pitchFamily="34" charset="0"/>
                          <a:ea typeface="+mn-ea"/>
                          <a:cs typeface="Arial" panose="020B0604020202020204" pitchFamily="34" charset="0"/>
                        </a:rPr>
                        <a:t>Year 5</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pPr marL="0" algn="l" defTabSz="914400" rtl="0" eaLnBrk="1" latinLnBrk="0" hangingPunct="1"/>
                      <a:r>
                        <a:rPr lang="en-AU" sz="1500" b="1" kern="1200" dirty="0">
                          <a:solidFill>
                            <a:schemeClr val="bg1"/>
                          </a:solidFill>
                          <a:latin typeface="Arial" panose="020B0604020202020204" pitchFamily="34" charset="0"/>
                          <a:ea typeface="+mn-ea"/>
                          <a:cs typeface="Arial" panose="020B0604020202020204" pitchFamily="34" charset="0"/>
                        </a:rPr>
                        <a:t>Year 6</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a:txBody>
                    <a:bodyPr/>
                    <a:lstStyle/>
                    <a:p>
                      <a:pPr marL="0" indent="0">
                        <a:buFont typeface="Arial" panose="020B0604020202020204" pitchFamily="34" charset="0"/>
                        <a:buNone/>
                      </a:pPr>
                      <a:r>
                        <a:rPr lang="en-US" sz="1600" dirty="0">
                          <a:solidFill>
                            <a:schemeClr val="tx2"/>
                          </a:solidFill>
                          <a:latin typeface="Arial" panose="020B0604020202020204" pitchFamily="34" charset="0"/>
                          <a:cs typeface="Arial" panose="020B0604020202020204" pitchFamily="34" charset="0"/>
                        </a:rPr>
                        <a:t>events that extend over several pages, unusual happenings within a framework </a:t>
                      </a:r>
                      <a:br>
                        <a:rPr lang="en-US" sz="1600" dirty="0">
                          <a:solidFill>
                            <a:schemeClr val="tx2"/>
                          </a:solidFill>
                          <a:latin typeface="Arial" panose="020B0604020202020204" pitchFamily="34" charset="0"/>
                          <a:cs typeface="Arial" panose="020B0604020202020204" pitchFamily="34" charset="0"/>
                        </a:rPr>
                      </a:br>
                      <a:r>
                        <a:rPr lang="en-US" sz="1600" dirty="0">
                          <a:solidFill>
                            <a:schemeClr val="tx2"/>
                          </a:solidFill>
                          <a:latin typeface="Arial" panose="020B0604020202020204" pitchFamily="34" charset="0"/>
                          <a:cs typeface="Arial" panose="020B0604020202020204" pitchFamily="34" charset="0"/>
                        </a:rPr>
                        <a:t>of familiar experiences and may include images that </a:t>
                      </a:r>
                      <a:br>
                        <a:rPr lang="en-US" sz="1600" dirty="0">
                          <a:solidFill>
                            <a:schemeClr val="tx2"/>
                          </a:solidFill>
                          <a:latin typeface="Arial" panose="020B0604020202020204" pitchFamily="34" charset="0"/>
                          <a:cs typeface="Arial" panose="020B0604020202020204" pitchFamily="34" charset="0"/>
                        </a:rPr>
                      </a:br>
                      <a:r>
                        <a:rPr lang="en-US" sz="1600" dirty="0">
                          <a:solidFill>
                            <a:schemeClr val="tx2"/>
                          </a:solidFill>
                          <a:latin typeface="Arial" panose="020B0604020202020204" pitchFamily="34" charset="0"/>
                          <a:cs typeface="Arial" panose="020B0604020202020204" pitchFamily="34" charset="0"/>
                        </a:rPr>
                        <a:t>extend meaning.</a:t>
                      </a:r>
                      <a:endParaRPr lang="en-AU" sz="160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en-US" sz="1600" b="0" i="0" kern="1200" dirty="0">
                          <a:solidFill>
                            <a:schemeClr val="tx1"/>
                          </a:solidFill>
                          <a:effectLst/>
                          <a:latin typeface="Arial" panose="020B0604020202020204" pitchFamily="34" charset="0"/>
                          <a:ea typeface="+mn-ea"/>
                          <a:cs typeface="Arial" panose="020B0604020202020204" pitchFamily="34" charset="0"/>
                        </a:rPr>
                        <a:t>sequences of events that develop over chapters and unusual happenings within a framework of familiar experiences.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en-US" sz="1600" b="0" i="0" kern="1200" dirty="0">
                          <a:solidFill>
                            <a:schemeClr val="tx1"/>
                          </a:solidFill>
                          <a:effectLst/>
                          <a:latin typeface="Arial" panose="020B0604020202020204" pitchFamily="34" charset="0"/>
                          <a:ea typeface="+mn-ea"/>
                          <a:cs typeface="Arial" panose="020B0604020202020204" pitchFamily="34" charset="0"/>
                        </a:rPr>
                        <a:t>complex </a:t>
                      </a:r>
                      <a:br>
                        <a:rPr lang="en-US" sz="1600" b="0" i="0" kern="1200" dirty="0">
                          <a:solidFill>
                            <a:schemeClr val="tx1"/>
                          </a:solidFill>
                          <a:effectLst/>
                          <a:latin typeface="Arial" panose="020B0604020202020204" pitchFamily="34" charset="0"/>
                          <a:ea typeface="+mn-ea"/>
                          <a:cs typeface="Arial" panose="020B0604020202020204" pitchFamily="34" charset="0"/>
                        </a:rPr>
                      </a:br>
                      <a:r>
                        <a:rPr lang="en-US" sz="1600" b="0" i="0" kern="1200" dirty="0">
                          <a:solidFill>
                            <a:schemeClr val="tx1"/>
                          </a:solidFill>
                          <a:effectLst/>
                          <a:latin typeface="Arial" panose="020B0604020202020204" pitchFamily="34" charset="0"/>
                          <a:ea typeface="+mn-ea"/>
                          <a:cs typeface="Arial" panose="020B0604020202020204" pitchFamily="34" charset="0"/>
                        </a:rPr>
                        <a:t>sequences of events,  elaborated events including flashbacks and shifts in time, and a range of characters.</a:t>
                      </a:r>
                      <a:endParaRPr lang="en-AU" sz="160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en-US" sz="1600" dirty="0">
                          <a:solidFill>
                            <a:schemeClr val="tx2"/>
                          </a:solidFill>
                          <a:latin typeface="Arial" panose="020B0604020202020204" pitchFamily="34" charset="0"/>
                          <a:cs typeface="Arial" panose="020B0604020202020204" pitchFamily="34" charset="0"/>
                        </a:rPr>
                        <a:t>elaborated </a:t>
                      </a:r>
                      <a:br>
                        <a:rPr lang="en-US" sz="1600" dirty="0">
                          <a:solidFill>
                            <a:schemeClr val="tx2"/>
                          </a:solidFill>
                          <a:latin typeface="Arial" panose="020B0604020202020204" pitchFamily="34" charset="0"/>
                          <a:cs typeface="Arial" panose="020B0604020202020204" pitchFamily="34" charset="0"/>
                        </a:rPr>
                      </a:br>
                      <a:r>
                        <a:rPr lang="en-US" sz="1600" dirty="0">
                          <a:solidFill>
                            <a:schemeClr val="tx2"/>
                          </a:solidFill>
                          <a:latin typeface="Arial" panose="020B0604020202020204" pitchFamily="34" charset="0"/>
                          <a:cs typeface="Arial" panose="020B0604020202020204" pitchFamily="34" charset="0"/>
                        </a:rPr>
                        <a:t>events including flashbacks and shifts in time, </a:t>
                      </a:r>
                      <a:br>
                        <a:rPr lang="en-US" sz="1600" dirty="0">
                          <a:solidFill>
                            <a:schemeClr val="tx2"/>
                          </a:solidFill>
                          <a:latin typeface="Arial" panose="020B0604020202020204" pitchFamily="34" charset="0"/>
                          <a:cs typeface="Arial" panose="020B0604020202020204" pitchFamily="34" charset="0"/>
                        </a:rPr>
                      </a:br>
                      <a:r>
                        <a:rPr lang="en-US" sz="1600" dirty="0">
                          <a:solidFill>
                            <a:schemeClr val="tx2"/>
                          </a:solidFill>
                          <a:latin typeface="Arial" panose="020B0604020202020204" pitchFamily="34" charset="0"/>
                          <a:cs typeface="Arial" panose="020B0604020202020204" pitchFamily="34" charset="0"/>
                        </a:rPr>
                        <a:t>and a range of </a:t>
                      </a:r>
                      <a:br>
                        <a:rPr lang="en-US" sz="1600" dirty="0">
                          <a:solidFill>
                            <a:schemeClr val="tx2"/>
                          </a:solidFill>
                          <a:latin typeface="Arial" panose="020B0604020202020204" pitchFamily="34" charset="0"/>
                          <a:cs typeface="Arial" panose="020B0604020202020204" pitchFamily="34" charset="0"/>
                        </a:rPr>
                      </a:br>
                      <a:r>
                        <a:rPr lang="en-US" sz="1600" dirty="0">
                          <a:solidFill>
                            <a:schemeClr val="tx2"/>
                          </a:solidFill>
                          <a:latin typeface="Arial" panose="020B0604020202020204" pitchFamily="34" charset="0"/>
                          <a:cs typeface="Arial" panose="020B0604020202020204" pitchFamily="34" charset="0"/>
                        </a:rPr>
                        <a:t>less predictable characters. </a:t>
                      </a:r>
                      <a:endParaRPr lang="en-AU" sz="160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089413AD-0AF5-3391-E628-602EE99AEE79}"/>
              </a:ext>
            </a:extLst>
          </p:cNvPr>
          <p:cNvSpPr txBox="1"/>
          <p:nvPr/>
        </p:nvSpPr>
        <p:spPr>
          <a:xfrm>
            <a:off x="206734" y="4269539"/>
            <a:ext cx="8616291" cy="301621"/>
          </a:xfrm>
          <a:prstGeom prst="rect">
            <a:avLst/>
          </a:prstGeom>
          <a:noFill/>
        </p:spPr>
        <p:txBody>
          <a:bodyPr wrap="square">
            <a:spAutoFit/>
          </a:bodyPr>
          <a:lstStyle/>
          <a:p>
            <a:r>
              <a:rPr lang="en-AU" sz="680" b="1" dirty="0"/>
              <a:t>Source: </a:t>
            </a:r>
            <a:r>
              <a:rPr lang="en-AU" sz="680" dirty="0">
                <a:hlinkClick r:id="rId3"/>
              </a:rPr>
              <a:t>https://v9.australiancurriculum.edu.au/f-10-curriculum/learning-areas/english/year-3_year-4_year-5_year-6?view=quick&amp;detailed-content-descriptions=0&amp;hide-ccp=0&amp;hide-gc=0&amp;side-by-side=1&amp;strands-start-index=0&amp;subjects-start-index=0</a:t>
            </a:r>
            <a:endParaRPr lang="en-AU" sz="680" dirty="0"/>
          </a:p>
        </p:txBody>
      </p:sp>
      <p:pic>
        <p:nvPicPr>
          <p:cNvPr id="3" name="Picture 2">
            <a:extLst>
              <a:ext uri="{FF2B5EF4-FFF2-40B4-BE49-F238E27FC236}">
                <a16:creationId xmlns:a16="http://schemas.microsoft.com/office/drawing/2014/main" id="{28E9263E-D5FA-F044-17F2-41FA82589D38}"/>
              </a:ext>
            </a:extLst>
          </p:cNvPr>
          <p:cNvPicPr>
            <a:picLocks noChangeAspect="1"/>
          </p:cNvPicPr>
          <p:nvPr/>
        </p:nvPicPr>
        <p:blipFill>
          <a:blip r:embed="rId4"/>
          <a:stretch>
            <a:fillRect/>
          </a:stretch>
        </p:blipFill>
        <p:spPr>
          <a:xfrm>
            <a:off x="8219755" y="74175"/>
            <a:ext cx="928001" cy="236218"/>
          </a:xfrm>
          <a:prstGeom prst="rect">
            <a:avLst/>
          </a:prstGeom>
        </p:spPr>
      </p:pic>
    </p:spTree>
    <p:extLst>
      <p:ext uri="{BB962C8B-B14F-4D97-AF65-F5344CB8AC3E}">
        <p14:creationId xmlns:p14="http://schemas.microsoft.com/office/powerpoint/2010/main" val="2461635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E1E5-E4BA-CB3B-20FF-F36011F2A004}"/>
              </a:ext>
            </a:extLst>
          </p:cNvPr>
          <p:cNvSpPr>
            <a:spLocks noGrp="1"/>
          </p:cNvSpPr>
          <p:nvPr>
            <p:ph type="title"/>
          </p:nvPr>
        </p:nvSpPr>
        <p:spPr/>
        <p:txBody>
          <a:bodyPr/>
          <a:lstStyle/>
          <a:p>
            <a:r>
              <a:rPr lang="en-AU"/>
              <a:t>Year 3 English</a:t>
            </a:r>
          </a:p>
        </p:txBody>
      </p:sp>
      <p:pic>
        <p:nvPicPr>
          <p:cNvPr id="5" name="Picture 4" descr="A blue book with a white cover&#10;&#10;Description automatically generated">
            <a:extLst>
              <a:ext uri="{FF2B5EF4-FFF2-40B4-BE49-F238E27FC236}">
                <a16:creationId xmlns:a16="http://schemas.microsoft.com/office/drawing/2014/main" id="{64F6E068-94EE-050B-817F-7FA5009D93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7741" y="722676"/>
            <a:ext cx="2330549" cy="2695575"/>
          </a:xfrm>
          <a:prstGeom prst="rect">
            <a:avLst/>
          </a:prstGeom>
          <a:solidFill>
            <a:schemeClr val="accent3"/>
          </a:solidFill>
        </p:spPr>
      </p:pic>
      <p:sp>
        <p:nvSpPr>
          <p:cNvPr id="6" name="TextBox 5">
            <a:extLst>
              <a:ext uri="{FF2B5EF4-FFF2-40B4-BE49-F238E27FC236}">
                <a16:creationId xmlns:a16="http://schemas.microsoft.com/office/drawing/2014/main" id="{FCFCC8E5-634D-061E-6BE4-F52B409A3E6A}"/>
              </a:ext>
            </a:extLst>
          </p:cNvPr>
          <p:cNvSpPr txBox="1"/>
          <p:nvPr/>
        </p:nvSpPr>
        <p:spPr>
          <a:xfrm rot="21371663">
            <a:off x="3839717" y="1598052"/>
            <a:ext cx="1066593" cy="646331"/>
          </a:xfrm>
          <a:prstGeom prst="rect">
            <a:avLst/>
          </a:prstGeom>
          <a:noFill/>
        </p:spPr>
        <p:txBody>
          <a:bodyPr wrap="square" rtlCol="0">
            <a:spAutoFit/>
          </a:bodyPr>
          <a:lstStyle/>
          <a:p>
            <a:pPr algn="ctr"/>
            <a:r>
              <a:rPr lang="en-AU" b="1" dirty="0"/>
              <a:t>Chapter book</a:t>
            </a:r>
          </a:p>
        </p:txBody>
      </p:sp>
      <p:sp>
        <p:nvSpPr>
          <p:cNvPr id="9" name="TextBox 8">
            <a:extLst>
              <a:ext uri="{FF2B5EF4-FFF2-40B4-BE49-F238E27FC236}">
                <a16:creationId xmlns:a16="http://schemas.microsoft.com/office/drawing/2014/main" id="{3DEB571A-CF39-EB8E-BB54-6C8EC9B99D88}"/>
              </a:ext>
            </a:extLst>
          </p:cNvPr>
          <p:cNvSpPr txBox="1"/>
          <p:nvPr/>
        </p:nvSpPr>
        <p:spPr>
          <a:xfrm>
            <a:off x="5740298" y="1113303"/>
            <a:ext cx="2990233" cy="1615827"/>
          </a:xfrm>
          <a:prstGeom prst="rect">
            <a:avLst/>
          </a:prstGeom>
          <a:noFill/>
        </p:spPr>
        <p:txBody>
          <a:bodyPr wrap="square" rtlCol="0">
            <a:spAutoFit/>
          </a:bodyPr>
          <a:lstStyle/>
          <a:p>
            <a:r>
              <a:rPr lang="en-AU" b="1" dirty="0"/>
              <a:t>Literacy</a:t>
            </a:r>
          </a:p>
          <a:p>
            <a:r>
              <a:rPr lang="en-AU" dirty="0"/>
              <a:t>AC9E3LY05: use comprehension strategies … to build literal and inferred meaning …</a:t>
            </a:r>
          </a:p>
        </p:txBody>
      </p:sp>
      <p:sp>
        <p:nvSpPr>
          <p:cNvPr id="10" name="TextBox 9">
            <a:extLst>
              <a:ext uri="{FF2B5EF4-FFF2-40B4-BE49-F238E27FC236}">
                <a16:creationId xmlns:a16="http://schemas.microsoft.com/office/drawing/2014/main" id="{4001FBE4-5118-89CD-91C4-A5962C68DBA4}"/>
              </a:ext>
            </a:extLst>
          </p:cNvPr>
          <p:cNvSpPr txBox="1"/>
          <p:nvPr/>
        </p:nvSpPr>
        <p:spPr>
          <a:xfrm>
            <a:off x="2067339" y="3200221"/>
            <a:ext cx="5009321" cy="1061829"/>
          </a:xfrm>
          <a:prstGeom prst="rect">
            <a:avLst/>
          </a:prstGeom>
          <a:noFill/>
        </p:spPr>
        <p:txBody>
          <a:bodyPr wrap="square" rtlCol="0">
            <a:spAutoFit/>
          </a:bodyPr>
          <a:lstStyle/>
          <a:p>
            <a:r>
              <a:rPr lang="en-AU" b="1" dirty="0"/>
              <a:t>Literature</a:t>
            </a:r>
          </a:p>
          <a:p>
            <a:r>
              <a:rPr lang="en-AU" dirty="0"/>
              <a:t>AC9E3LE03: discuss how an author uses language … to portray characters … in texts …</a:t>
            </a:r>
          </a:p>
        </p:txBody>
      </p:sp>
      <p:sp>
        <p:nvSpPr>
          <p:cNvPr id="12" name="TextBox 11">
            <a:extLst>
              <a:ext uri="{FF2B5EF4-FFF2-40B4-BE49-F238E27FC236}">
                <a16:creationId xmlns:a16="http://schemas.microsoft.com/office/drawing/2014/main" id="{2F4A78DC-0597-B1CA-34E7-5985DEB3D93C}"/>
              </a:ext>
            </a:extLst>
          </p:cNvPr>
          <p:cNvSpPr txBox="1"/>
          <p:nvPr/>
        </p:nvSpPr>
        <p:spPr>
          <a:xfrm>
            <a:off x="327025" y="1036774"/>
            <a:ext cx="2678708" cy="1892826"/>
          </a:xfrm>
          <a:prstGeom prst="rect">
            <a:avLst/>
          </a:prstGeom>
          <a:noFill/>
        </p:spPr>
        <p:txBody>
          <a:bodyPr wrap="square" rtlCol="0">
            <a:spAutoFit/>
          </a:bodyPr>
          <a:lstStyle/>
          <a:p>
            <a:r>
              <a:rPr lang="en-AU" b="1" dirty="0"/>
              <a:t>Language</a:t>
            </a:r>
          </a:p>
          <a:p>
            <a:r>
              <a:rPr lang="en-AU" dirty="0"/>
              <a:t>AC9E3LA02: understand how the language of … emotion … can be varied to be more or less forceful.</a:t>
            </a:r>
          </a:p>
        </p:txBody>
      </p:sp>
      <p:pic>
        <p:nvPicPr>
          <p:cNvPr id="3" name="Picture 2">
            <a:extLst>
              <a:ext uri="{FF2B5EF4-FFF2-40B4-BE49-F238E27FC236}">
                <a16:creationId xmlns:a16="http://schemas.microsoft.com/office/drawing/2014/main" id="{427B3627-4A11-70C4-214D-E6CD23231341}"/>
              </a:ext>
            </a:extLst>
          </p:cNvPr>
          <p:cNvPicPr>
            <a:picLocks noChangeAspect="1"/>
          </p:cNvPicPr>
          <p:nvPr/>
        </p:nvPicPr>
        <p:blipFill>
          <a:blip r:embed="rId4"/>
          <a:stretch>
            <a:fillRect/>
          </a:stretch>
        </p:blipFill>
        <p:spPr>
          <a:xfrm>
            <a:off x="8219755" y="74175"/>
            <a:ext cx="928001" cy="236218"/>
          </a:xfrm>
          <a:prstGeom prst="rect">
            <a:avLst/>
          </a:prstGeom>
        </p:spPr>
      </p:pic>
    </p:spTree>
    <p:extLst>
      <p:ext uri="{BB962C8B-B14F-4D97-AF65-F5344CB8AC3E}">
        <p14:creationId xmlns:p14="http://schemas.microsoft.com/office/powerpoint/2010/main" val="3604146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6E2C7-5F44-98F6-607A-86FE933D7EED}"/>
              </a:ext>
            </a:extLst>
          </p:cNvPr>
          <p:cNvSpPr>
            <a:spLocks noGrp="1"/>
          </p:cNvSpPr>
          <p:nvPr>
            <p:ph type="title"/>
          </p:nvPr>
        </p:nvSpPr>
        <p:spPr/>
        <p:txBody>
          <a:bodyPr/>
          <a:lstStyle/>
          <a:p>
            <a:r>
              <a:rPr lang="en-AU"/>
              <a:t>Year 6 English</a:t>
            </a:r>
          </a:p>
        </p:txBody>
      </p:sp>
      <p:pic>
        <p:nvPicPr>
          <p:cNvPr id="5" name="Picture 4" descr="A book with a blue edge&#10;&#10;Description automatically generated">
            <a:extLst>
              <a:ext uri="{FF2B5EF4-FFF2-40B4-BE49-F238E27FC236}">
                <a16:creationId xmlns:a16="http://schemas.microsoft.com/office/drawing/2014/main" id="{2AA0156A-9804-0096-7851-8B338287B3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9705" y="830076"/>
            <a:ext cx="2529517" cy="2362200"/>
          </a:xfrm>
          <a:prstGeom prst="rect">
            <a:avLst/>
          </a:prstGeom>
        </p:spPr>
      </p:pic>
      <p:sp>
        <p:nvSpPr>
          <p:cNvPr id="6" name="TextBox 5">
            <a:extLst>
              <a:ext uri="{FF2B5EF4-FFF2-40B4-BE49-F238E27FC236}">
                <a16:creationId xmlns:a16="http://schemas.microsoft.com/office/drawing/2014/main" id="{8FE0E47E-D868-4420-5AFD-150FCFF01A64}"/>
              </a:ext>
            </a:extLst>
          </p:cNvPr>
          <p:cNvSpPr txBox="1"/>
          <p:nvPr/>
        </p:nvSpPr>
        <p:spPr>
          <a:xfrm rot="21371663">
            <a:off x="4064794" y="1714087"/>
            <a:ext cx="1014413" cy="369332"/>
          </a:xfrm>
          <a:prstGeom prst="rect">
            <a:avLst/>
          </a:prstGeom>
          <a:noFill/>
        </p:spPr>
        <p:txBody>
          <a:bodyPr wrap="square" rtlCol="0">
            <a:spAutoFit/>
          </a:bodyPr>
          <a:lstStyle/>
          <a:p>
            <a:r>
              <a:rPr lang="en-AU" b="1" dirty="0"/>
              <a:t>Novel</a:t>
            </a:r>
          </a:p>
        </p:txBody>
      </p:sp>
      <p:sp>
        <p:nvSpPr>
          <p:cNvPr id="7" name="TextBox 6">
            <a:extLst>
              <a:ext uri="{FF2B5EF4-FFF2-40B4-BE49-F238E27FC236}">
                <a16:creationId xmlns:a16="http://schemas.microsoft.com/office/drawing/2014/main" id="{B086BC4D-481C-BEDB-7910-9365655AC726}"/>
              </a:ext>
            </a:extLst>
          </p:cNvPr>
          <p:cNvSpPr txBox="1"/>
          <p:nvPr/>
        </p:nvSpPr>
        <p:spPr>
          <a:xfrm>
            <a:off x="327025" y="1035998"/>
            <a:ext cx="2678708" cy="1892826"/>
          </a:xfrm>
          <a:prstGeom prst="rect">
            <a:avLst/>
          </a:prstGeom>
          <a:noFill/>
        </p:spPr>
        <p:txBody>
          <a:bodyPr wrap="square" rtlCol="0">
            <a:spAutoFit/>
          </a:bodyPr>
          <a:lstStyle/>
          <a:p>
            <a:r>
              <a:rPr lang="en-AU" b="1" dirty="0"/>
              <a:t>Language</a:t>
            </a:r>
          </a:p>
          <a:p>
            <a:r>
              <a:rPr lang="en-AU" dirty="0"/>
              <a:t>AC9E6LA05: understand how embedded clauses can expand the variety of complex sentences ...</a:t>
            </a:r>
          </a:p>
        </p:txBody>
      </p:sp>
      <p:sp>
        <p:nvSpPr>
          <p:cNvPr id="8" name="TextBox 7">
            <a:extLst>
              <a:ext uri="{FF2B5EF4-FFF2-40B4-BE49-F238E27FC236}">
                <a16:creationId xmlns:a16="http://schemas.microsoft.com/office/drawing/2014/main" id="{444564C6-5481-B6A0-592B-8D0687A953F5}"/>
              </a:ext>
            </a:extLst>
          </p:cNvPr>
          <p:cNvSpPr txBox="1"/>
          <p:nvPr/>
        </p:nvSpPr>
        <p:spPr>
          <a:xfrm>
            <a:off x="2219324" y="3219673"/>
            <a:ext cx="5326463" cy="1061829"/>
          </a:xfrm>
          <a:prstGeom prst="rect">
            <a:avLst/>
          </a:prstGeom>
          <a:noFill/>
        </p:spPr>
        <p:txBody>
          <a:bodyPr wrap="square" rtlCol="0">
            <a:spAutoFit/>
          </a:bodyPr>
          <a:lstStyle/>
          <a:p>
            <a:r>
              <a:rPr lang="en-AU" b="1" dirty="0"/>
              <a:t>Literature</a:t>
            </a:r>
          </a:p>
          <a:p>
            <a:r>
              <a:rPr lang="en-AU" dirty="0"/>
              <a:t>AC9E6LE03: identify and explain characteristics that define an author’s individual style.</a:t>
            </a:r>
          </a:p>
        </p:txBody>
      </p:sp>
      <p:sp>
        <p:nvSpPr>
          <p:cNvPr id="9" name="TextBox 8">
            <a:extLst>
              <a:ext uri="{FF2B5EF4-FFF2-40B4-BE49-F238E27FC236}">
                <a16:creationId xmlns:a16="http://schemas.microsoft.com/office/drawing/2014/main" id="{2CB18943-D41B-5120-446A-DFFEC89314C3}"/>
              </a:ext>
            </a:extLst>
          </p:cNvPr>
          <p:cNvSpPr txBox="1"/>
          <p:nvPr/>
        </p:nvSpPr>
        <p:spPr>
          <a:xfrm>
            <a:off x="5740299" y="1041969"/>
            <a:ext cx="2678708" cy="1892826"/>
          </a:xfrm>
          <a:prstGeom prst="rect">
            <a:avLst/>
          </a:prstGeom>
          <a:noFill/>
        </p:spPr>
        <p:txBody>
          <a:bodyPr wrap="square" rtlCol="0">
            <a:spAutoFit/>
          </a:bodyPr>
          <a:lstStyle/>
          <a:p>
            <a:r>
              <a:rPr lang="en-AU" b="1" dirty="0"/>
              <a:t>Literacy</a:t>
            </a:r>
          </a:p>
          <a:p>
            <a:r>
              <a:rPr lang="en-AU" dirty="0"/>
              <a:t>AC9E6LY03: analyse how text structures and language features work together to … engage … audiences.</a:t>
            </a:r>
          </a:p>
        </p:txBody>
      </p:sp>
      <p:pic>
        <p:nvPicPr>
          <p:cNvPr id="3" name="Picture 2">
            <a:extLst>
              <a:ext uri="{FF2B5EF4-FFF2-40B4-BE49-F238E27FC236}">
                <a16:creationId xmlns:a16="http://schemas.microsoft.com/office/drawing/2014/main" id="{0CBEBF2B-011D-0FFA-DB34-55B3D6CF416E}"/>
              </a:ext>
            </a:extLst>
          </p:cNvPr>
          <p:cNvPicPr>
            <a:picLocks noChangeAspect="1"/>
          </p:cNvPicPr>
          <p:nvPr/>
        </p:nvPicPr>
        <p:blipFill>
          <a:blip r:embed="rId4"/>
          <a:stretch>
            <a:fillRect/>
          </a:stretch>
        </p:blipFill>
        <p:spPr>
          <a:xfrm>
            <a:off x="8219755" y="74175"/>
            <a:ext cx="928001" cy="236218"/>
          </a:xfrm>
          <a:prstGeom prst="rect">
            <a:avLst/>
          </a:prstGeom>
        </p:spPr>
      </p:pic>
    </p:spTree>
    <p:extLst>
      <p:ext uri="{BB962C8B-B14F-4D97-AF65-F5344CB8AC3E}">
        <p14:creationId xmlns:p14="http://schemas.microsoft.com/office/powerpoint/2010/main" val="3812057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1C5DA-2510-D0D7-2BD9-CD5F3A45E3C3}"/>
              </a:ext>
            </a:extLst>
          </p:cNvPr>
          <p:cNvSpPr>
            <a:spLocks noGrp="1"/>
          </p:cNvSpPr>
          <p:nvPr>
            <p:ph type="title"/>
          </p:nvPr>
        </p:nvSpPr>
        <p:spPr/>
        <p:txBody>
          <a:bodyPr/>
          <a:lstStyle/>
          <a:p>
            <a:r>
              <a:rPr lang="en-AU"/>
              <a:t>Today’s outline</a:t>
            </a:r>
          </a:p>
        </p:txBody>
      </p:sp>
      <p:graphicFrame>
        <p:nvGraphicFramePr>
          <p:cNvPr id="4" name="Content Placeholder 3">
            <a:extLst>
              <a:ext uri="{FF2B5EF4-FFF2-40B4-BE49-F238E27FC236}">
                <a16:creationId xmlns:a16="http://schemas.microsoft.com/office/drawing/2014/main" id="{20DAD2BD-B6D3-FDC9-87D7-837AEE3B4684}"/>
              </a:ext>
            </a:extLst>
          </p:cNvPr>
          <p:cNvGraphicFramePr>
            <a:graphicFrameLocks noGrp="1"/>
          </p:cNvGraphicFramePr>
          <p:nvPr>
            <p:ph idx="1"/>
            <p:extLst>
              <p:ext uri="{D42A27DB-BD31-4B8C-83A1-F6EECF244321}">
                <p14:modId xmlns:p14="http://schemas.microsoft.com/office/powerpoint/2010/main" val="2210441798"/>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8016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5EB82D-D8A2-485B-6150-160D64F44D05}"/>
              </a:ext>
            </a:extLst>
          </p:cNvPr>
          <p:cNvSpPr>
            <a:spLocks noGrp="1"/>
          </p:cNvSpPr>
          <p:nvPr>
            <p:ph type="title"/>
          </p:nvPr>
        </p:nvSpPr>
        <p:spPr/>
        <p:txBody>
          <a:bodyPr/>
          <a:lstStyle/>
          <a:p>
            <a:r>
              <a:rPr lang="en-AU" dirty="0"/>
              <a:t>Achievement standards: Compared</a:t>
            </a:r>
          </a:p>
        </p:txBody>
      </p:sp>
      <p:sp>
        <p:nvSpPr>
          <p:cNvPr id="5" name="Content Placeholder 4">
            <a:extLst>
              <a:ext uri="{FF2B5EF4-FFF2-40B4-BE49-F238E27FC236}">
                <a16:creationId xmlns:a16="http://schemas.microsoft.com/office/drawing/2014/main" id="{B2DAFBF0-01E1-5E05-62CF-CC76DB37BCE2}"/>
              </a:ext>
            </a:extLst>
          </p:cNvPr>
          <p:cNvSpPr>
            <a:spLocks noGrp="1"/>
          </p:cNvSpPr>
          <p:nvPr>
            <p:ph sz="half" idx="1"/>
          </p:nvPr>
        </p:nvSpPr>
        <p:spPr>
          <a:xfrm>
            <a:off x="327025" y="771551"/>
            <a:ext cx="4168775" cy="3819731"/>
          </a:xfrm>
        </p:spPr>
        <p:txBody>
          <a:bodyPr>
            <a:noAutofit/>
          </a:bodyPr>
          <a:lstStyle/>
          <a:p>
            <a:r>
              <a:rPr lang="en-US" sz="1600" b="1" dirty="0"/>
              <a:t>Year 3</a:t>
            </a:r>
          </a:p>
          <a:p>
            <a:r>
              <a:rPr lang="en-US" sz="975" b="0" i="0" u="none" strike="noStrike" dirty="0">
                <a:effectLst/>
              </a:rPr>
              <a:t>By the end of Year 3, students interact with others, and listen to and create spoken and/or multimodal texts including stories. They relate ideas; express opinion, preferences and appreciation of texts; and include relevant details from learnt topics, topics of interest or texts. They group, logically sequence and link ideas. They use language features including topic-specific vocabulary, and/or visual features and features of voice.</a:t>
            </a:r>
          </a:p>
          <a:p>
            <a:r>
              <a:rPr lang="en-US" sz="975" b="0" i="0" u="none" strike="noStrike" dirty="0">
                <a:effectLst/>
                <a:highlight>
                  <a:srgbClr val="C8DEF2"/>
                </a:highlight>
              </a:rPr>
              <a:t>They read, view and comprehend texts, </a:t>
            </a:r>
            <a:r>
              <a:rPr lang="en-US" sz="975" b="0" i="0" u="none" strike="noStrike" dirty="0" err="1">
                <a:effectLst/>
                <a:highlight>
                  <a:srgbClr val="C8DEF2"/>
                </a:highlight>
              </a:rPr>
              <a:t>recognising</a:t>
            </a:r>
            <a:r>
              <a:rPr lang="en-US" sz="975" b="0" i="0" u="none" strike="noStrike" dirty="0">
                <a:effectLst/>
                <a:highlight>
                  <a:srgbClr val="C8DEF2"/>
                </a:highlight>
              </a:rPr>
              <a:t> their purpose and audience. They identify literal meaning and explain inferred meaning. They describe how stories are developed through characters and/or events. They describe how texts are structured and presented. They describe the language features of texts including topic-specific vocabulary and literary devices, and how visual features extend meaning. They read fluently, using phonic, morphemic and grammatical knowledge to read multisyllabic words with more complex letter patterns.</a:t>
            </a:r>
          </a:p>
          <a:p>
            <a:r>
              <a:rPr lang="en-US" sz="975" b="0" i="0" u="none" strike="noStrike" dirty="0">
                <a:effectLst/>
              </a:rPr>
              <a:t>They create written and/or multimodal texts including stories to inform, narrate, explain or argue for audiences, relating ideas including relevant details from learnt topics, topics of interest or texts. They use text structures including paragraphs, and language features including compound sentences, topic-specific vocabulary and literary devices, and/or visual features. They write texts using letters that are accurately formed and consistent in size. They spell multisyllabic words using phonic and morphemic knowledge, and high-frequency words.</a:t>
            </a:r>
          </a:p>
        </p:txBody>
      </p:sp>
      <p:pic>
        <p:nvPicPr>
          <p:cNvPr id="2" name="Picture 1">
            <a:extLst>
              <a:ext uri="{FF2B5EF4-FFF2-40B4-BE49-F238E27FC236}">
                <a16:creationId xmlns:a16="http://schemas.microsoft.com/office/drawing/2014/main" id="{E08ECD2B-83DA-D6B8-C372-C3A655C9E303}"/>
              </a:ext>
            </a:extLst>
          </p:cNvPr>
          <p:cNvPicPr>
            <a:picLocks noChangeAspect="1"/>
          </p:cNvPicPr>
          <p:nvPr/>
        </p:nvPicPr>
        <p:blipFill>
          <a:blip r:embed="rId3"/>
          <a:stretch>
            <a:fillRect/>
          </a:stretch>
        </p:blipFill>
        <p:spPr>
          <a:xfrm>
            <a:off x="8219755" y="74175"/>
            <a:ext cx="928001" cy="236218"/>
          </a:xfrm>
          <a:prstGeom prst="rect">
            <a:avLst/>
          </a:prstGeom>
        </p:spPr>
      </p:pic>
      <p:sp>
        <p:nvSpPr>
          <p:cNvPr id="10" name="Content Placeholder 4">
            <a:extLst>
              <a:ext uri="{FF2B5EF4-FFF2-40B4-BE49-F238E27FC236}">
                <a16:creationId xmlns:a16="http://schemas.microsoft.com/office/drawing/2014/main" id="{77C3C9AA-2CFE-75EC-23B6-DC4213A2DF0F}"/>
              </a:ext>
            </a:extLst>
          </p:cNvPr>
          <p:cNvSpPr txBox="1">
            <a:spLocks/>
          </p:cNvSpPr>
          <p:nvPr/>
        </p:nvSpPr>
        <p:spPr>
          <a:xfrm>
            <a:off x="4779576" y="752269"/>
            <a:ext cx="4168775" cy="3819731"/>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US" sz="1600" b="1" dirty="0"/>
              <a:t>Year 4</a:t>
            </a:r>
          </a:p>
          <a:p>
            <a:pPr fontAlgn="auto">
              <a:spcAft>
                <a:spcPts val="0"/>
              </a:spcAft>
            </a:pPr>
            <a:r>
              <a:rPr lang="en-US" sz="975" dirty="0"/>
              <a:t>By the end of Year 4, students interact with others, and listen to and create spoken and/or multimodal texts including stories. They share and extend ideas, opinions and information with audiences, using relevant details from learnt topics, topics of interest or texts. They use text structures to </a:t>
            </a:r>
            <a:r>
              <a:rPr lang="en-US" sz="975" dirty="0" err="1"/>
              <a:t>organise</a:t>
            </a:r>
            <a:r>
              <a:rPr lang="en-US" sz="975" dirty="0"/>
              <a:t> and link ideas. They use language features including subjective and objective language, topic-specific vocabulary and literary devices, and/or visual features and features of voice.</a:t>
            </a:r>
          </a:p>
          <a:p>
            <a:pPr fontAlgn="auto">
              <a:spcAft>
                <a:spcPts val="0"/>
              </a:spcAft>
            </a:pPr>
            <a:r>
              <a:rPr lang="en-US" sz="975" dirty="0">
                <a:highlight>
                  <a:srgbClr val="C8DEF2"/>
                </a:highlight>
              </a:rPr>
              <a:t>They read, view and comprehend texts created to inform, influence and/or engage audiences. They describe how ideas are developed including through characters and events, and how texts reflect contexts. They describe the characteristic features of different text structures. They describe how language features including literary devices, and visual features shape meaning. They read fluently and accurately, integrating phonic, morphemic, grammatical and punctuation knowledge.</a:t>
            </a:r>
          </a:p>
          <a:p>
            <a:pPr fontAlgn="auto">
              <a:spcAft>
                <a:spcPts val="0"/>
              </a:spcAft>
            </a:pPr>
            <a:r>
              <a:rPr lang="en-US" sz="975" dirty="0"/>
              <a:t>They create written and/or multimodal texts including stories for purposes and audiences, where they develop ideas using details from learnt topics, topics of interest or texts. They use paragraphs to </a:t>
            </a:r>
            <a:r>
              <a:rPr lang="en-US" sz="975" dirty="0" err="1"/>
              <a:t>organise</a:t>
            </a:r>
            <a:r>
              <a:rPr lang="en-US" sz="975" dirty="0"/>
              <a:t> and link ideas. They use language features including complex sentences, topic-specific vocabulary and literary devices, and/or visual features. They write texts using clearly formed letters with developing fluency. They spell words including multisyllabic and multimorphemic words with irregular spelling patterns, using phonic, morphemic and grammatical knowledge.</a:t>
            </a:r>
          </a:p>
        </p:txBody>
      </p:sp>
    </p:spTree>
    <p:extLst>
      <p:ext uri="{BB962C8B-B14F-4D97-AF65-F5344CB8AC3E}">
        <p14:creationId xmlns:p14="http://schemas.microsoft.com/office/powerpoint/2010/main" val="1858195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5EB82D-D8A2-485B-6150-160D64F44D05}"/>
              </a:ext>
            </a:extLst>
          </p:cNvPr>
          <p:cNvSpPr>
            <a:spLocks noGrp="1"/>
          </p:cNvSpPr>
          <p:nvPr>
            <p:ph type="title"/>
          </p:nvPr>
        </p:nvSpPr>
        <p:spPr/>
        <p:txBody>
          <a:bodyPr/>
          <a:lstStyle/>
          <a:p>
            <a:r>
              <a:rPr lang="en-AU" dirty="0"/>
              <a:t>Achievement standards: Compared</a:t>
            </a:r>
          </a:p>
        </p:txBody>
      </p:sp>
      <p:sp>
        <p:nvSpPr>
          <p:cNvPr id="5" name="Content Placeholder 4">
            <a:extLst>
              <a:ext uri="{FF2B5EF4-FFF2-40B4-BE49-F238E27FC236}">
                <a16:creationId xmlns:a16="http://schemas.microsoft.com/office/drawing/2014/main" id="{B2DAFBF0-01E1-5E05-62CF-CC76DB37BCE2}"/>
              </a:ext>
            </a:extLst>
          </p:cNvPr>
          <p:cNvSpPr>
            <a:spLocks noGrp="1"/>
          </p:cNvSpPr>
          <p:nvPr>
            <p:ph sz="half" idx="1"/>
          </p:nvPr>
        </p:nvSpPr>
        <p:spPr>
          <a:xfrm>
            <a:off x="327025" y="771551"/>
            <a:ext cx="4093900" cy="3708000"/>
          </a:xfrm>
        </p:spPr>
        <p:txBody>
          <a:bodyPr>
            <a:noAutofit/>
          </a:bodyPr>
          <a:lstStyle/>
          <a:p>
            <a:r>
              <a:rPr lang="en-US" sz="1600" b="1" dirty="0"/>
              <a:t>Year 3</a:t>
            </a:r>
          </a:p>
          <a:p>
            <a:r>
              <a:rPr lang="en-US" sz="1600" b="0" i="0" strike="noStrike" dirty="0">
                <a:effectLst/>
                <a:highlight>
                  <a:srgbClr val="C8DEF2"/>
                </a:highlight>
              </a:rPr>
              <a:t>They read, view and comprehend texts, </a:t>
            </a:r>
            <a:r>
              <a:rPr lang="en-US" sz="1600" b="0" i="0" strike="noStrike" dirty="0" err="1">
                <a:effectLst/>
                <a:highlight>
                  <a:srgbClr val="C8DEF2"/>
                </a:highlight>
              </a:rPr>
              <a:t>recognising</a:t>
            </a:r>
            <a:r>
              <a:rPr lang="en-US" sz="1600" b="0" i="0" strike="noStrike" dirty="0">
                <a:effectLst/>
                <a:highlight>
                  <a:srgbClr val="C8DEF2"/>
                </a:highlight>
              </a:rPr>
              <a:t> their purpose and audience.</a:t>
            </a:r>
            <a:r>
              <a:rPr lang="en-US" sz="1600" b="0" i="0" dirty="0">
                <a:solidFill>
                  <a:srgbClr val="000000"/>
                </a:solidFill>
                <a:effectLst/>
                <a:highlight>
                  <a:srgbClr val="C8DEF2"/>
                </a:highlight>
              </a:rPr>
              <a:t> </a:t>
            </a:r>
            <a:r>
              <a:rPr lang="en-US" sz="1600" b="0" i="0" strike="noStrike" dirty="0">
                <a:effectLst/>
                <a:highlight>
                  <a:srgbClr val="C8DEF2"/>
                </a:highlight>
              </a:rPr>
              <a:t>They identify literal meaning and explain inferred meaning.</a:t>
            </a:r>
            <a:r>
              <a:rPr lang="en-US" sz="1600" b="0" i="0" dirty="0">
                <a:solidFill>
                  <a:srgbClr val="000000"/>
                </a:solidFill>
                <a:effectLst/>
                <a:highlight>
                  <a:srgbClr val="C8DEF2"/>
                </a:highlight>
              </a:rPr>
              <a:t> </a:t>
            </a:r>
            <a:r>
              <a:rPr lang="en-US" sz="1600" b="0" i="0" strike="noStrike" dirty="0">
                <a:effectLst/>
                <a:highlight>
                  <a:srgbClr val="C8DEF2"/>
                </a:highlight>
              </a:rPr>
              <a:t>They describe how stories are developed through characters and/or events.</a:t>
            </a:r>
            <a:r>
              <a:rPr lang="en-US" sz="1600" b="0" i="0" dirty="0">
                <a:solidFill>
                  <a:srgbClr val="000000"/>
                </a:solidFill>
                <a:effectLst/>
                <a:highlight>
                  <a:srgbClr val="C8DEF2"/>
                </a:highlight>
              </a:rPr>
              <a:t> </a:t>
            </a:r>
            <a:r>
              <a:rPr lang="en-US" sz="1600" b="0" i="0" strike="noStrike" dirty="0">
                <a:effectLst/>
                <a:highlight>
                  <a:srgbClr val="C8DEF2"/>
                </a:highlight>
              </a:rPr>
              <a:t>They describe how texts are structured and presented.</a:t>
            </a:r>
            <a:r>
              <a:rPr lang="en-US" sz="1600" b="0" i="0" dirty="0">
                <a:solidFill>
                  <a:srgbClr val="000000"/>
                </a:solidFill>
                <a:effectLst/>
                <a:highlight>
                  <a:srgbClr val="C8DEF2"/>
                </a:highlight>
              </a:rPr>
              <a:t> </a:t>
            </a:r>
            <a:r>
              <a:rPr lang="en-US" sz="1600" b="0" i="0" strike="noStrike" dirty="0">
                <a:effectLst/>
                <a:highlight>
                  <a:srgbClr val="C8DEF2"/>
                </a:highlight>
              </a:rPr>
              <a:t>They describe </a:t>
            </a:r>
            <a:br>
              <a:rPr lang="en-US" sz="1600" b="0" i="0" strike="noStrike" dirty="0">
                <a:effectLst/>
                <a:highlight>
                  <a:srgbClr val="C8DEF2"/>
                </a:highlight>
              </a:rPr>
            </a:br>
            <a:r>
              <a:rPr lang="en-US" sz="1600" b="0" i="0" strike="noStrike" dirty="0">
                <a:effectLst/>
                <a:highlight>
                  <a:srgbClr val="C8DEF2"/>
                </a:highlight>
              </a:rPr>
              <a:t>the language features of texts including </a:t>
            </a:r>
            <a:br>
              <a:rPr lang="en-US" sz="1600" b="0" i="0" strike="noStrike" dirty="0">
                <a:effectLst/>
                <a:highlight>
                  <a:srgbClr val="C8DEF2"/>
                </a:highlight>
              </a:rPr>
            </a:br>
            <a:r>
              <a:rPr lang="en-US" sz="1600" b="0" i="0" strike="noStrike" dirty="0">
                <a:effectLst/>
                <a:highlight>
                  <a:srgbClr val="C8DEF2"/>
                </a:highlight>
              </a:rPr>
              <a:t>topic-specific vocabulary and literary devices, and how visual features extend meaning.</a:t>
            </a:r>
            <a:r>
              <a:rPr lang="en-US" sz="1600" b="0" i="0" dirty="0">
                <a:solidFill>
                  <a:srgbClr val="000000"/>
                </a:solidFill>
                <a:effectLst/>
                <a:highlight>
                  <a:srgbClr val="C8DEF2"/>
                </a:highlight>
              </a:rPr>
              <a:t> </a:t>
            </a:r>
            <a:r>
              <a:rPr lang="en-US" sz="1600" b="0" i="0" u="none" strike="noStrike" dirty="0">
                <a:solidFill>
                  <a:schemeClr val="accent1">
                    <a:lumMod val="40000"/>
                    <a:lumOff val="60000"/>
                  </a:schemeClr>
                </a:solidFill>
                <a:effectLst/>
              </a:rPr>
              <a:t>They read fluently, using phonic, morphemic and grammatical knowledge to read multisyllabic words with more complex </a:t>
            </a:r>
            <a:br>
              <a:rPr lang="en-US" sz="1600" b="0" i="0" u="none" strike="noStrike" dirty="0">
                <a:solidFill>
                  <a:schemeClr val="accent1">
                    <a:lumMod val="40000"/>
                    <a:lumOff val="60000"/>
                  </a:schemeClr>
                </a:solidFill>
                <a:effectLst/>
              </a:rPr>
            </a:br>
            <a:r>
              <a:rPr lang="en-US" sz="1600" b="0" i="0" u="none" strike="noStrike" dirty="0">
                <a:solidFill>
                  <a:schemeClr val="accent1">
                    <a:lumMod val="40000"/>
                    <a:lumOff val="60000"/>
                  </a:schemeClr>
                </a:solidFill>
                <a:effectLst/>
              </a:rPr>
              <a:t>letter patterns.</a:t>
            </a:r>
            <a:endParaRPr lang="en-AU" sz="1600" dirty="0">
              <a:solidFill>
                <a:schemeClr val="accent1">
                  <a:lumMod val="40000"/>
                  <a:lumOff val="60000"/>
                </a:schemeClr>
              </a:solidFill>
            </a:endParaRPr>
          </a:p>
        </p:txBody>
      </p:sp>
      <p:sp>
        <p:nvSpPr>
          <p:cNvPr id="6" name="Content Placeholder 5">
            <a:extLst>
              <a:ext uri="{FF2B5EF4-FFF2-40B4-BE49-F238E27FC236}">
                <a16:creationId xmlns:a16="http://schemas.microsoft.com/office/drawing/2014/main" id="{43832F52-D157-CD61-87E9-1436E3B7BADD}"/>
              </a:ext>
            </a:extLst>
          </p:cNvPr>
          <p:cNvSpPr>
            <a:spLocks noGrp="1"/>
          </p:cNvSpPr>
          <p:nvPr>
            <p:ph sz="half" idx="2"/>
          </p:nvPr>
        </p:nvSpPr>
        <p:spPr/>
        <p:txBody>
          <a:bodyPr>
            <a:normAutofit/>
          </a:bodyPr>
          <a:lstStyle/>
          <a:p>
            <a:r>
              <a:rPr lang="en-AU" sz="1600" b="1" dirty="0"/>
              <a:t>Year 4</a:t>
            </a:r>
          </a:p>
          <a:p>
            <a:r>
              <a:rPr lang="en-US" sz="1600" b="0" i="0" strike="noStrike" dirty="0">
                <a:effectLst/>
                <a:highlight>
                  <a:srgbClr val="C8DEF2"/>
                </a:highlight>
              </a:rPr>
              <a:t>They read, view and comprehend texts </a:t>
            </a:r>
            <a:br>
              <a:rPr lang="en-US" sz="1600" b="0" i="0" strike="noStrike" dirty="0">
                <a:effectLst/>
                <a:highlight>
                  <a:srgbClr val="C8DEF2"/>
                </a:highlight>
              </a:rPr>
            </a:br>
            <a:r>
              <a:rPr lang="en-US" sz="1600" b="0" i="0" strike="noStrike" dirty="0">
                <a:effectLst/>
                <a:highlight>
                  <a:srgbClr val="C8DEF2"/>
                </a:highlight>
              </a:rPr>
              <a:t>created to inform, influence and/or engage audiences.</a:t>
            </a:r>
            <a:r>
              <a:rPr lang="en-US" sz="1600" b="0" i="0" dirty="0">
                <a:solidFill>
                  <a:srgbClr val="000000"/>
                </a:solidFill>
                <a:effectLst/>
                <a:highlight>
                  <a:srgbClr val="C8DEF2"/>
                </a:highlight>
              </a:rPr>
              <a:t> </a:t>
            </a:r>
            <a:r>
              <a:rPr lang="en-US" sz="1600" b="0" i="0" strike="noStrike" dirty="0">
                <a:effectLst/>
                <a:highlight>
                  <a:srgbClr val="C8DEF2"/>
                </a:highlight>
              </a:rPr>
              <a:t>They describe how ideas are developed including through characters and events, and how texts reflect contexts.</a:t>
            </a:r>
            <a:r>
              <a:rPr lang="en-US" sz="1600" b="0" i="0" dirty="0">
                <a:solidFill>
                  <a:srgbClr val="000000"/>
                </a:solidFill>
                <a:effectLst/>
                <a:highlight>
                  <a:srgbClr val="C8DEF2"/>
                </a:highlight>
              </a:rPr>
              <a:t> </a:t>
            </a:r>
            <a:r>
              <a:rPr lang="en-US" sz="1600" b="0" i="0" strike="noStrike" dirty="0">
                <a:effectLst/>
                <a:highlight>
                  <a:srgbClr val="C8DEF2"/>
                </a:highlight>
              </a:rPr>
              <a:t>They describe the characteristic features of different text structures.</a:t>
            </a:r>
            <a:r>
              <a:rPr lang="en-US" sz="1600" b="0" i="0" dirty="0">
                <a:solidFill>
                  <a:srgbClr val="000000"/>
                </a:solidFill>
                <a:effectLst/>
                <a:highlight>
                  <a:srgbClr val="C8DEF2"/>
                </a:highlight>
              </a:rPr>
              <a:t> </a:t>
            </a:r>
            <a:r>
              <a:rPr lang="en-US" sz="1600" b="0" i="0" strike="noStrike" dirty="0">
                <a:effectLst/>
                <a:highlight>
                  <a:srgbClr val="C8DEF2"/>
                </a:highlight>
              </a:rPr>
              <a:t>They describe how language features including literary devices, and visual features shape meaning.</a:t>
            </a:r>
            <a:r>
              <a:rPr lang="en-US" sz="1600" b="0" i="0" dirty="0">
                <a:solidFill>
                  <a:srgbClr val="000000"/>
                </a:solidFill>
                <a:effectLst/>
                <a:highlight>
                  <a:srgbClr val="C8DEF2"/>
                </a:highlight>
              </a:rPr>
              <a:t> </a:t>
            </a:r>
            <a:r>
              <a:rPr lang="en-US" sz="1600" b="0" i="0" u="none" strike="noStrike" dirty="0">
                <a:solidFill>
                  <a:schemeClr val="accent1">
                    <a:lumMod val="40000"/>
                    <a:lumOff val="60000"/>
                  </a:schemeClr>
                </a:solidFill>
                <a:effectLst/>
              </a:rPr>
              <a:t>They read fluently and accurately, integrating phonic, morphemic, grammatical and punctuation knowledge.</a:t>
            </a:r>
            <a:endParaRPr lang="en-AU" sz="1600" dirty="0">
              <a:solidFill>
                <a:schemeClr val="accent1">
                  <a:lumMod val="40000"/>
                  <a:lumOff val="60000"/>
                </a:schemeClr>
              </a:solidFill>
            </a:endParaRPr>
          </a:p>
        </p:txBody>
      </p:sp>
      <p:pic>
        <p:nvPicPr>
          <p:cNvPr id="2" name="Picture 1">
            <a:extLst>
              <a:ext uri="{FF2B5EF4-FFF2-40B4-BE49-F238E27FC236}">
                <a16:creationId xmlns:a16="http://schemas.microsoft.com/office/drawing/2014/main" id="{D6C339C5-CF96-6686-289E-92BC7500670D}"/>
              </a:ext>
            </a:extLst>
          </p:cNvPr>
          <p:cNvPicPr>
            <a:picLocks noChangeAspect="1"/>
          </p:cNvPicPr>
          <p:nvPr/>
        </p:nvPicPr>
        <p:blipFill>
          <a:blip r:embed="rId3"/>
          <a:stretch>
            <a:fillRect/>
          </a:stretch>
        </p:blipFill>
        <p:spPr>
          <a:xfrm>
            <a:off x="8219755" y="74175"/>
            <a:ext cx="928001" cy="236218"/>
          </a:xfrm>
          <a:prstGeom prst="rect">
            <a:avLst/>
          </a:prstGeom>
        </p:spPr>
      </p:pic>
    </p:spTree>
    <p:extLst>
      <p:ext uri="{BB962C8B-B14F-4D97-AF65-F5344CB8AC3E}">
        <p14:creationId xmlns:p14="http://schemas.microsoft.com/office/powerpoint/2010/main" val="1752067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28A6E-31F8-1E19-1108-2239360FEB2B}"/>
              </a:ext>
            </a:extLst>
          </p:cNvPr>
          <p:cNvSpPr>
            <a:spLocks noGrp="1"/>
          </p:cNvSpPr>
          <p:nvPr>
            <p:ph type="title"/>
          </p:nvPr>
        </p:nvSpPr>
        <p:spPr>
          <a:xfrm>
            <a:off x="254288" y="274637"/>
            <a:ext cx="8496000" cy="360000"/>
          </a:xfrm>
        </p:spPr>
        <p:txBody>
          <a:bodyPr>
            <a:normAutofit fontScale="90000"/>
          </a:bodyPr>
          <a:lstStyle/>
          <a:p>
            <a:r>
              <a:rPr lang="en-AU"/>
              <a:t>Acknowledgment of Country</a:t>
            </a:r>
          </a:p>
        </p:txBody>
      </p:sp>
    </p:spTree>
    <p:extLst>
      <p:ext uri="{BB962C8B-B14F-4D97-AF65-F5344CB8AC3E}">
        <p14:creationId xmlns:p14="http://schemas.microsoft.com/office/powerpoint/2010/main" val="2325789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5EB82D-D8A2-485B-6150-160D64F44D05}"/>
              </a:ext>
            </a:extLst>
          </p:cNvPr>
          <p:cNvSpPr>
            <a:spLocks noGrp="1"/>
          </p:cNvSpPr>
          <p:nvPr>
            <p:ph type="title"/>
          </p:nvPr>
        </p:nvSpPr>
        <p:spPr/>
        <p:txBody>
          <a:bodyPr/>
          <a:lstStyle/>
          <a:p>
            <a:r>
              <a:rPr lang="en-AU" dirty="0"/>
              <a:t>Achievement standards: Compared</a:t>
            </a:r>
          </a:p>
        </p:txBody>
      </p:sp>
      <p:sp>
        <p:nvSpPr>
          <p:cNvPr id="5" name="Content Placeholder 4">
            <a:extLst>
              <a:ext uri="{FF2B5EF4-FFF2-40B4-BE49-F238E27FC236}">
                <a16:creationId xmlns:a16="http://schemas.microsoft.com/office/drawing/2014/main" id="{B2DAFBF0-01E1-5E05-62CF-CC76DB37BCE2}"/>
              </a:ext>
            </a:extLst>
          </p:cNvPr>
          <p:cNvSpPr>
            <a:spLocks noGrp="1"/>
          </p:cNvSpPr>
          <p:nvPr>
            <p:ph sz="half" idx="1"/>
          </p:nvPr>
        </p:nvSpPr>
        <p:spPr>
          <a:xfrm>
            <a:off x="327025" y="771551"/>
            <a:ext cx="4168775" cy="4024384"/>
          </a:xfrm>
        </p:spPr>
        <p:txBody>
          <a:bodyPr>
            <a:noAutofit/>
          </a:bodyPr>
          <a:lstStyle/>
          <a:p>
            <a:r>
              <a:rPr lang="en-US" sz="1600" b="1" dirty="0"/>
              <a:t>Year 3</a:t>
            </a:r>
          </a:p>
          <a:p>
            <a:r>
              <a:rPr lang="en-US" sz="1600" b="0" i="0" strike="noStrike" dirty="0">
                <a:effectLst/>
                <a:highlight>
                  <a:srgbClr val="C8DEF2"/>
                </a:highlight>
              </a:rPr>
              <a:t>They read, view and comprehend texts, </a:t>
            </a:r>
            <a:r>
              <a:rPr lang="en-US" sz="1600" b="0" i="0" strike="noStrike" dirty="0" err="1">
                <a:effectLst/>
                <a:highlight>
                  <a:srgbClr val="C8DEF2"/>
                </a:highlight>
              </a:rPr>
              <a:t>recognising</a:t>
            </a:r>
            <a:r>
              <a:rPr lang="en-US" sz="1600" b="0" i="0" strike="noStrike" dirty="0">
                <a:effectLst/>
                <a:highlight>
                  <a:srgbClr val="C8DEF2"/>
                </a:highlight>
              </a:rPr>
              <a:t> their purpose and audience.</a:t>
            </a:r>
            <a:r>
              <a:rPr lang="en-US" sz="1600" b="0" i="0" dirty="0">
                <a:solidFill>
                  <a:srgbClr val="000000"/>
                </a:solidFill>
                <a:effectLst/>
                <a:highlight>
                  <a:srgbClr val="C8DEF2"/>
                </a:highlight>
              </a:rPr>
              <a:t> </a:t>
            </a:r>
            <a:br>
              <a:rPr lang="en-US" sz="1600" b="0" i="0" dirty="0">
                <a:solidFill>
                  <a:srgbClr val="000000"/>
                </a:solidFill>
                <a:effectLst/>
                <a:highlight>
                  <a:srgbClr val="C8DEF2"/>
                </a:highlight>
              </a:rPr>
            </a:br>
            <a:r>
              <a:rPr lang="en-US" sz="1600" b="0" i="0" strike="noStrike" dirty="0">
                <a:effectLst/>
                <a:highlight>
                  <a:srgbClr val="C8DEF2"/>
                </a:highlight>
              </a:rPr>
              <a:t>They identify literal meaning and explain inferred meaning.</a:t>
            </a:r>
            <a:r>
              <a:rPr lang="en-US" sz="1600" b="0" i="0" dirty="0">
                <a:solidFill>
                  <a:srgbClr val="000000"/>
                </a:solidFill>
                <a:effectLst/>
                <a:highlight>
                  <a:srgbClr val="C8DEF2"/>
                </a:highlight>
              </a:rPr>
              <a:t> </a:t>
            </a:r>
            <a:r>
              <a:rPr lang="en-US" sz="1600" b="0" i="0" strike="noStrike" dirty="0">
                <a:effectLst/>
                <a:highlight>
                  <a:srgbClr val="C8DEF2"/>
                </a:highlight>
              </a:rPr>
              <a:t>They describe how stories are developed through characters and/or events.</a:t>
            </a:r>
            <a:r>
              <a:rPr lang="en-US" sz="1600" b="0" i="0" dirty="0">
                <a:solidFill>
                  <a:srgbClr val="000000"/>
                </a:solidFill>
                <a:effectLst/>
                <a:highlight>
                  <a:srgbClr val="C8DEF2"/>
                </a:highlight>
              </a:rPr>
              <a:t> </a:t>
            </a:r>
            <a:r>
              <a:rPr lang="en-US" sz="1600" b="0" i="0" strike="noStrike" dirty="0">
                <a:effectLst/>
                <a:highlight>
                  <a:srgbClr val="C8DEF2"/>
                </a:highlight>
              </a:rPr>
              <a:t>They describe how texts are structured and presented.</a:t>
            </a:r>
            <a:r>
              <a:rPr lang="en-US" sz="1600" b="0" i="0" dirty="0">
                <a:solidFill>
                  <a:srgbClr val="000000"/>
                </a:solidFill>
                <a:effectLst/>
                <a:highlight>
                  <a:srgbClr val="C8DEF2"/>
                </a:highlight>
              </a:rPr>
              <a:t> </a:t>
            </a:r>
            <a:r>
              <a:rPr lang="en-US" sz="1600" b="0" i="0" strike="noStrike" dirty="0">
                <a:effectLst/>
                <a:highlight>
                  <a:srgbClr val="C8DEF2"/>
                </a:highlight>
              </a:rPr>
              <a:t>They describe the language features of texts including topic-specific vocabulary and literary devices, and how visual features extend meaning.</a:t>
            </a:r>
            <a:r>
              <a:rPr lang="en-US" sz="1600" b="0" i="0" dirty="0">
                <a:solidFill>
                  <a:srgbClr val="000000"/>
                </a:solidFill>
                <a:effectLst/>
                <a:highlight>
                  <a:srgbClr val="C8DEF2"/>
                </a:highlight>
              </a:rPr>
              <a:t> </a:t>
            </a:r>
            <a:r>
              <a:rPr lang="en-US" sz="1600" b="0" i="0" u="dottedHeavy" strike="noStrike" dirty="0">
                <a:effectLst/>
                <a:highlight>
                  <a:srgbClr val="FBE4D3"/>
                </a:highlight>
              </a:rPr>
              <a:t>They read fluently, using phonic, morphemic and grammatical knowledge to read multisyllabic words with more complex letter patterns.</a:t>
            </a:r>
            <a:endParaRPr lang="en-AU" sz="1600" u="dottedHeavy" dirty="0">
              <a:highlight>
                <a:srgbClr val="FBE4D3"/>
              </a:highlight>
            </a:endParaRPr>
          </a:p>
        </p:txBody>
      </p:sp>
      <p:sp>
        <p:nvSpPr>
          <p:cNvPr id="6" name="Content Placeholder 5">
            <a:extLst>
              <a:ext uri="{FF2B5EF4-FFF2-40B4-BE49-F238E27FC236}">
                <a16:creationId xmlns:a16="http://schemas.microsoft.com/office/drawing/2014/main" id="{43832F52-D157-CD61-87E9-1436E3B7BADD}"/>
              </a:ext>
            </a:extLst>
          </p:cNvPr>
          <p:cNvSpPr>
            <a:spLocks noGrp="1"/>
          </p:cNvSpPr>
          <p:nvPr>
            <p:ph sz="half" idx="2"/>
          </p:nvPr>
        </p:nvSpPr>
        <p:spPr/>
        <p:txBody>
          <a:bodyPr>
            <a:normAutofit/>
          </a:bodyPr>
          <a:lstStyle/>
          <a:p>
            <a:r>
              <a:rPr lang="en-AU" sz="1600" b="1" dirty="0"/>
              <a:t>Year 4</a:t>
            </a:r>
          </a:p>
          <a:p>
            <a:r>
              <a:rPr lang="en-US" sz="1600" b="0" i="0" strike="noStrike" dirty="0">
                <a:effectLst/>
                <a:highlight>
                  <a:srgbClr val="C8DEF2"/>
                </a:highlight>
              </a:rPr>
              <a:t>They read, view and comprehend texts </a:t>
            </a:r>
            <a:br>
              <a:rPr lang="en-US" sz="1600" b="0" i="0" strike="noStrike" dirty="0">
                <a:effectLst/>
                <a:highlight>
                  <a:srgbClr val="C8DEF2"/>
                </a:highlight>
              </a:rPr>
            </a:br>
            <a:r>
              <a:rPr lang="en-US" sz="1600" b="0" i="0" strike="noStrike" dirty="0">
                <a:effectLst/>
                <a:highlight>
                  <a:srgbClr val="C8DEF2"/>
                </a:highlight>
              </a:rPr>
              <a:t>created to inform, influence and/or engage audiences.</a:t>
            </a:r>
            <a:r>
              <a:rPr lang="en-US" sz="1600" b="0" i="0" dirty="0">
                <a:solidFill>
                  <a:srgbClr val="000000"/>
                </a:solidFill>
                <a:effectLst/>
                <a:highlight>
                  <a:srgbClr val="C8DEF2"/>
                </a:highlight>
              </a:rPr>
              <a:t> </a:t>
            </a:r>
            <a:r>
              <a:rPr lang="en-US" sz="1600" b="0" i="0" strike="noStrike" dirty="0">
                <a:effectLst/>
                <a:highlight>
                  <a:srgbClr val="C8DEF2"/>
                </a:highlight>
              </a:rPr>
              <a:t>They describe how ideas are developed including through characters and events, and how texts reflect contexts.</a:t>
            </a:r>
            <a:r>
              <a:rPr lang="en-US" sz="1600" b="0" i="0" dirty="0">
                <a:solidFill>
                  <a:srgbClr val="000000"/>
                </a:solidFill>
                <a:effectLst/>
                <a:highlight>
                  <a:srgbClr val="C8DEF2"/>
                </a:highlight>
              </a:rPr>
              <a:t> </a:t>
            </a:r>
            <a:r>
              <a:rPr lang="en-US" sz="1600" b="0" i="0" strike="noStrike" dirty="0">
                <a:effectLst/>
                <a:highlight>
                  <a:srgbClr val="C8DEF2"/>
                </a:highlight>
              </a:rPr>
              <a:t>They describe the characteristic features of different text structures.</a:t>
            </a:r>
            <a:r>
              <a:rPr lang="en-US" sz="1600" b="0" i="0" dirty="0">
                <a:solidFill>
                  <a:srgbClr val="000000"/>
                </a:solidFill>
                <a:effectLst/>
                <a:highlight>
                  <a:srgbClr val="C8DEF2"/>
                </a:highlight>
              </a:rPr>
              <a:t> </a:t>
            </a:r>
            <a:r>
              <a:rPr lang="en-US" sz="1600" b="0" i="0" strike="noStrike" dirty="0">
                <a:effectLst/>
                <a:highlight>
                  <a:srgbClr val="C8DEF2"/>
                </a:highlight>
              </a:rPr>
              <a:t>They describe how language features including literary devices, and visual features shape meaning.</a:t>
            </a:r>
            <a:r>
              <a:rPr lang="en-US" sz="1600" b="0" i="0" dirty="0">
                <a:solidFill>
                  <a:srgbClr val="000000"/>
                </a:solidFill>
                <a:effectLst/>
                <a:highlight>
                  <a:srgbClr val="C8DEF2"/>
                </a:highlight>
              </a:rPr>
              <a:t> </a:t>
            </a:r>
            <a:r>
              <a:rPr lang="en-US" sz="1600" b="0" i="0" u="dottedHeavy" strike="noStrike" dirty="0">
                <a:effectLst/>
                <a:highlight>
                  <a:srgbClr val="FBE4D3"/>
                </a:highlight>
              </a:rPr>
              <a:t>They read fluently and accurately, integrating phonic, morphemic, grammatical and punctuation knowledge.</a:t>
            </a:r>
            <a:endParaRPr lang="en-AU" sz="1600" u="dottedHeavy" dirty="0">
              <a:highlight>
                <a:srgbClr val="FBE4D3"/>
              </a:highlight>
            </a:endParaRPr>
          </a:p>
        </p:txBody>
      </p:sp>
      <p:pic>
        <p:nvPicPr>
          <p:cNvPr id="2" name="Picture 1">
            <a:extLst>
              <a:ext uri="{FF2B5EF4-FFF2-40B4-BE49-F238E27FC236}">
                <a16:creationId xmlns:a16="http://schemas.microsoft.com/office/drawing/2014/main" id="{15B54207-84AE-F860-3BF0-5337EC051E7B}"/>
              </a:ext>
            </a:extLst>
          </p:cNvPr>
          <p:cNvPicPr>
            <a:picLocks noChangeAspect="1"/>
          </p:cNvPicPr>
          <p:nvPr/>
        </p:nvPicPr>
        <p:blipFill>
          <a:blip r:embed="rId3"/>
          <a:stretch>
            <a:fillRect/>
          </a:stretch>
        </p:blipFill>
        <p:spPr>
          <a:xfrm>
            <a:off x="8219755" y="74175"/>
            <a:ext cx="928001" cy="236218"/>
          </a:xfrm>
          <a:prstGeom prst="rect">
            <a:avLst/>
          </a:prstGeom>
        </p:spPr>
      </p:pic>
    </p:spTree>
    <p:extLst>
      <p:ext uri="{BB962C8B-B14F-4D97-AF65-F5344CB8AC3E}">
        <p14:creationId xmlns:p14="http://schemas.microsoft.com/office/powerpoint/2010/main" val="1196728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5EB82D-D8A2-485B-6150-160D64F44D05}"/>
              </a:ext>
            </a:extLst>
          </p:cNvPr>
          <p:cNvSpPr>
            <a:spLocks noGrp="1"/>
          </p:cNvSpPr>
          <p:nvPr>
            <p:ph type="title"/>
          </p:nvPr>
        </p:nvSpPr>
        <p:spPr/>
        <p:txBody>
          <a:bodyPr/>
          <a:lstStyle/>
          <a:p>
            <a:r>
              <a:rPr lang="en-AU" dirty="0"/>
              <a:t>Achievement standards: Compared</a:t>
            </a:r>
          </a:p>
        </p:txBody>
      </p:sp>
      <p:sp>
        <p:nvSpPr>
          <p:cNvPr id="5" name="Content Placeholder 4">
            <a:extLst>
              <a:ext uri="{FF2B5EF4-FFF2-40B4-BE49-F238E27FC236}">
                <a16:creationId xmlns:a16="http://schemas.microsoft.com/office/drawing/2014/main" id="{B2DAFBF0-01E1-5E05-62CF-CC76DB37BCE2}"/>
              </a:ext>
            </a:extLst>
          </p:cNvPr>
          <p:cNvSpPr>
            <a:spLocks noGrp="1"/>
          </p:cNvSpPr>
          <p:nvPr>
            <p:ph sz="half" idx="1"/>
          </p:nvPr>
        </p:nvSpPr>
        <p:spPr>
          <a:xfrm>
            <a:off x="327025" y="771551"/>
            <a:ext cx="3971375" cy="4024384"/>
          </a:xfrm>
        </p:spPr>
        <p:txBody>
          <a:bodyPr>
            <a:noAutofit/>
          </a:bodyPr>
          <a:lstStyle/>
          <a:p>
            <a:r>
              <a:rPr lang="en-US" sz="1600" b="1" dirty="0"/>
              <a:t>Year 5</a:t>
            </a:r>
          </a:p>
          <a:p>
            <a:r>
              <a:rPr lang="en-US" sz="1800" b="0" i="0" strike="noStrike" dirty="0">
                <a:effectLst/>
                <a:highlight>
                  <a:srgbClr val="C8DEF2"/>
                </a:highlight>
              </a:rPr>
              <a:t>They read, view and comprehend </a:t>
            </a:r>
            <a:br>
              <a:rPr lang="en-US" sz="1800" b="0" i="0" strike="noStrike" dirty="0">
                <a:effectLst/>
                <a:highlight>
                  <a:srgbClr val="C8DEF2"/>
                </a:highlight>
              </a:rPr>
            </a:br>
            <a:r>
              <a:rPr lang="en-US" sz="1800" b="0" i="0" strike="noStrike" dirty="0">
                <a:effectLst/>
                <a:highlight>
                  <a:srgbClr val="C8DEF2"/>
                </a:highlight>
              </a:rPr>
              <a:t>texts created to inform, influence and/or engage audiences.</a:t>
            </a:r>
            <a:r>
              <a:rPr lang="en-US" sz="1800" b="0" i="0" dirty="0">
                <a:solidFill>
                  <a:srgbClr val="000000"/>
                </a:solidFill>
                <a:effectLst/>
                <a:highlight>
                  <a:srgbClr val="C8DEF2"/>
                </a:highlight>
              </a:rPr>
              <a:t> </a:t>
            </a:r>
            <a:r>
              <a:rPr lang="en-US" sz="1800" b="0" i="0" strike="noStrike" dirty="0">
                <a:effectLst/>
                <a:highlight>
                  <a:srgbClr val="C8DEF2"/>
                </a:highlight>
              </a:rPr>
              <a:t>They explain how ideas are developed including through characters, settings and/or events, and how texts reflect contexts.</a:t>
            </a:r>
            <a:r>
              <a:rPr lang="en-US" sz="1800" b="0" i="0" dirty="0">
                <a:solidFill>
                  <a:srgbClr val="000000"/>
                </a:solidFill>
                <a:effectLst/>
                <a:highlight>
                  <a:srgbClr val="C8DEF2"/>
                </a:highlight>
              </a:rPr>
              <a:t> </a:t>
            </a:r>
            <a:r>
              <a:rPr lang="en-US" sz="1800" b="0" i="0" strike="noStrike" dirty="0">
                <a:effectLst/>
                <a:highlight>
                  <a:srgbClr val="C8DEF2"/>
                </a:highlight>
              </a:rPr>
              <a:t>They explain how characteristic text structures support the purpose of texts.</a:t>
            </a:r>
            <a:r>
              <a:rPr lang="en-US" sz="1800" b="0" i="0" dirty="0">
                <a:solidFill>
                  <a:srgbClr val="000000"/>
                </a:solidFill>
                <a:effectLst/>
                <a:highlight>
                  <a:srgbClr val="C8DEF2"/>
                </a:highlight>
              </a:rPr>
              <a:t> </a:t>
            </a:r>
            <a:r>
              <a:rPr lang="en-US" sz="1800" b="0" i="0" strike="noStrike" dirty="0">
                <a:effectLst/>
                <a:highlight>
                  <a:srgbClr val="C8DEF2"/>
                </a:highlight>
              </a:rPr>
              <a:t>They explain how language features including literary devices, and visual features contribute to the effect and meaning of a text.</a:t>
            </a:r>
            <a:endParaRPr lang="en-US" sz="1800" b="1" dirty="0">
              <a:highlight>
                <a:srgbClr val="C8DEF2"/>
              </a:highlight>
            </a:endParaRPr>
          </a:p>
        </p:txBody>
      </p:sp>
      <p:sp>
        <p:nvSpPr>
          <p:cNvPr id="6" name="Content Placeholder 5">
            <a:extLst>
              <a:ext uri="{FF2B5EF4-FFF2-40B4-BE49-F238E27FC236}">
                <a16:creationId xmlns:a16="http://schemas.microsoft.com/office/drawing/2014/main" id="{43832F52-D157-CD61-87E9-1436E3B7BADD}"/>
              </a:ext>
            </a:extLst>
          </p:cNvPr>
          <p:cNvSpPr>
            <a:spLocks noGrp="1"/>
          </p:cNvSpPr>
          <p:nvPr>
            <p:ph sz="half" idx="2"/>
          </p:nvPr>
        </p:nvSpPr>
        <p:spPr>
          <a:xfrm>
            <a:off x="4648200" y="771551"/>
            <a:ext cx="4168775" cy="3708000"/>
          </a:xfrm>
        </p:spPr>
        <p:txBody>
          <a:bodyPr>
            <a:normAutofit lnSpcReduction="10000"/>
          </a:bodyPr>
          <a:lstStyle/>
          <a:p>
            <a:r>
              <a:rPr lang="en-AU" sz="1600" b="1" dirty="0"/>
              <a:t>Year 6</a:t>
            </a:r>
          </a:p>
          <a:p>
            <a:r>
              <a:rPr lang="en-US" sz="1800" b="0" i="0" strike="noStrike" dirty="0">
                <a:effectLst/>
                <a:highlight>
                  <a:srgbClr val="C8DEF2"/>
                </a:highlight>
              </a:rPr>
              <a:t>They read, view and comprehend different texts created to inform, influence and/or engage audiences.</a:t>
            </a:r>
            <a:r>
              <a:rPr lang="en-US" sz="1800" b="0" i="0" dirty="0">
                <a:solidFill>
                  <a:srgbClr val="000000"/>
                </a:solidFill>
                <a:effectLst/>
                <a:highlight>
                  <a:srgbClr val="C8DEF2"/>
                </a:highlight>
              </a:rPr>
              <a:t> </a:t>
            </a:r>
            <a:r>
              <a:rPr lang="en-US" sz="1800" b="0" i="0" strike="noStrike" dirty="0">
                <a:effectLst/>
                <a:highlight>
                  <a:srgbClr val="C8DEF2"/>
                </a:highlight>
              </a:rPr>
              <a:t>They identify similarities and differences in how ideas are presented and developed including through characters, settings and/or events, and how texts reflect contexts.</a:t>
            </a:r>
            <a:r>
              <a:rPr lang="en-US" sz="1800" b="0" i="0" dirty="0">
                <a:solidFill>
                  <a:srgbClr val="000000"/>
                </a:solidFill>
                <a:effectLst/>
                <a:highlight>
                  <a:srgbClr val="C8DEF2"/>
                </a:highlight>
              </a:rPr>
              <a:t> </a:t>
            </a:r>
            <a:r>
              <a:rPr lang="en-US" sz="1800" b="0" i="0" strike="noStrike" dirty="0">
                <a:effectLst/>
                <a:highlight>
                  <a:srgbClr val="C8DEF2"/>
                </a:highlight>
              </a:rPr>
              <a:t>They identify how texts have similar and different text structures to reflect purpose.</a:t>
            </a:r>
            <a:r>
              <a:rPr lang="en-US" sz="1800" b="0" i="0" dirty="0">
                <a:solidFill>
                  <a:srgbClr val="000000"/>
                </a:solidFill>
                <a:effectLst/>
                <a:highlight>
                  <a:srgbClr val="C8DEF2"/>
                </a:highlight>
              </a:rPr>
              <a:t> </a:t>
            </a:r>
            <a:r>
              <a:rPr lang="en-US" sz="1800" b="0" i="0" strike="noStrike" dirty="0">
                <a:effectLst/>
                <a:highlight>
                  <a:srgbClr val="C8DEF2"/>
                </a:highlight>
              </a:rPr>
              <a:t>They explain how language features including literary devices, and visual features influence audiences.</a:t>
            </a:r>
            <a:endParaRPr lang="en-AU" sz="1800" b="1" dirty="0">
              <a:highlight>
                <a:srgbClr val="C8DEF2"/>
              </a:highlight>
            </a:endParaRPr>
          </a:p>
        </p:txBody>
      </p:sp>
      <p:pic>
        <p:nvPicPr>
          <p:cNvPr id="2" name="Picture 1">
            <a:extLst>
              <a:ext uri="{FF2B5EF4-FFF2-40B4-BE49-F238E27FC236}">
                <a16:creationId xmlns:a16="http://schemas.microsoft.com/office/drawing/2014/main" id="{B92D7C1B-959F-7C23-E772-50819353A619}"/>
              </a:ext>
            </a:extLst>
          </p:cNvPr>
          <p:cNvPicPr>
            <a:picLocks noChangeAspect="1"/>
          </p:cNvPicPr>
          <p:nvPr/>
        </p:nvPicPr>
        <p:blipFill>
          <a:blip r:embed="rId3"/>
          <a:stretch>
            <a:fillRect/>
          </a:stretch>
        </p:blipFill>
        <p:spPr>
          <a:xfrm>
            <a:off x="8219755" y="74175"/>
            <a:ext cx="928001" cy="236218"/>
          </a:xfrm>
          <a:prstGeom prst="rect">
            <a:avLst/>
          </a:prstGeom>
        </p:spPr>
      </p:pic>
    </p:spTree>
    <p:extLst>
      <p:ext uri="{BB962C8B-B14F-4D97-AF65-F5344CB8AC3E}">
        <p14:creationId xmlns:p14="http://schemas.microsoft.com/office/powerpoint/2010/main" val="2974225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179D5-9F96-6BB7-7A01-2C29E015DE2B}"/>
              </a:ext>
            </a:extLst>
          </p:cNvPr>
          <p:cNvSpPr>
            <a:spLocks noGrp="1"/>
          </p:cNvSpPr>
          <p:nvPr>
            <p:ph type="title"/>
          </p:nvPr>
        </p:nvSpPr>
        <p:spPr/>
        <p:txBody>
          <a:bodyPr>
            <a:normAutofit/>
          </a:bodyPr>
          <a:lstStyle/>
          <a:p>
            <a:r>
              <a:rPr lang="en-AU" dirty="0"/>
              <a:t>Year 4 Unit 1: Example assessment</a:t>
            </a:r>
          </a:p>
        </p:txBody>
      </p:sp>
      <p:pic>
        <p:nvPicPr>
          <p:cNvPr id="7" name="Content Placeholder 6">
            <a:extLst>
              <a:ext uri="{FF2B5EF4-FFF2-40B4-BE49-F238E27FC236}">
                <a16:creationId xmlns:a16="http://schemas.microsoft.com/office/drawing/2014/main" id="{9CA2B993-8FCF-5CC5-BC97-CDB633E7B566}"/>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27025" y="704688"/>
            <a:ext cx="5212094" cy="3708400"/>
          </a:xfrm>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D1354AF1-BE42-ADCE-0008-C054F0B40BC0}"/>
              </a:ext>
            </a:extLst>
          </p:cNvPr>
          <p:cNvSpPr/>
          <p:nvPr/>
        </p:nvSpPr>
        <p:spPr>
          <a:xfrm>
            <a:off x="743902" y="931025"/>
            <a:ext cx="1130531" cy="294270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a:extLst>
              <a:ext uri="{FF2B5EF4-FFF2-40B4-BE49-F238E27FC236}">
                <a16:creationId xmlns:a16="http://schemas.microsoft.com/office/drawing/2014/main" id="{187E56C5-CDB7-24B2-1DE3-A13C28862882}"/>
              </a:ext>
            </a:extLst>
          </p:cNvPr>
          <p:cNvPicPr>
            <a:picLocks noChangeAspect="1"/>
          </p:cNvPicPr>
          <p:nvPr/>
        </p:nvPicPr>
        <p:blipFill>
          <a:blip r:embed="rId4"/>
          <a:stretch>
            <a:fillRect/>
          </a:stretch>
        </p:blipFill>
        <p:spPr>
          <a:xfrm>
            <a:off x="8219755" y="74175"/>
            <a:ext cx="928001" cy="236218"/>
          </a:xfrm>
          <a:prstGeom prst="rect">
            <a:avLst/>
          </a:prstGeom>
        </p:spPr>
      </p:pic>
      <p:sp>
        <p:nvSpPr>
          <p:cNvPr id="9" name="Callout: Line 8">
            <a:extLst>
              <a:ext uri="{FF2B5EF4-FFF2-40B4-BE49-F238E27FC236}">
                <a16:creationId xmlns:a16="http://schemas.microsoft.com/office/drawing/2014/main" id="{8FAB25E1-58E4-4772-D2D9-E6647EBA3BCE}"/>
              </a:ext>
            </a:extLst>
          </p:cNvPr>
          <p:cNvSpPr/>
          <p:nvPr/>
        </p:nvSpPr>
        <p:spPr>
          <a:xfrm>
            <a:off x="3212594" y="901202"/>
            <a:ext cx="3405674" cy="960146"/>
          </a:xfrm>
          <a:prstGeom prst="borderCallout1">
            <a:avLst>
              <a:gd name="adj1" fmla="val 51280"/>
              <a:gd name="adj2" fmla="val -388"/>
              <a:gd name="adj3" fmla="val 72373"/>
              <a:gd name="adj4" fmla="val -39156"/>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r>
              <a:rPr lang="en-AU" sz="2000" b="1" dirty="0">
                <a:latin typeface="Arial" panose="020B0604020202020204" pitchFamily="34" charset="0"/>
                <a:cs typeface="Arial" panose="020B0604020202020204" pitchFamily="34" charset="0"/>
              </a:rPr>
              <a:t>Term 1</a:t>
            </a:r>
          </a:p>
          <a:p>
            <a:pPr algn="ctr">
              <a:spcBef>
                <a:spcPts val="0"/>
              </a:spcBef>
            </a:pPr>
            <a:r>
              <a:rPr lang="en-AU" sz="2000" dirty="0">
                <a:latin typeface="Arial" panose="020B0604020202020204" pitchFamily="34" charset="0"/>
                <a:cs typeface="Arial" panose="020B0604020202020204" pitchFamily="34" charset="0"/>
              </a:rPr>
              <a:t>Beyond the pages</a:t>
            </a:r>
          </a:p>
        </p:txBody>
      </p:sp>
      <p:pic>
        <p:nvPicPr>
          <p:cNvPr id="10" name="Picture 9">
            <a:extLst>
              <a:ext uri="{FF2B5EF4-FFF2-40B4-BE49-F238E27FC236}">
                <a16:creationId xmlns:a16="http://schemas.microsoft.com/office/drawing/2014/main" id="{1E66450E-E085-4613-80AF-E1B01200BDC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078098" y="2223967"/>
            <a:ext cx="3755795" cy="149724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74087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BA3601-C31F-93C2-63E1-9F46028A056D}"/>
              </a:ext>
            </a:extLst>
          </p:cNvPr>
          <p:cNvSpPr>
            <a:spLocks noGrp="1"/>
          </p:cNvSpPr>
          <p:nvPr>
            <p:ph type="title"/>
          </p:nvPr>
        </p:nvSpPr>
        <p:spPr/>
        <p:txBody>
          <a:bodyPr/>
          <a:lstStyle/>
          <a:p>
            <a:r>
              <a:rPr lang="en-AU" dirty="0"/>
              <a:t>Alignment: Assessment 1</a:t>
            </a:r>
          </a:p>
        </p:txBody>
      </p:sp>
      <p:sp>
        <p:nvSpPr>
          <p:cNvPr id="5" name="Content Placeholder 4">
            <a:extLst>
              <a:ext uri="{FF2B5EF4-FFF2-40B4-BE49-F238E27FC236}">
                <a16:creationId xmlns:a16="http://schemas.microsoft.com/office/drawing/2014/main" id="{C44421B2-EBAC-4AB3-37C1-E7793A2A7E0A}"/>
              </a:ext>
            </a:extLst>
          </p:cNvPr>
          <p:cNvSpPr>
            <a:spLocks noGrp="1"/>
          </p:cNvSpPr>
          <p:nvPr>
            <p:ph sz="half" idx="1"/>
          </p:nvPr>
        </p:nvSpPr>
        <p:spPr>
          <a:xfrm>
            <a:off x="327025" y="1217466"/>
            <a:ext cx="4168775" cy="2949010"/>
          </a:xfrm>
        </p:spPr>
        <p:txBody>
          <a:bodyPr>
            <a:normAutofit lnSpcReduction="10000"/>
          </a:bodyPr>
          <a:lstStyle/>
          <a:p>
            <a:r>
              <a:rPr lang="en-US" sz="1700" b="0" i="0" strike="noStrike" dirty="0">
                <a:effectLst/>
                <a:highlight>
                  <a:srgbClr val="C8DEF2"/>
                </a:highlight>
              </a:rPr>
              <a:t>They read</a:t>
            </a:r>
            <a:r>
              <a:rPr lang="en-US" sz="1700" b="0" i="0" u="none" strike="noStrike" dirty="0">
                <a:solidFill>
                  <a:schemeClr val="accent1">
                    <a:lumMod val="40000"/>
                    <a:lumOff val="60000"/>
                  </a:schemeClr>
                </a:solidFill>
                <a:effectLst/>
              </a:rPr>
              <a:t>, view </a:t>
            </a:r>
            <a:r>
              <a:rPr lang="en-US" sz="1700" b="0" i="0" strike="noStrike" dirty="0">
                <a:effectLst/>
                <a:highlight>
                  <a:srgbClr val="C8DEF2"/>
                </a:highlight>
              </a:rPr>
              <a:t>and comprehend texts created to </a:t>
            </a:r>
            <a:r>
              <a:rPr lang="en-US" sz="1700" b="0" i="0" u="none" strike="noStrike" dirty="0">
                <a:solidFill>
                  <a:schemeClr val="accent1">
                    <a:lumMod val="40000"/>
                    <a:lumOff val="60000"/>
                  </a:schemeClr>
                </a:solidFill>
                <a:effectLst/>
              </a:rPr>
              <a:t>inform, influence and/or </a:t>
            </a:r>
            <a:r>
              <a:rPr lang="en-US" sz="1700" b="0" i="0" strike="noStrike" dirty="0">
                <a:effectLst/>
                <a:highlight>
                  <a:srgbClr val="C8DEF2"/>
                </a:highlight>
              </a:rPr>
              <a:t>engage audiences.</a:t>
            </a:r>
            <a:r>
              <a:rPr lang="en-US" sz="1700" b="0" i="0" dirty="0">
                <a:solidFill>
                  <a:srgbClr val="000000"/>
                </a:solidFill>
                <a:effectLst/>
                <a:highlight>
                  <a:srgbClr val="C8DEF2"/>
                </a:highlight>
              </a:rPr>
              <a:t> </a:t>
            </a:r>
            <a:r>
              <a:rPr lang="en-US" sz="1700" b="0" i="0" strike="noStrike" dirty="0">
                <a:effectLst/>
                <a:highlight>
                  <a:srgbClr val="C8DEF2"/>
                </a:highlight>
              </a:rPr>
              <a:t>They describe how ideas are developed including through characters and events, and how texts reflect contexts.</a:t>
            </a:r>
            <a:r>
              <a:rPr lang="en-US" sz="1700" b="0" i="0" dirty="0">
                <a:solidFill>
                  <a:srgbClr val="000000"/>
                </a:solidFill>
                <a:effectLst/>
                <a:highlight>
                  <a:srgbClr val="C8DEF2"/>
                </a:highlight>
              </a:rPr>
              <a:t> </a:t>
            </a:r>
            <a:r>
              <a:rPr lang="en-US" sz="1700" b="0" i="0" strike="noStrike" dirty="0">
                <a:effectLst/>
                <a:highlight>
                  <a:srgbClr val="C8DEF2"/>
                </a:highlight>
              </a:rPr>
              <a:t>They describe the characteristic features of different text structures.</a:t>
            </a:r>
            <a:r>
              <a:rPr lang="en-US" sz="1700" b="0" i="0" dirty="0">
                <a:solidFill>
                  <a:srgbClr val="000000"/>
                </a:solidFill>
                <a:effectLst/>
                <a:highlight>
                  <a:srgbClr val="C8DEF2"/>
                </a:highlight>
              </a:rPr>
              <a:t> </a:t>
            </a:r>
            <a:r>
              <a:rPr lang="en-US" sz="1700" b="0" i="0" strike="noStrike" dirty="0">
                <a:effectLst/>
                <a:highlight>
                  <a:srgbClr val="C8DEF2"/>
                </a:highlight>
              </a:rPr>
              <a:t>They describe how language features including literary devices</a:t>
            </a:r>
            <a:r>
              <a:rPr lang="en-US" sz="1700" b="0" i="0" u="none" strike="noStrike" dirty="0">
                <a:solidFill>
                  <a:schemeClr val="accent1">
                    <a:lumMod val="40000"/>
                    <a:lumOff val="60000"/>
                  </a:schemeClr>
                </a:solidFill>
                <a:effectLst/>
              </a:rPr>
              <a:t>, and visual features</a:t>
            </a:r>
            <a:r>
              <a:rPr lang="en-US" sz="1700" b="0" i="0" u="none" strike="noStrike" dirty="0">
                <a:effectLst/>
              </a:rPr>
              <a:t> </a:t>
            </a:r>
            <a:r>
              <a:rPr lang="en-US" sz="1700" b="0" i="0" strike="noStrike" dirty="0">
                <a:effectLst/>
                <a:highlight>
                  <a:srgbClr val="C8DEF2"/>
                </a:highlight>
              </a:rPr>
              <a:t>shape meaning.</a:t>
            </a:r>
            <a:r>
              <a:rPr lang="en-US" sz="1700" b="0" i="0" dirty="0">
                <a:solidFill>
                  <a:srgbClr val="000000"/>
                </a:solidFill>
                <a:effectLst/>
              </a:rPr>
              <a:t> </a:t>
            </a:r>
            <a:r>
              <a:rPr lang="en-US" sz="1700" b="0" i="0" u="none" strike="noStrike" dirty="0">
                <a:solidFill>
                  <a:schemeClr val="accent1">
                    <a:lumMod val="40000"/>
                    <a:lumOff val="60000"/>
                  </a:schemeClr>
                </a:solidFill>
                <a:effectLst/>
              </a:rPr>
              <a:t>They read fluently and accurately, integrating phonic, morphemic, grammatical and punctuation knowledge.</a:t>
            </a:r>
            <a:endParaRPr lang="en-AU" sz="1700" dirty="0">
              <a:solidFill>
                <a:schemeClr val="accent1">
                  <a:lumMod val="40000"/>
                  <a:lumOff val="60000"/>
                </a:schemeClr>
              </a:solidFill>
            </a:endParaRPr>
          </a:p>
          <a:p>
            <a:endParaRPr lang="en-AU" dirty="0"/>
          </a:p>
        </p:txBody>
      </p:sp>
      <p:sp>
        <p:nvSpPr>
          <p:cNvPr id="6" name="Content Placeholder 5">
            <a:extLst>
              <a:ext uri="{FF2B5EF4-FFF2-40B4-BE49-F238E27FC236}">
                <a16:creationId xmlns:a16="http://schemas.microsoft.com/office/drawing/2014/main" id="{E2674685-DAB0-3C23-9206-DD330F74602B}"/>
              </a:ext>
            </a:extLst>
          </p:cNvPr>
          <p:cNvSpPr>
            <a:spLocks noGrp="1"/>
          </p:cNvSpPr>
          <p:nvPr>
            <p:ph sz="half" idx="2"/>
          </p:nvPr>
        </p:nvSpPr>
        <p:spPr>
          <a:xfrm>
            <a:off x="4648200" y="882152"/>
            <a:ext cx="4244280" cy="236218"/>
          </a:xfrm>
        </p:spPr>
        <p:txBody>
          <a:bodyPr>
            <a:normAutofit fontScale="92500" lnSpcReduction="20000"/>
          </a:bodyPr>
          <a:lstStyle/>
          <a:p>
            <a:r>
              <a:rPr lang="en-US" sz="1900" b="1" dirty="0"/>
              <a:t>Written review (extended response):</a:t>
            </a:r>
            <a:endParaRPr lang="en-AU" sz="1700" dirty="0">
              <a:highlight>
                <a:srgbClr val="C8DEF2"/>
              </a:highlight>
            </a:endParaRPr>
          </a:p>
        </p:txBody>
      </p:sp>
      <p:pic>
        <p:nvPicPr>
          <p:cNvPr id="2" name="Picture 1">
            <a:extLst>
              <a:ext uri="{FF2B5EF4-FFF2-40B4-BE49-F238E27FC236}">
                <a16:creationId xmlns:a16="http://schemas.microsoft.com/office/drawing/2014/main" id="{5D6B3C92-FE90-4C91-F6C6-296A35834832}"/>
              </a:ext>
            </a:extLst>
          </p:cNvPr>
          <p:cNvPicPr>
            <a:picLocks noChangeAspect="1"/>
          </p:cNvPicPr>
          <p:nvPr/>
        </p:nvPicPr>
        <p:blipFill>
          <a:blip r:embed="rId3"/>
          <a:stretch>
            <a:fillRect/>
          </a:stretch>
        </p:blipFill>
        <p:spPr>
          <a:xfrm>
            <a:off x="8219755" y="74175"/>
            <a:ext cx="928001" cy="236218"/>
          </a:xfrm>
          <a:prstGeom prst="rect">
            <a:avLst/>
          </a:prstGeom>
        </p:spPr>
      </p:pic>
      <p:sp>
        <p:nvSpPr>
          <p:cNvPr id="7" name="TextBox 6">
            <a:extLst>
              <a:ext uri="{FF2B5EF4-FFF2-40B4-BE49-F238E27FC236}">
                <a16:creationId xmlns:a16="http://schemas.microsoft.com/office/drawing/2014/main" id="{E35FC0A0-584F-D0F0-E009-0F438077C8DA}"/>
              </a:ext>
            </a:extLst>
          </p:cNvPr>
          <p:cNvSpPr txBox="1"/>
          <p:nvPr/>
        </p:nvSpPr>
        <p:spPr>
          <a:xfrm>
            <a:off x="251520" y="768937"/>
            <a:ext cx="4584356" cy="369332"/>
          </a:xfrm>
          <a:prstGeom prst="rect">
            <a:avLst/>
          </a:prstGeom>
          <a:noFill/>
        </p:spPr>
        <p:txBody>
          <a:bodyPr wrap="square">
            <a:spAutoFit/>
          </a:bodyPr>
          <a:lstStyle/>
          <a:p>
            <a:r>
              <a:rPr lang="en-US" b="1" dirty="0"/>
              <a:t>Achievement standard</a:t>
            </a:r>
            <a:r>
              <a:rPr lang="en-US" sz="1800" b="1" dirty="0"/>
              <a:t>: </a:t>
            </a:r>
            <a:endParaRPr lang="en-AU" dirty="0"/>
          </a:p>
        </p:txBody>
      </p:sp>
      <p:sp>
        <p:nvSpPr>
          <p:cNvPr id="8" name="TextBox 7">
            <a:extLst>
              <a:ext uri="{FF2B5EF4-FFF2-40B4-BE49-F238E27FC236}">
                <a16:creationId xmlns:a16="http://schemas.microsoft.com/office/drawing/2014/main" id="{AEA7D597-2A9F-C8F4-785C-D7DF0E2FB299}"/>
              </a:ext>
            </a:extLst>
          </p:cNvPr>
          <p:cNvSpPr txBox="1"/>
          <p:nvPr/>
        </p:nvSpPr>
        <p:spPr>
          <a:xfrm>
            <a:off x="4572000" y="1177711"/>
            <a:ext cx="4168775" cy="2585323"/>
          </a:xfrm>
          <a:prstGeom prst="rect">
            <a:avLst/>
          </a:prstGeom>
          <a:noFill/>
        </p:spPr>
        <p:txBody>
          <a:bodyPr wrap="square">
            <a:spAutoFit/>
          </a:bodyPr>
          <a:lstStyle/>
          <a:p>
            <a:r>
              <a:rPr lang="en-US" sz="1800" dirty="0">
                <a:highlight>
                  <a:srgbClr val="C8DEF2"/>
                </a:highlight>
              </a:rPr>
              <a:t>Students select and read an illustrated story of their choice</a:t>
            </a:r>
            <a:r>
              <a:rPr lang="en-US" sz="1800" dirty="0"/>
              <a:t>, e.g. picture book or graphic novel. For an audience of peers, they </a:t>
            </a:r>
            <a:r>
              <a:rPr lang="en-US" sz="1800" dirty="0">
                <a:highlight>
                  <a:srgbClr val="C8DEF2"/>
                </a:highlight>
              </a:rPr>
              <a:t>write a review to offer their opinion about aspects of the book, e.g. development of ideas through characters and events, characteristics of narrative structure, use of language and/or visual features. </a:t>
            </a:r>
            <a:endParaRPr lang="en-AU" dirty="0"/>
          </a:p>
        </p:txBody>
      </p:sp>
    </p:spTree>
    <p:extLst>
      <p:ext uri="{BB962C8B-B14F-4D97-AF65-F5344CB8AC3E}">
        <p14:creationId xmlns:p14="http://schemas.microsoft.com/office/powerpoint/2010/main" val="61023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38FD-4D09-DA52-F8BE-0CBB3CDB76BB}"/>
              </a:ext>
            </a:extLst>
          </p:cNvPr>
          <p:cNvSpPr>
            <a:spLocks noGrp="1"/>
          </p:cNvSpPr>
          <p:nvPr>
            <p:ph type="title"/>
          </p:nvPr>
        </p:nvSpPr>
        <p:spPr/>
        <p:txBody>
          <a:bodyPr/>
          <a:lstStyle/>
          <a:p>
            <a:r>
              <a:rPr lang="en-AU" dirty="0"/>
              <a:t>Alignment: Assessment 2</a:t>
            </a:r>
          </a:p>
        </p:txBody>
      </p:sp>
      <p:sp>
        <p:nvSpPr>
          <p:cNvPr id="3" name="Content Placeholder 2">
            <a:extLst>
              <a:ext uri="{FF2B5EF4-FFF2-40B4-BE49-F238E27FC236}">
                <a16:creationId xmlns:a16="http://schemas.microsoft.com/office/drawing/2014/main" id="{6FB5FD80-D6AC-6640-5BC7-FC3FC1ADCB2D}"/>
              </a:ext>
            </a:extLst>
          </p:cNvPr>
          <p:cNvSpPr>
            <a:spLocks noGrp="1"/>
          </p:cNvSpPr>
          <p:nvPr>
            <p:ph sz="half" idx="1"/>
          </p:nvPr>
        </p:nvSpPr>
        <p:spPr>
          <a:xfrm>
            <a:off x="327026" y="1210658"/>
            <a:ext cx="4101852" cy="3154601"/>
          </a:xfrm>
        </p:spPr>
        <p:txBody>
          <a:bodyPr>
            <a:normAutofit fontScale="92500"/>
          </a:bodyPr>
          <a:lstStyle/>
          <a:p>
            <a:r>
              <a:rPr lang="en-US" sz="1800" b="0" i="0" u="none" strike="noStrike" dirty="0">
                <a:solidFill>
                  <a:schemeClr val="accent1">
                    <a:lumMod val="40000"/>
                    <a:lumOff val="60000"/>
                  </a:schemeClr>
                </a:solidFill>
                <a:effectLst/>
              </a:rPr>
              <a:t>They read, view and comprehend texts created to inform, influence and/or engage audiences.</a:t>
            </a:r>
            <a:r>
              <a:rPr lang="en-US" sz="1800" b="0" i="0" dirty="0">
                <a:solidFill>
                  <a:schemeClr val="accent1">
                    <a:lumMod val="40000"/>
                    <a:lumOff val="60000"/>
                  </a:schemeClr>
                </a:solidFill>
                <a:effectLst/>
              </a:rPr>
              <a:t> </a:t>
            </a:r>
            <a:r>
              <a:rPr lang="en-US" sz="1800" b="0" i="0" u="none" strike="noStrike" dirty="0">
                <a:solidFill>
                  <a:schemeClr val="accent1">
                    <a:lumMod val="40000"/>
                    <a:lumOff val="60000"/>
                  </a:schemeClr>
                </a:solidFill>
                <a:effectLst/>
              </a:rPr>
              <a:t>They describe how ideas are developed including through characters and events, and how texts reflect contexts.</a:t>
            </a:r>
            <a:r>
              <a:rPr lang="en-US" sz="1800" b="0" i="0" dirty="0">
                <a:solidFill>
                  <a:schemeClr val="accent1">
                    <a:lumMod val="40000"/>
                    <a:lumOff val="60000"/>
                  </a:schemeClr>
                </a:solidFill>
                <a:effectLst/>
              </a:rPr>
              <a:t> </a:t>
            </a:r>
            <a:r>
              <a:rPr lang="en-US" sz="1800" b="0" i="0" u="none" strike="noStrike" dirty="0">
                <a:solidFill>
                  <a:schemeClr val="accent1">
                    <a:lumMod val="40000"/>
                    <a:lumOff val="60000"/>
                  </a:schemeClr>
                </a:solidFill>
                <a:effectLst/>
              </a:rPr>
              <a:t>They describe the characteristic features of different text structures.</a:t>
            </a:r>
            <a:r>
              <a:rPr lang="en-US" sz="1800" b="0" i="0" dirty="0">
                <a:solidFill>
                  <a:schemeClr val="accent1">
                    <a:lumMod val="40000"/>
                    <a:lumOff val="60000"/>
                  </a:schemeClr>
                </a:solidFill>
                <a:effectLst/>
              </a:rPr>
              <a:t> </a:t>
            </a:r>
            <a:r>
              <a:rPr lang="en-US" sz="1800" b="0" i="0" u="none" strike="noStrike" dirty="0">
                <a:solidFill>
                  <a:schemeClr val="accent1">
                    <a:lumMod val="40000"/>
                    <a:lumOff val="60000"/>
                  </a:schemeClr>
                </a:solidFill>
                <a:effectLst/>
              </a:rPr>
              <a:t>They describe how language features including literary devices, and visual features shape meaning.</a:t>
            </a:r>
            <a:r>
              <a:rPr lang="en-US" sz="1800" b="0" i="0" dirty="0">
                <a:solidFill>
                  <a:schemeClr val="accent1">
                    <a:lumMod val="40000"/>
                    <a:lumOff val="60000"/>
                  </a:schemeClr>
                </a:solidFill>
                <a:effectLst/>
              </a:rPr>
              <a:t> </a:t>
            </a:r>
            <a:r>
              <a:rPr lang="en-US" sz="1800" b="0" i="0" u="dottedHeavy" strike="noStrike" dirty="0">
                <a:effectLst/>
                <a:highlight>
                  <a:srgbClr val="FBE4D3"/>
                </a:highlight>
              </a:rPr>
              <a:t>They read fluently and accurately, integrating phonic, morphemic, grammatical and punctuation knowledge.</a:t>
            </a:r>
            <a:endParaRPr lang="en-AU" sz="1800" u="dottedHeavy" dirty="0">
              <a:highlight>
                <a:srgbClr val="FBE4D3"/>
              </a:highlight>
            </a:endParaRPr>
          </a:p>
          <a:p>
            <a:endParaRPr lang="en-AU" dirty="0"/>
          </a:p>
        </p:txBody>
      </p:sp>
      <p:sp>
        <p:nvSpPr>
          <p:cNvPr id="4" name="Content Placeholder 3">
            <a:extLst>
              <a:ext uri="{FF2B5EF4-FFF2-40B4-BE49-F238E27FC236}">
                <a16:creationId xmlns:a16="http://schemas.microsoft.com/office/drawing/2014/main" id="{7BB74ACD-8DE8-6F53-E7AA-4E649CEA456C}"/>
              </a:ext>
            </a:extLst>
          </p:cNvPr>
          <p:cNvSpPr>
            <a:spLocks noGrp="1"/>
          </p:cNvSpPr>
          <p:nvPr>
            <p:ph sz="half" idx="2"/>
          </p:nvPr>
        </p:nvSpPr>
        <p:spPr>
          <a:xfrm>
            <a:off x="4648200" y="794857"/>
            <a:ext cx="4244280" cy="336073"/>
          </a:xfrm>
        </p:spPr>
        <p:txBody>
          <a:bodyPr>
            <a:normAutofit/>
          </a:bodyPr>
          <a:lstStyle/>
          <a:p>
            <a:r>
              <a:rPr lang="en-US" sz="1900" b="1" dirty="0"/>
              <a:t>Observed demonstration: </a:t>
            </a:r>
          </a:p>
        </p:txBody>
      </p:sp>
      <p:pic>
        <p:nvPicPr>
          <p:cNvPr id="5" name="Picture 4">
            <a:extLst>
              <a:ext uri="{FF2B5EF4-FFF2-40B4-BE49-F238E27FC236}">
                <a16:creationId xmlns:a16="http://schemas.microsoft.com/office/drawing/2014/main" id="{D2CCD156-F57D-1B57-C225-87ED83515E75}"/>
              </a:ext>
            </a:extLst>
          </p:cNvPr>
          <p:cNvPicPr>
            <a:picLocks noChangeAspect="1"/>
          </p:cNvPicPr>
          <p:nvPr/>
        </p:nvPicPr>
        <p:blipFill>
          <a:blip r:embed="rId3"/>
          <a:stretch>
            <a:fillRect/>
          </a:stretch>
        </p:blipFill>
        <p:spPr>
          <a:xfrm>
            <a:off x="8219755" y="74175"/>
            <a:ext cx="928001" cy="236218"/>
          </a:xfrm>
          <a:prstGeom prst="rect">
            <a:avLst/>
          </a:prstGeom>
        </p:spPr>
      </p:pic>
      <p:sp>
        <p:nvSpPr>
          <p:cNvPr id="6" name="TextBox 5">
            <a:extLst>
              <a:ext uri="{FF2B5EF4-FFF2-40B4-BE49-F238E27FC236}">
                <a16:creationId xmlns:a16="http://schemas.microsoft.com/office/drawing/2014/main" id="{90713EA8-7C64-D0FD-5233-CECA7EEDAE84}"/>
              </a:ext>
            </a:extLst>
          </p:cNvPr>
          <p:cNvSpPr txBox="1"/>
          <p:nvPr/>
        </p:nvSpPr>
        <p:spPr>
          <a:xfrm>
            <a:off x="251520" y="768937"/>
            <a:ext cx="4584356" cy="369332"/>
          </a:xfrm>
          <a:prstGeom prst="rect">
            <a:avLst/>
          </a:prstGeom>
          <a:noFill/>
        </p:spPr>
        <p:txBody>
          <a:bodyPr wrap="square">
            <a:spAutoFit/>
          </a:bodyPr>
          <a:lstStyle/>
          <a:p>
            <a:r>
              <a:rPr lang="en-US" b="1" dirty="0">
                <a:solidFill>
                  <a:schemeClr val="bg1">
                    <a:lumMod val="75000"/>
                  </a:schemeClr>
                </a:solidFill>
              </a:rPr>
              <a:t>Achievement standard</a:t>
            </a:r>
            <a:r>
              <a:rPr lang="en-US" sz="1800" b="1" dirty="0">
                <a:solidFill>
                  <a:schemeClr val="bg1">
                    <a:lumMod val="75000"/>
                  </a:schemeClr>
                </a:solidFill>
              </a:rPr>
              <a:t>: </a:t>
            </a:r>
            <a:endParaRPr lang="en-AU" dirty="0">
              <a:solidFill>
                <a:schemeClr val="bg1">
                  <a:lumMod val="75000"/>
                </a:schemeClr>
              </a:solidFill>
            </a:endParaRPr>
          </a:p>
        </p:txBody>
      </p:sp>
      <p:sp>
        <p:nvSpPr>
          <p:cNvPr id="8" name="TextBox 7">
            <a:extLst>
              <a:ext uri="{FF2B5EF4-FFF2-40B4-BE49-F238E27FC236}">
                <a16:creationId xmlns:a16="http://schemas.microsoft.com/office/drawing/2014/main" id="{AE0D376D-77FB-01B4-4221-16BA235655E3}"/>
              </a:ext>
            </a:extLst>
          </p:cNvPr>
          <p:cNvSpPr txBox="1"/>
          <p:nvPr/>
        </p:nvSpPr>
        <p:spPr>
          <a:xfrm>
            <a:off x="4556098" y="1210658"/>
            <a:ext cx="4182385" cy="2308324"/>
          </a:xfrm>
          <a:prstGeom prst="rect">
            <a:avLst/>
          </a:prstGeom>
          <a:noFill/>
        </p:spPr>
        <p:txBody>
          <a:bodyPr wrap="square">
            <a:spAutoFit/>
          </a:bodyPr>
          <a:lstStyle/>
          <a:p>
            <a:r>
              <a:rPr lang="en-US" sz="1800" u="dottedHeavy" dirty="0">
                <a:highlight>
                  <a:srgbClr val="FBE4D3"/>
                </a:highlight>
              </a:rPr>
              <a:t>Students read a short passage from a teacher-selected text to demonstrate they can read fluently and accurately, integrating phonic, morphemic, grammatical and punctuation knowledge</a:t>
            </a:r>
            <a:r>
              <a:rPr lang="en-US" sz="1800" u="dottedHeavy" dirty="0"/>
              <a:t>.</a:t>
            </a:r>
            <a:r>
              <a:rPr lang="en-US" sz="1800" dirty="0"/>
              <a:t> This task complements other, on-going formative assessment of students' fluency and accuracy.</a:t>
            </a:r>
            <a:endParaRPr lang="en-AU" sz="1800" dirty="0"/>
          </a:p>
        </p:txBody>
      </p:sp>
    </p:spTree>
    <p:extLst>
      <p:ext uri="{BB962C8B-B14F-4D97-AF65-F5344CB8AC3E}">
        <p14:creationId xmlns:p14="http://schemas.microsoft.com/office/powerpoint/2010/main" val="3347979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26E1D-5A2C-6DBB-0B25-D3DBAB2460DB}"/>
              </a:ext>
            </a:extLst>
          </p:cNvPr>
          <p:cNvSpPr>
            <a:spLocks noGrp="1"/>
          </p:cNvSpPr>
          <p:nvPr>
            <p:ph type="title"/>
          </p:nvPr>
        </p:nvSpPr>
        <p:spPr/>
        <p:txBody>
          <a:bodyPr/>
          <a:lstStyle/>
          <a:p>
            <a:r>
              <a:rPr lang="en-AU" dirty="0"/>
              <a:t>Year 6 Unit 3: Example of assessment</a:t>
            </a:r>
          </a:p>
        </p:txBody>
      </p:sp>
      <p:pic>
        <p:nvPicPr>
          <p:cNvPr id="7" name="Content Placeholder 6">
            <a:extLst>
              <a:ext uri="{FF2B5EF4-FFF2-40B4-BE49-F238E27FC236}">
                <a16:creationId xmlns:a16="http://schemas.microsoft.com/office/drawing/2014/main" id="{EB70585E-E838-BC07-EBA6-BA040568AF10}"/>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27025" y="717550"/>
            <a:ext cx="5397046" cy="3708400"/>
          </a:xfrm>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06D9FE07-CF47-F648-F6A8-4D560F9665CE}"/>
              </a:ext>
            </a:extLst>
          </p:cNvPr>
          <p:cNvSpPr/>
          <p:nvPr/>
        </p:nvSpPr>
        <p:spPr>
          <a:xfrm>
            <a:off x="3069063" y="906225"/>
            <a:ext cx="1243584" cy="221089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9A736F8A-1B7C-8349-8ECE-544281D970A9}"/>
              </a:ext>
            </a:extLst>
          </p:cNvPr>
          <p:cNvPicPr>
            <a:picLocks noChangeAspect="1"/>
          </p:cNvPicPr>
          <p:nvPr/>
        </p:nvPicPr>
        <p:blipFill>
          <a:blip r:embed="rId4"/>
          <a:stretch>
            <a:fillRect/>
          </a:stretch>
        </p:blipFill>
        <p:spPr>
          <a:xfrm>
            <a:off x="8219755" y="74175"/>
            <a:ext cx="928001" cy="236218"/>
          </a:xfrm>
          <a:prstGeom prst="rect">
            <a:avLst/>
          </a:prstGeom>
        </p:spPr>
      </p:pic>
      <p:sp>
        <p:nvSpPr>
          <p:cNvPr id="5" name="Callout: Line 4">
            <a:extLst>
              <a:ext uri="{FF2B5EF4-FFF2-40B4-BE49-F238E27FC236}">
                <a16:creationId xmlns:a16="http://schemas.microsoft.com/office/drawing/2014/main" id="{7EB426E1-4B19-92E5-6B79-B1F8FD69248A}"/>
              </a:ext>
            </a:extLst>
          </p:cNvPr>
          <p:cNvSpPr/>
          <p:nvPr/>
        </p:nvSpPr>
        <p:spPr>
          <a:xfrm>
            <a:off x="5411301" y="730412"/>
            <a:ext cx="2659273" cy="859849"/>
          </a:xfrm>
          <a:prstGeom prst="borderCallout1">
            <a:avLst>
              <a:gd name="adj1" fmla="val 51280"/>
              <a:gd name="adj2" fmla="val -388"/>
              <a:gd name="adj3" fmla="val 139426"/>
              <a:gd name="adj4" fmla="val -37512"/>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r>
              <a:rPr lang="en-AU" sz="2000" b="1" dirty="0">
                <a:latin typeface="Arial" panose="020B0604020202020204" pitchFamily="34" charset="0"/>
                <a:cs typeface="Arial" panose="020B0604020202020204" pitchFamily="34" charset="0"/>
              </a:rPr>
              <a:t>Term 3</a:t>
            </a:r>
          </a:p>
          <a:p>
            <a:pPr algn="ctr">
              <a:spcBef>
                <a:spcPts val="0"/>
              </a:spcBef>
            </a:pPr>
            <a:r>
              <a:rPr lang="en-AU" sz="2000" dirty="0">
                <a:latin typeface="Arial" panose="020B0604020202020204" pitchFamily="34" charset="0"/>
                <a:cs typeface="Arial" panose="020B0604020202020204" pitchFamily="34" charset="0"/>
              </a:rPr>
              <a:t>Tales and tunes</a:t>
            </a:r>
          </a:p>
        </p:txBody>
      </p:sp>
      <p:pic>
        <p:nvPicPr>
          <p:cNvPr id="6" name="Picture 5">
            <a:extLst>
              <a:ext uri="{FF2B5EF4-FFF2-40B4-BE49-F238E27FC236}">
                <a16:creationId xmlns:a16="http://schemas.microsoft.com/office/drawing/2014/main" id="{6CCABA41-1F69-EE41-B7FE-E17DB68FD67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699615" y="2133269"/>
            <a:ext cx="4227543" cy="154023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951023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6A64E0-2263-C2C4-D347-8A1176346A22}"/>
              </a:ext>
            </a:extLst>
          </p:cNvPr>
          <p:cNvSpPr>
            <a:spLocks noGrp="1"/>
          </p:cNvSpPr>
          <p:nvPr>
            <p:ph type="title"/>
          </p:nvPr>
        </p:nvSpPr>
        <p:spPr/>
        <p:txBody>
          <a:bodyPr/>
          <a:lstStyle/>
          <a:p>
            <a:r>
              <a:rPr lang="en-AU" dirty="0"/>
              <a:t>Unit 3 Tales and tunes assessment </a:t>
            </a:r>
          </a:p>
        </p:txBody>
      </p:sp>
      <p:sp>
        <p:nvSpPr>
          <p:cNvPr id="5" name="Content Placeholder 4">
            <a:extLst>
              <a:ext uri="{FF2B5EF4-FFF2-40B4-BE49-F238E27FC236}">
                <a16:creationId xmlns:a16="http://schemas.microsoft.com/office/drawing/2014/main" id="{9D5B6050-C4A8-9257-1B80-FB4600901A7F}"/>
              </a:ext>
            </a:extLst>
          </p:cNvPr>
          <p:cNvSpPr>
            <a:spLocks noGrp="1"/>
          </p:cNvSpPr>
          <p:nvPr>
            <p:ph sz="half" idx="1"/>
          </p:nvPr>
        </p:nvSpPr>
        <p:spPr/>
        <p:txBody>
          <a:bodyPr/>
          <a:lstStyle/>
          <a:p>
            <a:r>
              <a:rPr lang="en-AU" b="1" dirty="0"/>
              <a:t>Interacting task</a:t>
            </a:r>
          </a:p>
          <a:p>
            <a:r>
              <a:rPr lang="en-US" dirty="0"/>
              <a:t>Students interact with others in a fishbowl discussion, explaining and elaborating on an appropriate song relevant to </a:t>
            </a:r>
            <a:r>
              <a:rPr lang="en-US" dirty="0">
                <a:highlight>
                  <a:srgbClr val="C8DEF2"/>
                </a:highlight>
              </a:rPr>
              <a:t>the ideas, setting, characters and/or events </a:t>
            </a:r>
            <a:r>
              <a:rPr lang="en-US" dirty="0"/>
              <a:t>in </a:t>
            </a:r>
            <a:br>
              <a:rPr lang="en-US" dirty="0"/>
            </a:br>
            <a:r>
              <a:rPr lang="en-US" dirty="0"/>
              <a:t>selected chapters</a:t>
            </a:r>
            <a:endParaRPr lang="en-AU" dirty="0"/>
          </a:p>
        </p:txBody>
      </p:sp>
      <p:sp>
        <p:nvSpPr>
          <p:cNvPr id="6" name="Content Placeholder 5">
            <a:extLst>
              <a:ext uri="{FF2B5EF4-FFF2-40B4-BE49-F238E27FC236}">
                <a16:creationId xmlns:a16="http://schemas.microsoft.com/office/drawing/2014/main" id="{66F891A3-C06F-4176-D9DE-EAF7AA262D16}"/>
              </a:ext>
            </a:extLst>
          </p:cNvPr>
          <p:cNvSpPr>
            <a:spLocks noGrp="1"/>
          </p:cNvSpPr>
          <p:nvPr>
            <p:ph sz="half" idx="2"/>
          </p:nvPr>
        </p:nvSpPr>
        <p:spPr/>
        <p:txBody>
          <a:bodyPr/>
          <a:lstStyle/>
          <a:p>
            <a:r>
              <a:rPr lang="en-US" b="1" dirty="0">
                <a:solidFill>
                  <a:schemeClr val="accent1">
                    <a:lumMod val="40000"/>
                    <a:lumOff val="60000"/>
                  </a:schemeClr>
                </a:solidFill>
              </a:rPr>
              <a:t>Persuasive spoken task</a:t>
            </a:r>
          </a:p>
          <a:p>
            <a:r>
              <a:rPr lang="en-US" dirty="0">
                <a:solidFill>
                  <a:schemeClr val="accent1">
                    <a:lumMod val="40000"/>
                    <a:lumOff val="60000"/>
                  </a:schemeClr>
                </a:solidFill>
              </a:rPr>
              <a:t>Students create and deliver a pitch in which they persuade a director to use a particular song for a trailer for a film version of the novel. Students use comprehension strategies (e.g. prior knowledge) to connect and compare content from the class discussion </a:t>
            </a:r>
            <a:br>
              <a:rPr lang="en-US" dirty="0">
                <a:solidFill>
                  <a:schemeClr val="accent1">
                    <a:lumMod val="40000"/>
                    <a:lumOff val="60000"/>
                  </a:schemeClr>
                </a:solidFill>
              </a:rPr>
            </a:br>
            <a:r>
              <a:rPr lang="en-US" dirty="0">
                <a:solidFill>
                  <a:schemeClr val="accent1">
                    <a:lumMod val="40000"/>
                    <a:lumOff val="60000"/>
                  </a:schemeClr>
                </a:solidFill>
              </a:rPr>
              <a:t>in Part A. </a:t>
            </a:r>
            <a:endParaRPr lang="en-AU" dirty="0">
              <a:solidFill>
                <a:schemeClr val="accent1">
                  <a:lumMod val="40000"/>
                  <a:lumOff val="60000"/>
                </a:schemeClr>
              </a:solidFill>
            </a:endParaRPr>
          </a:p>
        </p:txBody>
      </p:sp>
      <p:pic>
        <p:nvPicPr>
          <p:cNvPr id="2" name="Picture 1">
            <a:extLst>
              <a:ext uri="{FF2B5EF4-FFF2-40B4-BE49-F238E27FC236}">
                <a16:creationId xmlns:a16="http://schemas.microsoft.com/office/drawing/2014/main" id="{943384B6-9F5F-AB74-4C03-165B54B11E26}"/>
              </a:ext>
            </a:extLst>
          </p:cNvPr>
          <p:cNvPicPr>
            <a:picLocks noChangeAspect="1"/>
          </p:cNvPicPr>
          <p:nvPr/>
        </p:nvPicPr>
        <p:blipFill>
          <a:blip r:embed="rId3"/>
          <a:stretch>
            <a:fillRect/>
          </a:stretch>
        </p:blipFill>
        <p:spPr>
          <a:xfrm>
            <a:off x="8219755" y="74175"/>
            <a:ext cx="928001" cy="236218"/>
          </a:xfrm>
          <a:prstGeom prst="rect">
            <a:avLst/>
          </a:prstGeom>
        </p:spPr>
      </p:pic>
    </p:spTree>
    <p:extLst>
      <p:ext uri="{BB962C8B-B14F-4D97-AF65-F5344CB8AC3E}">
        <p14:creationId xmlns:p14="http://schemas.microsoft.com/office/powerpoint/2010/main" val="3157574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6A64E0-2263-C2C4-D347-8A1176346A22}"/>
              </a:ext>
            </a:extLst>
          </p:cNvPr>
          <p:cNvSpPr>
            <a:spLocks noGrp="1"/>
          </p:cNvSpPr>
          <p:nvPr>
            <p:ph type="title"/>
          </p:nvPr>
        </p:nvSpPr>
        <p:spPr/>
        <p:txBody>
          <a:bodyPr/>
          <a:lstStyle/>
          <a:p>
            <a:r>
              <a:rPr lang="en-AU" dirty="0"/>
              <a:t>Unit 3 Tales and tunes assessment </a:t>
            </a:r>
          </a:p>
        </p:txBody>
      </p:sp>
      <p:sp>
        <p:nvSpPr>
          <p:cNvPr id="5" name="Content Placeholder 4">
            <a:extLst>
              <a:ext uri="{FF2B5EF4-FFF2-40B4-BE49-F238E27FC236}">
                <a16:creationId xmlns:a16="http://schemas.microsoft.com/office/drawing/2014/main" id="{9D5B6050-C4A8-9257-1B80-FB4600901A7F}"/>
              </a:ext>
            </a:extLst>
          </p:cNvPr>
          <p:cNvSpPr>
            <a:spLocks noGrp="1"/>
          </p:cNvSpPr>
          <p:nvPr>
            <p:ph sz="half" idx="1"/>
          </p:nvPr>
        </p:nvSpPr>
        <p:spPr>
          <a:xfrm>
            <a:off x="327026" y="771551"/>
            <a:ext cx="3911019" cy="3708000"/>
          </a:xfrm>
        </p:spPr>
        <p:txBody>
          <a:bodyPr/>
          <a:lstStyle/>
          <a:p>
            <a:r>
              <a:rPr lang="en-AU" b="1" dirty="0">
                <a:solidFill>
                  <a:schemeClr val="accent1">
                    <a:lumMod val="40000"/>
                    <a:lumOff val="60000"/>
                  </a:schemeClr>
                </a:solidFill>
              </a:rPr>
              <a:t>Interacting task</a:t>
            </a:r>
          </a:p>
          <a:p>
            <a:r>
              <a:rPr lang="en-US" dirty="0">
                <a:solidFill>
                  <a:schemeClr val="accent1">
                    <a:lumMod val="40000"/>
                    <a:lumOff val="60000"/>
                  </a:schemeClr>
                </a:solidFill>
              </a:rPr>
              <a:t>Students interact with others in </a:t>
            </a:r>
            <a:br>
              <a:rPr lang="en-US" dirty="0">
                <a:solidFill>
                  <a:schemeClr val="accent1">
                    <a:lumMod val="40000"/>
                    <a:lumOff val="60000"/>
                  </a:schemeClr>
                </a:solidFill>
              </a:rPr>
            </a:br>
            <a:r>
              <a:rPr lang="en-US" dirty="0">
                <a:solidFill>
                  <a:schemeClr val="accent1">
                    <a:lumMod val="40000"/>
                    <a:lumOff val="60000"/>
                  </a:schemeClr>
                </a:solidFill>
              </a:rPr>
              <a:t>a fishbowl discussion, explaining and elaborating on an appropriate song relevant to the ideas, setting, characters and/or events in selected chapters</a:t>
            </a:r>
            <a:endParaRPr lang="en-AU" dirty="0">
              <a:solidFill>
                <a:schemeClr val="accent1">
                  <a:lumMod val="40000"/>
                  <a:lumOff val="60000"/>
                </a:schemeClr>
              </a:solidFill>
            </a:endParaRPr>
          </a:p>
        </p:txBody>
      </p:sp>
      <p:sp>
        <p:nvSpPr>
          <p:cNvPr id="6" name="Content Placeholder 5">
            <a:extLst>
              <a:ext uri="{FF2B5EF4-FFF2-40B4-BE49-F238E27FC236}">
                <a16:creationId xmlns:a16="http://schemas.microsoft.com/office/drawing/2014/main" id="{66F891A3-C06F-4176-D9DE-EAF7AA262D16}"/>
              </a:ext>
            </a:extLst>
          </p:cNvPr>
          <p:cNvSpPr>
            <a:spLocks noGrp="1"/>
          </p:cNvSpPr>
          <p:nvPr>
            <p:ph sz="half" idx="2"/>
          </p:nvPr>
        </p:nvSpPr>
        <p:spPr>
          <a:xfrm>
            <a:off x="4648200" y="771551"/>
            <a:ext cx="4168774" cy="3708000"/>
          </a:xfrm>
        </p:spPr>
        <p:txBody>
          <a:bodyPr/>
          <a:lstStyle/>
          <a:p>
            <a:r>
              <a:rPr lang="en-US" b="1" dirty="0"/>
              <a:t>Persuasive spoken task</a:t>
            </a:r>
          </a:p>
          <a:p>
            <a:r>
              <a:rPr lang="en-US" dirty="0"/>
              <a:t>Students create and deliver a pitch in which they persuade a director to use a particular song for a trailer for a film version of the novel. </a:t>
            </a:r>
            <a:r>
              <a:rPr lang="en-US" dirty="0">
                <a:highlight>
                  <a:srgbClr val="C8DEF2"/>
                </a:highlight>
              </a:rPr>
              <a:t>Students use comprehension strategies (e.g. prior knowledge) to connect and compare content from the class discussion in Part A. </a:t>
            </a:r>
            <a:endParaRPr lang="en-AU" dirty="0">
              <a:highlight>
                <a:srgbClr val="C8DEF2"/>
              </a:highlight>
            </a:endParaRPr>
          </a:p>
        </p:txBody>
      </p:sp>
      <p:pic>
        <p:nvPicPr>
          <p:cNvPr id="2" name="Picture 1">
            <a:extLst>
              <a:ext uri="{FF2B5EF4-FFF2-40B4-BE49-F238E27FC236}">
                <a16:creationId xmlns:a16="http://schemas.microsoft.com/office/drawing/2014/main" id="{6AF19C96-791B-B28D-F489-1B9B79785DAE}"/>
              </a:ext>
            </a:extLst>
          </p:cNvPr>
          <p:cNvPicPr>
            <a:picLocks noChangeAspect="1"/>
          </p:cNvPicPr>
          <p:nvPr/>
        </p:nvPicPr>
        <p:blipFill>
          <a:blip r:embed="rId3"/>
          <a:stretch>
            <a:fillRect/>
          </a:stretch>
        </p:blipFill>
        <p:spPr>
          <a:xfrm>
            <a:off x="8219755" y="74175"/>
            <a:ext cx="928001" cy="236218"/>
          </a:xfrm>
          <a:prstGeom prst="rect">
            <a:avLst/>
          </a:prstGeom>
        </p:spPr>
      </p:pic>
    </p:spTree>
    <p:extLst>
      <p:ext uri="{BB962C8B-B14F-4D97-AF65-F5344CB8AC3E}">
        <p14:creationId xmlns:p14="http://schemas.microsoft.com/office/powerpoint/2010/main" val="2206052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AE411-F898-2C16-23C8-D902C2879BA1}"/>
              </a:ext>
            </a:extLst>
          </p:cNvPr>
          <p:cNvSpPr>
            <a:spLocks noGrp="1"/>
          </p:cNvSpPr>
          <p:nvPr>
            <p:ph type="title"/>
          </p:nvPr>
        </p:nvSpPr>
        <p:spPr/>
        <p:txBody>
          <a:bodyPr/>
          <a:lstStyle/>
          <a:p>
            <a:r>
              <a:rPr lang="en-AU"/>
              <a:t>Further support in teaching reading </a:t>
            </a:r>
          </a:p>
        </p:txBody>
      </p:sp>
      <p:sp>
        <p:nvSpPr>
          <p:cNvPr id="4" name="Rectangle: Rounded Corners 3">
            <a:extLst>
              <a:ext uri="{FF2B5EF4-FFF2-40B4-BE49-F238E27FC236}">
                <a16:creationId xmlns:a16="http://schemas.microsoft.com/office/drawing/2014/main" id="{69D59298-804D-0C96-8F7C-A2A4578EC12E}"/>
              </a:ext>
            </a:extLst>
          </p:cNvPr>
          <p:cNvSpPr/>
          <p:nvPr/>
        </p:nvSpPr>
        <p:spPr>
          <a:xfrm>
            <a:off x="2306972" y="1133039"/>
            <a:ext cx="4372124" cy="2182656"/>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200" dirty="0">
                <a:latin typeface="Arial" panose="020B0604020202020204" pitchFamily="34" charset="0"/>
                <a:cs typeface="Arial" panose="020B0604020202020204" pitchFamily="34" charset="0"/>
              </a:rPr>
              <a:t>How else may we support </a:t>
            </a:r>
            <a:br>
              <a:rPr lang="en-AU" sz="2200" dirty="0">
                <a:latin typeface="Arial" panose="020B0604020202020204" pitchFamily="34" charset="0"/>
                <a:cs typeface="Arial" panose="020B0604020202020204" pitchFamily="34" charset="0"/>
              </a:rPr>
            </a:br>
            <a:r>
              <a:rPr lang="en-AU" sz="2200" dirty="0">
                <a:latin typeface="Arial" panose="020B0604020202020204" pitchFamily="34" charset="0"/>
                <a:cs typeface="Arial" panose="020B0604020202020204" pitchFamily="34" charset="0"/>
              </a:rPr>
              <a:t>our Years 3–6 students </a:t>
            </a:r>
            <a:br>
              <a:rPr lang="en-AU" sz="2200" dirty="0">
                <a:latin typeface="Arial" panose="020B0604020202020204" pitchFamily="34" charset="0"/>
                <a:cs typeface="Arial" panose="020B0604020202020204" pitchFamily="34" charset="0"/>
              </a:rPr>
            </a:br>
            <a:r>
              <a:rPr lang="en-AU" sz="2200" dirty="0">
                <a:latin typeface="Arial" panose="020B0604020202020204" pitchFamily="34" charset="0"/>
                <a:cs typeface="Arial" panose="020B0604020202020204" pitchFamily="34" charset="0"/>
              </a:rPr>
              <a:t>in the development of </a:t>
            </a:r>
            <a:br>
              <a:rPr lang="en-AU" sz="2200" dirty="0">
                <a:latin typeface="Arial" panose="020B0604020202020204" pitchFamily="34" charset="0"/>
                <a:cs typeface="Arial" panose="020B0604020202020204" pitchFamily="34" charset="0"/>
              </a:rPr>
            </a:br>
            <a:r>
              <a:rPr lang="en-AU" sz="2200" dirty="0">
                <a:latin typeface="Arial" panose="020B0604020202020204" pitchFamily="34" charset="0"/>
                <a:cs typeface="Arial" panose="020B0604020202020204" pitchFamily="34" charset="0"/>
              </a:rPr>
              <a:t>their reading skills?</a:t>
            </a:r>
          </a:p>
        </p:txBody>
      </p:sp>
      <p:pic>
        <p:nvPicPr>
          <p:cNvPr id="3" name="Picture 2">
            <a:extLst>
              <a:ext uri="{FF2B5EF4-FFF2-40B4-BE49-F238E27FC236}">
                <a16:creationId xmlns:a16="http://schemas.microsoft.com/office/drawing/2014/main" id="{B424429C-17A8-00D8-F8F1-E96E5A4B39A2}"/>
              </a:ext>
            </a:extLst>
          </p:cNvPr>
          <p:cNvPicPr>
            <a:picLocks noChangeAspect="1"/>
          </p:cNvPicPr>
          <p:nvPr/>
        </p:nvPicPr>
        <p:blipFill>
          <a:blip r:embed="rId3"/>
          <a:stretch>
            <a:fillRect/>
          </a:stretch>
        </p:blipFill>
        <p:spPr>
          <a:xfrm>
            <a:off x="8219755" y="74175"/>
            <a:ext cx="928001" cy="236218"/>
          </a:xfrm>
          <a:prstGeom prst="rect">
            <a:avLst/>
          </a:prstGeom>
        </p:spPr>
      </p:pic>
    </p:spTree>
    <p:extLst>
      <p:ext uri="{BB962C8B-B14F-4D97-AF65-F5344CB8AC3E}">
        <p14:creationId xmlns:p14="http://schemas.microsoft.com/office/powerpoint/2010/main" val="1503562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1869-B2DD-456B-9356-584E55ADF614}"/>
              </a:ext>
            </a:extLst>
          </p:cNvPr>
          <p:cNvSpPr>
            <a:spLocks noGrp="1"/>
          </p:cNvSpPr>
          <p:nvPr>
            <p:ph type="title"/>
          </p:nvPr>
        </p:nvSpPr>
        <p:spPr/>
        <p:txBody>
          <a:bodyPr>
            <a:normAutofit/>
          </a:bodyPr>
          <a:lstStyle/>
          <a:p>
            <a:r>
              <a:rPr lang="en-AU">
                <a:latin typeface="Arial"/>
                <a:cs typeface="Arial"/>
              </a:rPr>
              <a:t>Literacy general capability</a:t>
            </a:r>
          </a:p>
        </p:txBody>
      </p:sp>
      <p:pic>
        <p:nvPicPr>
          <p:cNvPr id="6" name="Content Placeholder 5">
            <a:extLst>
              <a:ext uri="{FF2B5EF4-FFF2-40B4-BE49-F238E27FC236}">
                <a16:creationId xmlns:a16="http://schemas.microsoft.com/office/drawing/2014/main" id="{8E052A43-5CA7-4B17-BD98-F1D3BD11ED57}"/>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3018" t="3709" r="5533" b="5942"/>
          <a:stretch/>
        </p:blipFill>
        <p:spPr>
          <a:xfrm>
            <a:off x="1527248" y="729864"/>
            <a:ext cx="6089501" cy="3683772"/>
          </a:xfrm>
          <a:prstGeom prst="rect">
            <a:avLst/>
          </a:prstGeom>
          <a:ln>
            <a:noFill/>
          </a:ln>
          <a:effectLst/>
        </p:spPr>
      </p:pic>
      <p:sp>
        <p:nvSpPr>
          <p:cNvPr id="7" name="Text Placeholder 4">
            <a:extLst>
              <a:ext uri="{FF2B5EF4-FFF2-40B4-BE49-F238E27FC236}">
                <a16:creationId xmlns:a16="http://schemas.microsoft.com/office/drawing/2014/main" id="{97FBC7DE-8217-475A-B14C-4A4475EEBAFD}"/>
              </a:ext>
            </a:extLst>
          </p:cNvPr>
          <p:cNvSpPr txBox="1">
            <a:spLocks/>
          </p:cNvSpPr>
          <p:nvPr/>
        </p:nvSpPr>
        <p:spPr>
          <a:xfrm>
            <a:off x="231501" y="4368643"/>
            <a:ext cx="8680993" cy="236218"/>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AU" sz="68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Source: </a:t>
            </a:r>
            <a:r>
              <a:rPr kumimoji="0" lang="en-AU" sz="68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AC image from Summary overview (video) </a:t>
            </a:r>
            <a:r>
              <a:rPr kumimoji="0" lang="en-AU" sz="680" b="0" i="0" u="none" strike="noStrike" kern="1200" cap="none" spc="0" normalizeH="0" baseline="0" noProof="0" dirty="0">
                <a:ln>
                  <a:noFill/>
                </a:ln>
                <a:solidFill>
                  <a:srgbClr val="0000FF"/>
                </a:solidFill>
                <a:effectLst/>
                <a:uLnTx/>
                <a:uFillTx/>
                <a:latin typeface="Arial" panose="020B0604020202020204" pitchFamily="34" charset="0"/>
                <a:ea typeface="Times New Roman" panose="02020603050405020304" pitchFamily="18" charset="0"/>
                <a:cs typeface="Times New Roman" panose="02020603050405020304" pitchFamily="18" charset="0"/>
                <a:hlinkClick r:id="rId4"/>
              </a:rPr>
              <a:t>https://v9.australiancurriculum.edu.au/help/website-tour</a:t>
            </a:r>
            <a:endParaRPr kumimoji="0" lang="en-AU" sz="68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Arrow: Right 4">
            <a:extLst>
              <a:ext uri="{FF2B5EF4-FFF2-40B4-BE49-F238E27FC236}">
                <a16:creationId xmlns:a16="http://schemas.microsoft.com/office/drawing/2014/main" id="{F053704D-EA10-E25A-6D5C-0C1E7E6B1B1D}"/>
              </a:ext>
            </a:extLst>
          </p:cNvPr>
          <p:cNvSpPr/>
          <p:nvPr/>
        </p:nvSpPr>
        <p:spPr>
          <a:xfrm rot="10800000">
            <a:off x="5868144" y="1707654"/>
            <a:ext cx="1108495" cy="3393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D52B1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EB59565-671B-4C9D-00C9-97DB4EE23B91}"/>
              </a:ext>
            </a:extLst>
          </p:cNvPr>
          <p:cNvPicPr>
            <a:picLocks noChangeAspect="1"/>
          </p:cNvPicPr>
          <p:nvPr/>
        </p:nvPicPr>
        <p:blipFill>
          <a:blip r:embed="rId5"/>
          <a:stretch>
            <a:fillRect/>
          </a:stretch>
        </p:blipFill>
        <p:spPr>
          <a:xfrm>
            <a:off x="8219755" y="74175"/>
            <a:ext cx="928001" cy="236218"/>
          </a:xfrm>
          <a:prstGeom prst="rect">
            <a:avLst/>
          </a:prstGeom>
        </p:spPr>
      </p:pic>
    </p:spTree>
    <p:extLst>
      <p:ext uri="{BB962C8B-B14F-4D97-AF65-F5344CB8AC3E}">
        <p14:creationId xmlns:p14="http://schemas.microsoft.com/office/powerpoint/2010/main" val="424460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327025" y="274637"/>
            <a:ext cx="2300759" cy="360000"/>
          </a:xfrm>
        </p:spPr>
        <p:txBody>
          <a:bodyPr/>
          <a:lstStyle/>
          <a:p>
            <a:r>
              <a:rPr lang="en-AU" dirty="0"/>
              <a:t>Learning goal</a:t>
            </a:r>
          </a:p>
        </p:txBody>
      </p:sp>
      <p:sp>
        <p:nvSpPr>
          <p:cNvPr id="19" name="Rectangle 3"/>
          <p:cNvSpPr>
            <a:spLocks noGrp="1" noChangeArrowheads="1"/>
          </p:cNvSpPr>
          <p:nvPr>
            <p:ph idx="1"/>
            <p:custDataLst>
              <p:tags r:id="rId1"/>
            </p:custDataLst>
          </p:nvPr>
        </p:nvSpPr>
        <p:spPr>
          <a:xfrm>
            <a:off x="323528" y="789552"/>
            <a:ext cx="3667703" cy="2718302"/>
          </a:xfrm>
        </p:spPr>
        <p:txBody>
          <a:bodyPr>
            <a:normAutofit/>
          </a:bodyPr>
          <a:lstStyle/>
          <a:p>
            <a:r>
              <a:rPr lang="en-AU" sz="1900" dirty="0">
                <a:latin typeface="Arial"/>
                <a:cs typeface="Arial"/>
              </a:rPr>
              <a:t>To understand how reading is represented in the Australian Curriculum v9.0: English and consider ways to plan for and assess reading in </a:t>
            </a:r>
            <a:r>
              <a:rPr lang="en-AU" sz="1900" dirty="0">
                <a:ea typeface="Calibri" panose="020F0502020204030204" pitchFamily="34" charset="0"/>
              </a:rPr>
              <a:t>Years 3–6</a:t>
            </a:r>
            <a:r>
              <a:rPr lang="en-AU" sz="1900" dirty="0">
                <a:latin typeface="Arial"/>
                <a:cs typeface="Arial"/>
              </a:rPr>
              <a:t>.</a:t>
            </a:r>
            <a:endParaRPr lang="en-AU" sz="1900" dirty="0"/>
          </a:p>
        </p:txBody>
      </p:sp>
      <p:sp>
        <p:nvSpPr>
          <p:cNvPr id="6" name="Title 22">
            <a:extLst>
              <a:ext uri="{FF2B5EF4-FFF2-40B4-BE49-F238E27FC236}">
                <a16:creationId xmlns:a16="http://schemas.microsoft.com/office/drawing/2014/main" id="{900461CE-B496-95C7-7C59-EDC81C75BBBB}"/>
              </a:ext>
            </a:extLst>
          </p:cNvPr>
          <p:cNvSpPr txBox="1">
            <a:spLocks/>
          </p:cNvSpPr>
          <p:nvPr/>
        </p:nvSpPr>
        <p:spPr>
          <a:xfrm>
            <a:off x="4646143" y="268298"/>
            <a:ext cx="2520282" cy="36000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AU" dirty="0"/>
              <a:t>Success criteria</a:t>
            </a:r>
          </a:p>
        </p:txBody>
      </p:sp>
      <p:cxnSp>
        <p:nvCxnSpPr>
          <p:cNvPr id="8" name="Straight Connector 7">
            <a:extLst>
              <a:ext uri="{FF2B5EF4-FFF2-40B4-BE49-F238E27FC236}">
                <a16:creationId xmlns:a16="http://schemas.microsoft.com/office/drawing/2014/main" id="{94789CD4-51C4-7D33-80B6-3E871BA238C6}"/>
              </a:ext>
            </a:extLst>
          </p:cNvPr>
          <p:cNvCxnSpPr>
            <a:cxnSpLocks/>
          </p:cNvCxnSpPr>
          <p:nvPr/>
        </p:nvCxnSpPr>
        <p:spPr>
          <a:xfrm>
            <a:off x="4206439" y="771551"/>
            <a:ext cx="0" cy="3584449"/>
          </a:xfrm>
          <a:prstGeom prst="line">
            <a:avLst/>
          </a:prstGeom>
          <a:ln w="19050">
            <a:solidFill>
              <a:schemeClr val="bg2"/>
            </a:solidFill>
          </a:ln>
        </p:spPr>
        <p:style>
          <a:lnRef idx="1">
            <a:schemeClr val="accent3"/>
          </a:lnRef>
          <a:fillRef idx="0">
            <a:schemeClr val="accent3"/>
          </a:fillRef>
          <a:effectRef idx="0">
            <a:schemeClr val="accent3"/>
          </a:effectRef>
          <a:fontRef idx="minor">
            <a:schemeClr val="tx1"/>
          </a:fontRef>
        </p:style>
      </p:cxnSp>
      <p:sp>
        <p:nvSpPr>
          <p:cNvPr id="2" name="Content Placeholder 4">
            <a:extLst>
              <a:ext uri="{FF2B5EF4-FFF2-40B4-BE49-F238E27FC236}">
                <a16:creationId xmlns:a16="http://schemas.microsoft.com/office/drawing/2014/main" id="{CFF8F531-9D4E-6F25-1CDC-059D0DA5C87F}"/>
              </a:ext>
            </a:extLst>
          </p:cNvPr>
          <p:cNvSpPr txBox="1">
            <a:spLocks/>
          </p:cNvSpPr>
          <p:nvPr/>
        </p:nvSpPr>
        <p:spPr>
          <a:xfrm>
            <a:off x="4646142" y="771551"/>
            <a:ext cx="3941799" cy="2181714"/>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dirty="0"/>
              <a:t>You will know you are successful if you </a:t>
            </a:r>
            <a:r>
              <a:rPr lang="en-AU" dirty="0">
                <a:ea typeface="Calibri" panose="020F0502020204030204" pitchFamily="34" charset="0"/>
              </a:rPr>
              <a:t>are more familiar with planning for and assessing reading in Years 3–6, using</a:t>
            </a:r>
            <a:r>
              <a:rPr lang="en-AU" b="1" dirty="0">
                <a:ea typeface="Calibri" panose="020F0502020204030204" pitchFamily="34" charset="0"/>
              </a:rPr>
              <a:t> </a:t>
            </a:r>
            <a:r>
              <a:rPr lang="en-AU" dirty="0">
                <a:ea typeface="Calibri" panose="020F0502020204030204" pitchFamily="34" charset="0"/>
              </a:rPr>
              <a:t>the Australian Curriculum v9.0: English.</a:t>
            </a:r>
            <a:endParaRPr lang="en-AU" dirty="0"/>
          </a:p>
          <a:p>
            <a:pPr marL="342900" indent="-342900" fontAlgn="auto">
              <a:spcAft>
                <a:spcPts val="0"/>
              </a:spcAft>
              <a:buFont typeface="Arial" panose="020B0604020202020204" pitchFamily="34" charset="0"/>
              <a:buChar char="•"/>
            </a:pPr>
            <a:endParaRPr lang="en-AU" dirty="0"/>
          </a:p>
        </p:txBody>
      </p:sp>
      <p:pic>
        <p:nvPicPr>
          <p:cNvPr id="4" name="Picture 3" descr="Sticker of ACiQv9.0">
            <a:extLst>
              <a:ext uri="{FF2B5EF4-FFF2-40B4-BE49-F238E27FC236}">
                <a16:creationId xmlns:a16="http://schemas.microsoft.com/office/drawing/2014/main" id="{BCBCEAB4-FDDD-EF0E-741F-6021ED64BDE6}"/>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tretch>
            <a:fillRect/>
          </a:stretch>
        </p:blipFill>
        <p:spPr>
          <a:xfrm>
            <a:off x="8218117" y="99078"/>
            <a:ext cx="864000" cy="201312"/>
          </a:xfrm>
          <a:prstGeom prst="rect">
            <a:avLst/>
          </a:prstGeom>
        </p:spPr>
      </p:pic>
    </p:spTree>
    <p:extLst>
      <p:ext uri="{BB962C8B-B14F-4D97-AF65-F5344CB8AC3E}">
        <p14:creationId xmlns:p14="http://schemas.microsoft.com/office/powerpoint/2010/main" val="270512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0D870B-5F4C-02E4-B7E3-2A1874F2AADA}"/>
              </a:ext>
            </a:extLst>
          </p:cNvPr>
          <p:cNvSpPr>
            <a:spLocks noGrp="1"/>
          </p:cNvSpPr>
          <p:nvPr>
            <p:ph type="title"/>
          </p:nvPr>
        </p:nvSpPr>
        <p:spPr/>
        <p:txBody>
          <a:bodyPr/>
          <a:lstStyle/>
          <a:p>
            <a:r>
              <a:rPr lang="en-AU" dirty="0"/>
              <a:t>Literacy general capability: Change </a:t>
            </a:r>
          </a:p>
        </p:txBody>
      </p:sp>
      <p:graphicFrame>
        <p:nvGraphicFramePr>
          <p:cNvPr id="5" name="Content Placeholder 10">
            <a:extLst>
              <a:ext uri="{FF2B5EF4-FFF2-40B4-BE49-F238E27FC236}">
                <a16:creationId xmlns:a16="http://schemas.microsoft.com/office/drawing/2014/main" id="{CB357331-B50C-1D2D-1590-27B7ED9D0729}"/>
              </a:ext>
            </a:extLst>
          </p:cNvPr>
          <p:cNvGraphicFramePr>
            <a:graphicFrameLocks/>
          </p:cNvGraphicFramePr>
          <p:nvPr>
            <p:extLst>
              <p:ext uri="{D42A27DB-BD31-4B8C-83A1-F6EECF244321}">
                <p14:modId xmlns:p14="http://schemas.microsoft.com/office/powerpoint/2010/main" val="224847951"/>
              </p:ext>
            </p:extLst>
          </p:nvPr>
        </p:nvGraphicFramePr>
        <p:xfrm>
          <a:off x="327025" y="649608"/>
          <a:ext cx="8496300" cy="1048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A456A6F9-F2DE-8CBD-9041-0840200E03F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62149" y="1596197"/>
            <a:ext cx="3587931" cy="2540243"/>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E9269A2D-B116-A5D8-2E91-993767AF1052}"/>
              </a:ext>
            </a:extLst>
          </p:cNvPr>
          <p:cNvSpPr txBox="1"/>
          <p:nvPr/>
        </p:nvSpPr>
        <p:spPr>
          <a:xfrm>
            <a:off x="243832" y="4308076"/>
            <a:ext cx="8579193" cy="3016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680" b="1" i="0" u="none" strike="noStrike" kern="1200" cap="none" spc="0" normalizeH="0" baseline="0" noProof="0" dirty="0">
                <a:ln>
                  <a:noFill/>
                </a:ln>
                <a:solidFill>
                  <a:srgbClr val="000000"/>
                </a:solidFill>
                <a:effectLst/>
                <a:uLnTx/>
                <a:uFillTx/>
                <a:latin typeface="Arial" charset="0"/>
                <a:ea typeface="+mn-ea"/>
                <a:cs typeface="+mn-cs"/>
              </a:rPr>
              <a:t>Source:</a:t>
            </a:r>
            <a:r>
              <a:rPr kumimoji="0" lang="en-AU" sz="680" b="0" i="0" u="none" strike="noStrike" kern="1200" cap="none" spc="0" normalizeH="0" baseline="0" noProof="0" dirty="0">
                <a:ln>
                  <a:noFill/>
                </a:ln>
                <a:solidFill>
                  <a:srgbClr val="000000"/>
                </a:solidFill>
                <a:effectLst/>
                <a:uLnTx/>
                <a:uFillTx/>
                <a:latin typeface="Arial" charset="0"/>
                <a:ea typeface="+mn-ea"/>
                <a:cs typeface="+mn-cs"/>
              </a:rPr>
              <a:t> Reproduced in unaltered form from </a:t>
            </a:r>
            <a:r>
              <a:rPr kumimoji="0" lang="en-AU" sz="680" b="0" i="0" u="none" strike="noStrike" kern="1200" cap="none" spc="0" normalizeH="0" baseline="0" noProof="0" dirty="0">
                <a:ln>
                  <a:noFill/>
                </a:ln>
                <a:solidFill>
                  <a:srgbClr val="000000"/>
                </a:solidFill>
                <a:effectLst/>
                <a:uLnTx/>
                <a:uFillTx/>
                <a:latin typeface="Arial" charset="0"/>
                <a:ea typeface="+mn-ea"/>
                <a:cs typeface="+mn-cs"/>
                <a:hlinkClick r:id="rId9"/>
              </a:rPr>
              <a:t>https://www.australiancurriculum.edu.au/media/3596/general-capabilities-literacy-learning-continuum.pdf</a:t>
            </a:r>
            <a:r>
              <a:rPr kumimoji="0" lang="en-AU" sz="680" b="0" i="0" u="none" strike="noStrike" kern="1200" cap="none" spc="0" normalizeH="0" baseline="0" noProof="0" dirty="0">
                <a:ln>
                  <a:noFill/>
                </a:ln>
                <a:solidFill>
                  <a:srgbClr val="000000"/>
                </a:solidFill>
                <a:effectLst/>
                <a:uLnTx/>
                <a:uFillTx/>
                <a:latin typeface="Arial" charset="0"/>
                <a:ea typeface="+mn-ea"/>
                <a:cs typeface="+mn-cs"/>
              </a:rPr>
              <a:t> and </a:t>
            </a:r>
            <a:r>
              <a:rPr kumimoji="0" lang="en-AU" sz="680" b="0" i="0" u="none" strike="noStrike" kern="1200" cap="none" spc="0" normalizeH="0" baseline="0" noProof="0" dirty="0">
                <a:ln>
                  <a:noFill/>
                </a:ln>
                <a:solidFill>
                  <a:srgbClr val="000000"/>
                </a:solidFill>
                <a:effectLst/>
                <a:uLnTx/>
                <a:uFillTx/>
                <a:latin typeface="Arial" charset="0"/>
                <a:ea typeface="+mn-ea"/>
                <a:cs typeface="+mn-cs"/>
                <a:hlinkClick r:id="rId10"/>
              </a:rPr>
              <a:t>https://v9.australiancurriculum.edu.au/downloads/general-capabilities#accordion-afa194f119-item-6336db4ee7</a:t>
            </a:r>
            <a:r>
              <a:rPr kumimoji="0" lang="en-AU" sz="680" b="0" i="0" u="none" strike="noStrike" kern="1200" cap="none" spc="0" normalizeH="0" baseline="0" noProof="0" dirty="0">
                <a:ln>
                  <a:noFill/>
                </a:ln>
                <a:solidFill>
                  <a:srgbClr val="000000"/>
                </a:solidFill>
                <a:effectLst/>
                <a:uLnTx/>
                <a:uFillTx/>
                <a:latin typeface="Arial" charset="0"/>
                <a:ea typeface="+mn-ea"/>
                <a:cs typeface="+mn-cs"/>
              </a:rPr>
              <a:t> </a:t>
            </a:r>
          </a:p>
        </p:txBody>
      </p:sp>
      <p:pic>
        <p:nvPicPr>
          <p:cNvPr id="10" name="Picture 9">
            <a:extLst>
              <a:ext uri="{FF2B5EF4-FFF2-40B4-BE49-F238E27FC236}">
                <a16:creationId xmlns:a16="http://schemas.microsoft.com/office/drawing/2014/main" id="{D745DBB8-682D-C0B7-05C6-152B1D8CDA0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693922" y="1596197"/>
            <a:ext cx="2912088" cy="2540243"/>
          </a:xfrm>
          <a:prstGeom prst="rect">
            <a:avLst/>
          </a:prstGeom>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5BF95DFA-AEFB-D8B7-7EFE-EF8EF4477BC6}"/>
              </a:ext>
            </a:extLst>
          </p:cNvPr>
          <p:cNvPicPr>
            <a:picLocks noChangeAspect="1"/>
          </p:cNvPicPr>
          <p:nvPr/>
        </p:nvPicPr>
        <p:blipFill>
          <a:blip r:embed="rId12"/>
          <a:stretch>
            <a:fillRect/>
          </a:stretch>
        </p:blipFill>
        <p:spPr>
          <a:xfrm>
            <a:off x="8219755" y="74175"/>
            <a:ext cx="928001" cy="236218"/>
          </a:xfrm>
          <a:prstGeom prst="rect">
            <a:avLst/>
          </a:prstGeom>
        </p:spPr>
      </p:pic>
    </p:spTree>
    <p:extLst>
      <p:ext uri="{BB962C8B-B14F-4D97-AF65-F5344CB8AC3E}">
        <p14:creationId xmlns:p14="http://schemas.microsoft.com/office/powerpoint/2010/main" val="4016208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5A4B-7914-585F-40EE-336FE1BEBBAE}"/>
              </a:ext>
            </a:extLst>
          </p:cNvPr>
          <p:cNvSpPr>
            <a:spLocks noGrp="1"/>
          </p:cNvSpPr>
          <p:nvPr>
            <p:ph type="title"/>
          </p:nvPr>
        </p:nvSpPr>
        <p:spPr/>
        <p:txBody>
          <a:bodyPr/>
          <a:lstStyle/>
          <a:p>
            <a:r>
              <a:rPr lang="en-AU" dirty="0"/>
              <a:t>QCAA resources: Literacy general capability v9.0</a:t>
            </a:r>
          </a:p>
        </p:txBody>
      </p:sp>
      <p:pic>
        <p:nvPicPr>
          <p:cNvPr id="5" name="Content Placeholder 4">
            <a:extLst>
              <a:ext uri="{FF2B5EF4-FFF2-40B4-BE49-F238E27FC236}">
                <a16:creationId xmlns:a16="http://schemas.microsoft.com/office/drawing/2014/main" id="{992A2981-D28F-C119-24F7-A3475C6616A8}"/>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327025" y="1054787"/>
            <a:ext cx="4168775" cy="3141875"/>
          </a:xfrm>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EDEF2E14-CF92-A06B-521F-F4D5FFDBCFAC}"/>
              </a:ext>
            </a:extLst>
          </p:cNvPr>
          <p:cNvSpPr/>
          <p:nvPr/>
        </p:nvSpPr>
        <p:spPr>
          <a:xfrm>
            <a:off x="2441107" y="1996826"/>
            <a:ext cx="952172" cy="854648"/>
          </a:xfrm>
          <a:prstGeom prst="rect">
            <a:avLst/>
          </a:prstGeom>
          <a:solidFill>
            <a:schemeClr val="bg1">
              <a:alpha val="0"/>
            </a:schemeClr>
          </a:solidFill>
          <a:ln w="508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id="{3235D319-BA72-2F39-7ECF-942C6FE2D11F}"/>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5534411" y="854195"/>
            <a:ext cx="2472552" cy="3543060"/>
          </a:xfrm>
          <a:prstGeom prst="rect">
            <a:avLst/>
          </a:prstGeom>
          <a:ln>
            <a:noFill/>
          </a:ln>
          <a:effectLst>
            <a:outerShdw blurRad="292100" dist="139700" dir="2700000" algn="tl" rotWithShape="0">
              <a:srgbClr val="333333">
                <a:alpha val="65000"/>
              </a:srgbClr>
            </a:outerShdw>
          </a:effectLst>
        </p:spPr>
      </p:pic>
      <p:cxnSp>
        <p:nvCxnSpPr>
          <p:cNvPr id="8" name="Straight Arrow Connector 7">
            <a:extLst>
              <a:ext uri="{FF2B5EF4-FFF2-40B4-BE49-F238E27FC236}">
                <a16:creationId xmlns:a16="http://schemas.microsoft.com/office/drawing/2014/main" id="{B2D931E3-23C5-A7A9-98A5-1DB25F7891EB}"/>
              </a:ext>
            </a:extLst>
          </p:cNvPr>
          <p:cNvCxnSpPr>
            <a:cxnSpLocks/>
            <a:stCxn id="3" idx="3"/>
            <a:endCxn id="6" idx="1"/>
          </p:cNvCxnSpPr>
          <p:nvPr/>
        </p:nvCxnSpPr>
        <p:spPr>
          <a:xfrm>
            <a:off x="3393279" y="2424150"/>
            <a:ext cx="2141132" cy="2015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ED8CBA0-FC61-11B8-78D6-4FFAEDF3A495}"/>
              </a:ext>
            </a:extLst>
          </p:cNvPr>
          <p:cNvPicPr>
            <a:picLocks noChangeAspect="1"/>
          </p:cNvPicPr>
          <p:nvPr/>
        </p:nvPicPr>
        <p:blipFill>
          <a:blip r:embed="rId5"/>
          <a:stretch>
            <a:fillRect/>
          </a:stretch>
        </p:blipFill>
        <p:spPr>
          <a:xfrm>
            <a:off x="8219755" y="74175"/>
            <a:ext cx="928001" cy="236218"/>
          </a:xfrm>
          <a:prstGeom prst="rect">
            <a:avLst/>
          </a:prstGeom>
        </p:spPr>
      </p:pic>
    </p:spTree>
    <p:extLst>
      <p:ext uri="{BB962C8B-B14F-4D97-AF65-F5344CB8AC3E}">
        <p14:creationId xmlns:p14="http://schemas.microsoft.com/office/powerpoint/2010/main" val="3585434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5BE13-9E20-5BF1-DBD3-744B799432F3}"/>
              </a:ext>
            </a:extLst>
          </p:cNvPr>
          <p:cNvSpPr>
            <a:spLocks noGrp="1"/>
          </p:cNvSpPr>
          <p:nvPr>
            <p:ph type="title"/>
          </p:nvPr>
        </p:nvSpPr>
        <p:spPr/>
        <p:txBody>
          <a:bodyPr>
            <a:normAutofit/>
          </a:bodyPr>
          <a:lstStyle/>
          <a:p>
            <a:r>
              <a:rPr lang="en-AU"/>
              <a:t>QCAA reading and viewing resources</a:t>
            </a:r>
          </a:p>
        </p:txBody>
      </p:sp>
      <p:pic>
        <p:nvPicPr>
          <p:cNvPr id="5" name="Content Placeholder 4">
            <a:extLst>
              <a:ext uri="{FF2B5EF4-FFF2-40B4-BE49-F238E27FC236}">
                <a16:creationId xmlns:a16="http://schemas.microsoft.com/office/drawing/2014/main" id="{1EFA9B32-1F98-9EFF-B22F-EB1AF0A72D9F}"/>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27025" y="749354"/>
            <a:ext cx="5752562" cy="3708400"/>
          </a:xfrm>
          <a:effectLst>
            <a:outerShdw blurRad="50800" dist="38100" dir="2700000" algn="tl" rotWithShape="0">
              <a:prstClr val="black">
                <a:alpha val="40000"/>
              </a:prstClr>
            </a:outerShdw>
          </a:effectLst>
        </p:spPr>
      </p:pic>
      <p:pic>
        <p:nvPicPr>
          <p:cNvPr id="7" name="Picture 6" descr="A qr code with a dinosaur&#10;&#10;Description automatically generated">
            <a:extLst>
              <a:ext uri="{FF2B5EF4-FFF2-40B4-BE49-F238E27FC236}">
                <a16:creationId xmlns:a16="http://schemas.microsoft.com/office/drawing/2014/main" id="{1C321229-585F-7FCB-4115-11F6490F5E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31456" y="2078031"/>
            <a:ext cx="2585519" cy="2585519"/>
          </a:xfrm>
          <a:prstGeom prst="rect">
            <a:avLst/>
          </a:prstGeom>
        </p:spPr>
      </p:pic>
      <p:pic>
        <p:nvPicPr>
          <p:cNvPr id="3" name="Picture 2">
            <a:extLst>
              <a:ext uri="{FF2B5EF4-FFF2-40B4-BE49-F238E27FC236}">
                <a16:creationId xmlns:a16="http://schemas.microsoft.com/office/drawing/2014/main" id="{DB2EC5A6-8865-0C3F-4315-5050CB0E80D0}"/>
              </a:ext>
            </a:extLst>
          </p:cNvPr>
          <p:cNvPicPr>
            <a:picLocks noChangeAspect="1"/>
          </p:cNvPicPr>
          <p:nvPr/>
        </p:nvPicPr>
        <p:blipFill>
          <a:blip r:embed="rId5"/>
          <a:stretch>
            <a:fillRect/>
          </a:stretch>
        </p:blipFill>
        <p:spPr>
          <a:xfrm>
            <a:off x="8219755" y="74175"/>
            <a:ext cx="928001" cy="236218"/>
          </a:xfrm>
          <a:prstGeom prst="rect">
            <a:avLst/>
          </a:prstGeom>
        </p:spPr>
      </p:pic>
    </p:spTree>
    <p:extLst>
      <p:ext uri="{BB962C8B-B14F-4D97-AF65-F5344CB8AC3E}">
        <p14:creationId xmlns:p14="http://schemas.microsoft.com/office/powerpoint/2010/main" val="2875908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327025" y="274637"/>
            <a:ext cx="2300759" cy="360000"/>
          </a:xfrm>
        </p:spPr>
        <p:txBody>
          <a:bodyPr/>
          <a:lstStyle/>
          <a:p>
            <a:r>
              <a:rPr lang="en-AU" dirty="0"/>
              <a:t>Learning goal</a:t>
            </a:r>
          </a:p>
        </p:txBody>
      </p:sp>
      <p:sp>
        <p:nvSpPr>
          <p:cNvPr id="19" name="Rectangle 3"/>
          <p:cNvSpPr>
            <a:spLocks noGrp="1" noChangeArrowheads="1"/>
          </p:cNvSpPr>
          <p:nvPr>
            <p:ph idx="1"/>
            <p:custDataLst>
              <p:tags r:id="rId1"/>
            </p:custDataLst>
          </p:nvPr>
        </p:nvSpPr>
        <p:spPr>
          <a:xfrm>
            <a:off x="323528" y="789552"/>
            <a:ext cx="3667703" cy="2718302"/>
          </a:xfrm>
        </p:spPr>
        <p:txBody>
          <a:bodyPr>
            <a:normAutofit/>
          </a:bodyPr>
          <a:lstStyle/>
          <a:p>
            <a:r>
              <a:rPr lang="en-AU" sz="1900" dirty="0">
                <a:latin typeface="Arial"/>
                <a:cs typeface="Arial"/>
              </a:rPr>
              <a:t>To understand how reading is represented in the Australian Curriculum v9.0: English and consider ways to plan for and assess reading in </a:t>
            </a:r>
            <a:r>
              <a:rPr lang="en-AU" sz="1900" dirty="0">
                <a:ea typeface="Calibri" panose="020F0502020204030204" pitchFamily="34" charset="0"/>
              </a:rPr>
              <a:t>Years 3–6</a:t>
            </a:r>
            <a:r>
              <a:rPr lang="en-AU" sz="1900" dirty="0">
                <a:latin typeface="Arial"/>
                <a:cs typeface="Arial"/>
              </a:rPr>
              <a:t>.</a:t>
            </a:r>
            <a:endParaRPr lang="en-AU" sz="1900" dirty="0"/>
          </a:p>
        </p:txBody>
      </p:sp>
      <p:sp>
        <p:nvSpPr>
          <p:cNvPr id="6" name="Title 22">
            <a:extLst>
              <a:ext uri="{FF2B5EF4-FFF2-40B4-BE49-F238E27FC236}">
                <a16:creationId xmlns:a16="http://schemas.microsoft.com/office/drawing/2014/main" id="{900461CE-B496-95C7-7C59-EDC81C75BBBB}"/>
              </a:ext>
            </a:extLst>
          </p:cNvPr>
          <p:cNvSpPr txBox="1">
            <a:spLocks/>
          </p:cNvSpPr>
          <p:nvPr/>
        </p:nvSpPr>
        <p:spPr>
          <a:xfrm>
            <a:off x="4646143" y="268298"/>
            <a:ext cx="2520282" cy="36000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AU" dirty="0"/>
              <a:t>Success criteria</a:t>
            </a:r>
          </a:p>
        </p:txBody>
      </p:sp>
      <p:cxnSp>
        <p:nvCxnSpPr>
          <p:cNvPr id="8" name="Straight Connector 7">
            <a:extLst>
              <a:ext uri="{FF2B5EF4-FFF2-40B4-BE49-F238E27FC236}">
                <a16:creationId xmlns:a16="http://schemas.microsoft.com/office/drawing/2014/main" id="{94789CD4-51C4-7D33-80B6-3E871BA238C6}"/>
              </a:ext>
            </a:extLst>
          </p:cNvPr>
          <p:cNvCxnSpPr>
            <a:cxnSpLocks/>
          </p:cNvCxnSpPr>
          <p:nvPr/>
        </p:nvCxnSpPr>
        <p:spPr>
          <a:xfrm>
            <a:off x="4206439" y="771551"/>
            <a:ext cx="0" cy="3584449"/>
          </a:xfrm>
          <a:prstGeom prst="line">
            <a:avLst/>
          </a:prstGeom>
          <a:ln w="19050">
            <a:solidFill>
              <a:schemeClr val="bg2"/>
            </a:solidFill>
          </a:ln>
        </p:spPr>
        <p:style>
          <a:lnRef idx="1">
            <a:schemeClr val="accent3"/>
          </a:lnRef>
          <a:fillRef idx="0">
            <a:schemeClr val="accent3"/>
          </a:fillRef>
          <a:effectRef idx="0">
            <a:schemeClr val="accent3"/>
          </a:effectRef>
          <a:fontRef idx="minor">
            <a:schemeClr val="tx1"/>
          </a:fontRef>
        </p:style>
      </p:cxnSp>
      <p:sp>
        <p:nvSpPr>
          <p:cNvPr id="2" name="Content Placeholder 4">
            <a:extLst>
              <a:ext uri="{FF2B5EF4-FFF2-40B4-BE49-F238E27FC236}">
                <a16:creationId xmlns:a16="http://schemas.microsoft.com/office/drawing/2014/main" id="{CFF8F531-9D4E-6F25-1CDC-059D0DA5C87F}"/>
              </a:ext>
            </a:extLst>
          </p:cNvPr>
          <p:cNvSpPr txBox="1">
            <a:spLocks/>
          </p:cNvSpPr>
          <p:nvPr/>
        </p:nvSpPr>
        <p:spPr>
          <a:xfrm>
            <a:off x="4646142" y="771551"/>
            <a:ext cx="3941799" cy="2181714"/>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dirty="0"/>
              <a:t>You will know you are successful if you </a:t>
            </a:r>
            <a:r>
              <a:rPr lang="en-AU" dirty="0">
                <a:ea typeface="Calibri" panose="020F0502020204030204" pitchFamily="34" charset="0"/>
              </a:rPr>
              <a:t>are more familiar with planning for and assessing reading in Years 3–6, using</a:t>
            </a:r>
            <a:r>
              <a:rPr lang="en-AU" b="1" dirty="0">
                <a:ea typeface="Calibri" panose="020F0502020204030204" pitchFamily="34" charset="0"/>
              </a:rPr>
              <a:t> </a:t>
            </a:r>
            <a:r>
              <a:rPr lang="en-AU" dirty="0">
                <a:ea typeface="Calibri" panose="020F0502020204030204" pitchFamily="34" charset="0"/>
              </a:rPr>
              <a:t>the Australian Curriculum v9.0: English.</a:t>
            </a:r>
            <a:endParaRPr lang="en-AU" dirty="0"/>
          </a:p>
          <a:p>
            <a:pPr marL="342900" indent="-342900" fontAlgn="auto">
              <a:spcAft>
                <a:spcPts val="0"/>
              </a:spcAft>
              <a:buFont typeface="Arial" panose="020B0604020202020204" pitchFamily="34" charset="0"/>
              <a:buChar char="•"/>
            </a:pPr>
            <a:endParaRPr lang="en-AU" dirty="0"/>
          </a:p>
        </p:txBody>
      </p:sp>
      <p:pic>
        <p:nvPicPr>
          <p:cNvPr id="4" name="Picture 3" descr="Sticker of ACiQv9.0">
            <a:extLst>
              <a:ext uri="{FF2B5EF4-FFF2-40B4-BE49-F238E27FC236}">
                <a16:creationId xmlns:a16="http://schemas.microsoft.com/office/drawing/2014/main" id="{BCBCEAB4-FDDD-EF0E-741F-6021ED64BDE6}"/>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tretch>
            <a:fillRect/>
          </a:stretch>
        </p:blipFill>
        <p:spPr>
          <a:xfrm>
            <a:off x="8218117" y="99078"/>
            <a:ext cx="864000" cy="201312"/>
          </a:xfrm>
          <a:prstGeom prst="rect">
            <a:avLst/>
          </a:prstGeom>
        </p:spPr>
      </p:pic>
    </p:spTree>
    <p:extLst>
      <p:ext uri="{BB962C8B-B14F-4D97-AF65-F5344CB8AC3E}">
        <p14:creationId xmlns:p14="http://schemas.microsoft.com/office/powerpoint/2010/main" val="74101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Acknowledgments</a:t>
            </a:r>
          </a:p>
        </p:txBody>
      </p:sp>
      <p:sp>
        <p:nvSpPr>
          <p:cNvPr id="3" name="Content Placeholder 2"/>
          <p:cNvSpPr>
            <a:spLocks noGrp="1"/>
          </p:cNvSpPr>
          <p:nvPr>
            <p:ph idx="1"/>
          </p:nvPr>
        </p:nvSpPr>
        <p:spPr/>
        <p:txBody>
          <a:bodyPr>
            <a:noAutofit/>
          </a:bodyPr>
          <a:lstStyle/>
          <a:p>
            <a:pPr fontAlgn="auto">
              <a:lnSpc>
                <a:spcPct val="110000"/>
              </a:lnSpc>
              <a:spcAft>
                <a:spcPts val="0"/>
              </a:spcAft>
            </a:pPr>
            <a:r>
              <a:rPr lang="en-US" sz="1100"/>
              <a:t>Third-party copyright material, and QCAA material not covered by the CC BY </a:t>
            </a:r>
            <a:r>
              <a:rPr lang="en-US" sz="1100" err="1"/>
              <a:t>licence</a:t>
            </a:r>
            <a:r>
              <a:rPr lang="en-US" sz="1100"/>
              <a:t> is listed below:</a:t>
            </a:r>
          </a:p>
          <a:p>
            <a:pPr marL="288000" indent="-288000" fontAlgn="auto">
              <a:spcAft>
                <a:spcPts val="0"/>
              </a:spcAft>
              <a:buFont typeface="+mj-lt"/>
              <a:buAutoNum type="arabicPeriod"/>
            </a:pPr>
            <a:r>
              <a:rPr lang="en-US" sz="1100">
                <a:solidFill>
                  <a:srgbClr val="111111"/>
                </a:solidFill>
                <a:ea typeface="Times New Roman" panose="02020603050405020304" pitchFamily="18" charset="0"/>
              </a:rPr>
              <a:t>Queensland Government coat of arms, and the QCAA and QSA trademarks may not be reproduced without permission.</a:t>
            </a:r>
          </a:p>
          <a:p>
            <a:pPr marL="288000" indent="-288000">
              <a:buFont typeface="+mj-lt"/>
              <a:buAutoNum type="arabicPeriod"/>
            </a:pPr>
            <a:r>
              <a:rPr lang="en-US" sz="1100">
                <a:solidFill>
                  <a:srgbClr val="111111"/>
                </a:solidFill>
                <a:ea typeface="Times New Roman" panose="02020603050405020304" pitchFamily="18" charset="0"/>
              </a:rPr>
              <a:t>Acknowledgment of Country artwork (2023) ‘Growth through Learning’ by </a:t>
            </a:r>
            <a:r>
              <a:rPr lang="en-US" sz="1100" err="1">
                <a:solidFill>
                  <a:srgbClr val="111111"/>
                </a:solidFill>
                <a:ea typeface="Times New Roman" panose="02020603050405020304" pitchFamily="18" charset="0"/>
              </a:rPr>
              <a:t>Chern’ee</a:t>
            </a:r>
            <a:r>
              <a:rPr lang="en-US" sz="1100">
                <a:solidFill>
                  <a:srgbClr val="111111"/>
                </a:solidFill>
                <a:ea typeface="Times New Roman" panose="02020603050405020304" pitchFamily="18" charset="0"/>
              </a:rPr>
              <a:t>, Brooke and Jesse Sutton, </a:t>
            </a:r>
            <a:r>
              <a:rPr lang="en-US" sz="1100" err="1">
                <a:solidFill>
                  <a:srgbClr val="111111"/>
                </a:solidFill>
                <a:ea typeface="Times New Roman" panose="02020603050405020304" pitchFamily="18" charset="0"/>
              </a:rPr>
              <a:t>Kalkadoon</a:t>
            </a:r>
            <a:r>
              <a:rPr lang="en-US" sz="1100">
                <a:solidFill>
                  <a:srgbClr val="111111"/>
                </a:solidFill>
                <a:ea typeface="Times New Roman" panose="02020603050405020304" pitchFamily="18" charset="0"/>
              </a:rPr>
              <a:t>. </a:t>
            </a:r>
            <a:r>
              <a:rPr lang="en-US" sz="1100">
                <a:solidFill>
                  <a:srgbClr val="111111"/>
                </a:solidFill>
                <a:ea typeface="Times New Roman" panose="02020603050405020304" pitchFamily="18" charset="0"/>
                <a:hlinkClick r:id="rId3"/>
              </a:rPr>
              <a:t>www.cherneesutton.com.au</a:t>
            </a:r>
            <a:r>
              <a:rPr lang="en-US" sz="1100">
                <a:solidFill>
                  <a:srgbClr val="111111"/>
                </a:solidFill>
                <a:ea typeface="Times New Roman" panose="02020603050405020304" pitchFamily="18" charset="0"/>
              </a:rPr>
              <a:t> </a:t>
            </a:r>
          </a:p>
          <a:p>
            <a:pPr marL="288000" indent="-288000" fontAlgn="auto">
              <a:spcAft>
                <a:spcPts val="0"/>
              </a:spcAft>
              <a:buFont typeface="+mj-lt"/>
              <a:buAutoNum type="arabicPeriod"/>
            </a:pPr>
            <a:r>
              <a:rPr lang="en-US" sz="1100"/>
              <a:t>Student and staff images have been used with permission</a:t>
            </a:r>
          </a:p>
          <a:p>
            <a:pPr marL="288000" indent="-288000">
              <a:buFont typeface="+mj-lt"/>
              <a:buAutoNum type="arabicPeriod"/>
            </a:pPr>
            <a:r>
              <a:rPr lang="en-AU" sz="1100">
                <a:solidFill>
                  <a:srgbClr val="111111"/>
                </a:solidFill>
                <a:ea typeface="Times New Roman" panose="02020603050405020304" pitchFamily="18" charset="0"/>
              </a:rPr>
              <a:t>Unless otherwise indicated, material from Australian Curriculum is © ACARA 2010–present, licensed </a:t>
            </a:r>
            <a:r>
              <a:rPr lang="en-AU" sz="1100" u="sng">
                <a:solidFill>
                  <a:srgbClr val="2D7FF9"/>
                </a:solidFill>
                <a:ea typeface="Times New Roman" panose="02020603050405020304" pitchFamily="18" charset="0"/>
                <a:hlinkClick r:id="rId4"/>
              </a:rPr>
              <a:t>CC BY 4.0</a:t>
            </a:r>
            <a:r>
              <a:rPr lang="en-AU" sz="1100">
                <a:solidFill>
                  <a:srgbClr val="111111"/>
                </a:solidFill>
                <a:ea typeface="Times New Roman" panose="02020603050405020304" pitchFamily="18" charset="0"/>
              </a:rPr>
              <a:t>. For the latest information and additional terms of use, see the </a:t>
            </a:r>
            <a:r>
              <a:rPr lang="en-AU" sz="1100" u="sng">
                <a:solidFill>
                  <a:srgbClr val="2D7FF9"/>
                </a:solidFill>
                <a:ea typeface="Times New Roman" panose="02020603050405020304" pitchFamily="18" charset="0"/>
                <a:hlinkClick r:id="rId5"/>
              </a:rPr>
              <a:t>Australian Curriculum website</a:t>
            </a:r>
            <a:r>
              <a:rPr lang="en-AU" sz="1100">
                <a:solidFill>
                  <a:srgbClr val="111111"/>
                </a:solidFill>
                <a:ea typeface="Times New Roman" panose="02020603050405020304" pitchFamily="18" charset="0"/>
              </a:rPr>
              <a:t> and its </a:t>
            </a:r>
            <a:r>
              <a:rPr lang="en-AU" sz="1100" u="sng">
                <a:solidFill>
                  <a:srgbClr val="2D7FF9"/>
                </a:solidFill>
                <a:ea typeface="Times New Roman" panose="02020603050405020304" pitchFamily="18" charset="0"/>
                <a:hlinkClick r:id="rId6"/>
              </a:rPr>
              <a:t>copyright notice</a:t>
            </a:r>
            <a:r>
              <a:rPr lang="en-US" sz="1100"/>
              <a:t>.</a:t>
            </a:r>
          </a:p>
          <a:p>
            <a:pPr marL="288000" indent="-288000" fontAlgn="auto">
              <a:spcAft>
                <a:spcPts val="0"/>
              </a:spcAft>
              <a:buFont typeface="+mj-lt"/>
              <a:buAutoNum type="arabicPeriod"/>
            </a:pPr>
            <a:r>
              <a:rPr lang="en-AU" sz="1100">
                <a:effectLst/>
                <a:latin typeface="Arial" panose="020B0604020202020204" pitchFamily="34" charset="0"/>
                <a:ea typeface="Times New Roman" panose="02020603050405020304" pitchFamily="18" charset="0"/>
                <a:cs typeface="Times New Roman" panose="02020603050405020304" pitchFamily="18" charset="0"/>
              </a:rPr>
              <a:t>The ACARA three-dimension cube </a:t>
            </a:r>
            <a:r>
              <a:rPr lang="en-AU" sz="1100">
                <a:ea typeface="Times New Roman" panose="02020603050405020304" pitchFamily="18" charset="0"/>
                <a:cs typeface="Times New Roman" panose="02020603050405020304" pitchFamily="18" charset="0"/>
              </a:rPr>
              <a:t>and the glossary are</a:t>
            </a:r>
            <a:r>
              <a:rPr lang="en-AU" sz="1100">
                <a:effectLst/>
                <a:latin typeface="Arial" panose="020B0604020202020204" pitchFamily="34" charset="0"/>
                <a:ea typeface="Times New Roman" panose="02020603050405020304" pitchFamily="18" charset="0"/>
                <a:cs typeface="Times New Roman" panose="02020603050405020304" pitchFamily="18" charset="0"/>
              </a:rPr>
              <a:t> 'Excluded Material’, extracts from ‘Understanding this learning area’, definitions from the ACARA glossary and images from the Literacy general capability are used under the terms of the Australian Curriculum and its </a:t>
            </a:r>
            <a:r>
              <a:rPr lang="en-AU" sz="1100" u="none" strike="noStrike">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7"/>
              </a:rPr>
              <a:t>copyright notice</a:t>
            </a:r>
            <a:r>
              <a:rPr lang="en-AU" sz="1100">
                <a:effectLst/>
                <a:latin typeface="Arial" panose="020B0604020202020204" pitchFamily="34" charset="0"/>
                <a:ea typeface="Times New Roman" panose="02020603050405020304" pitchFamily="18" charset="0"/>
                <a:cs typeface="Times New Roman" panose="02020603050405020304" pitchFamily="18" charset="0"/>
              </a:rPr>
              <a:t> and </a:t>
            </a:r>
            <a:r>
              <a:rPr lang="en-AU" sz="1100">
                <a:ea typeface="Times New Roman" panose="02020603050405020304" pitchFamily="18" charset="0"/>
                <a:cs typeface="Times New Roman" panose="02020603050405020304" pitchFamily="18" charset="0"/>
              </a:rPr>
              <a:t>are</a:t>
            </a:r>
            <a:r>
              <a:rPr lang="en-AU" sz="1100">
                <a:effectLst/>
                <a:latin typeface="Arial" panose="020B0604020202020204" pitchFamily="34" charset="0"/>
                <a:ea typeface="Times New Roman" panose="02020603050405020304" pitchFamily="18" charset="0"/>
                <a:cs typeface="Times New Roman" panose="02020603050405020304" pitchFamily="18" charset="0"/>
              </a:rPr>
              <a:t> not modified. © Australian Curriculum, Assessment and Reporting Authority (ACARA) 2009 to present, unless otherwise indicated. You may view, download, display, print, reproduce (such as by making photocopies) and distribute these Excluded Materials in unaltered form only for your personal, non-commercial educational purposes or for the non-commercial educational purposes of your organisation, provided that you make others aware it can only be used for these purposes and attribute ACARA as the source of the Excluded Material. For the avoidance of doubt, this means that you cannot edit, modify or adapt any of these materials, and you cannot sub-licence any of these materials to others. Apart from any uses permitted under the Copyright Act 1968 (</a:t>
            </a:r>
            <a:r>
              <a:rPr lang="en-AU" sz="1100" err="1">
                <a:effectLst/>
                <a:latin typeface="Arial" panose="020B0604020202020204" pitchFamily="34" charset="0"/>
                <a:ea typeface="Times New Roman" panose="02020603050405020304" pitchFamily="18" charset="0"/>
                <a:cs typeface="Times New Roman" panose="02020603050405020304" pitchFamily="18" charset="0"/>
              </a:rPr>
              <a:t>Cth</a:t>
            </a:r>
            <a:r>
              <a:rPr lang="en-AU" sz="1100">
                <a:effectLst/>
                <a:latin typeface="Arial" panose="020B0604020202020204" pitchFamily="34" charset="0"/>
                <a:ea typeface="Times New Roman" panose="02020603050405020304" pitchFamily="18" charset="0"/>
                <a:cs typeface="Times New Roman" panose="02020603050405020304" pitchFamily="18" charset="0"/>
              </a:rPr>
              <a:t>), and those explicitly granted above, all other rights are reserved by ACARA. If you want to use such material in a manner that is outside this restrictive licence, you must request permission from ACARA by emailing (</a:t>
            </a:r>
            <a:r>
              <a:rPr lang="en-AU" sz="1100" u="none" strike="noStrike">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8"/>
              </a:rPr>
              <a:t>copyright@acara.edu.au</a:t>
            </a:r>
            <a:r>
              <a:rPr lang="en-AU" sz="1100">
                <a:effectLst/>
                <a:latin typeface="Arial" panose="020B0604020202020204" pitchFamily="34" charset="0"/>
                <a:ea typeface="Times New Roman" panose="02020603050405020304" pitchFamily="18" charset="0"/>
                <a:cs typeface="Times New Roman" panose="02020603050405020304" pitchFamily="18" charset="0"/>
              </a:rPr>
              <a:t>).</a:t>
            </a:r>
          </a:p>
          <a:p>
            <a:pPr fontAlgn="auto">
              <a:spcAft>
                <a:spcPts val="0"/>
              </a:spcAft>
            </a:pPr>
            <a:endParaRPr lang="en-US" sz="1200"/>
          </a:p>
        </p:txBody>
      </p:sp>
    </p:spTree>
    <p:extLst>
      <p:ext uri="{BB962C8B-B14F-4D97-AF65-F5344CB8AC3E}">
        <p14:creationId xmlns:p14="http://schemas.microsoft.com/office/powerpoint/2010/main" val="36918108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Acknowledgments</a:t>
            </a:r>
          </a:p>
        </p:txBody>
      </p:sp>
      <p:sp>
        <p:nvSpPr>
          <p:cNvPr id="3" name="Content Placeholder 2"/>
          <p:cNvSpPr>
            <a:spLocks noGrp="1"/>
          </p:cNvSpPr>
          <p:nvPr>
            <p:ph idx="1"/>
          </p:nvPr>
        </p:nvSpPr>
        <p:spPr>
          <a:xfrm>
            <a:off x="327025" y="706233"/>
            <a:ext cx="8496000" cy="3708000"/>
          </a:xfrm>
        </p:spPr>
        <p:txBody>
          <a:bodyPr>
            <a:noAutofit/>
          </a:bodyPr>
          <a:lstStyle/>
          <a:p>
            <a:pPr fontAlgn="auto">
              <a:lnSpc>
                <a:spcPct val="110000"/>
              </a:lnSpc>
              <a:spcAft>
                <a:spcPts val="0"/>
              </a:spcAft>
            </a:pPr>
            <a:r>
              <a:rPr lang="en-US" sz="1100"/>
              <a:t>Further third-party copyright material, and QCAA material not covered by the CC BY </a:t>
            </a:r>
            <a:r>
              <a:rPr lang="en-US" sz="1100" err="1"/>
              <a:t>licence</a:t>
            </a:r>
            <a:r>
              <a:rPr lang="en-US" sz="1100"/>
              <a:t> is listed below:</a:t>
            </a:r>
          </a:p>
          <a:p>
            <a:pPr marL="228600" indent="-228600">
              <a:buAutoNum type="arabicPeriod" startAt="6"/>
            </a:pPr>
            <a:r>
              <a:rPr lang="en-AU" sz="1100"/>
              <a:t>Image of world map: from Gerd Altmann (</a:t>
            </a:r>
            <a:r>
              <a:rPr lang="en-AU" sz="1100" err="1"/>
              <a:t>geralt</a:t>
            </a:r>
            <a:r>
              <a:rPr lang="en-AU" sz="1100"/>
              <a:t>) at </a:t>
            </a:r>
            <a:r>
              <a:rPr lang="en-AU" sz="1100" err="1"/>
              <a:t>Pixabay</a:t>
            </a:r>
            <a:r>
              <a:rPr lang="en-AU" sz="1100"/>
              <a:t>, </a:t>
            </a:r>
            <a:r>
              <a:rPr lang="en-AU" sz="1100">
                <a:hlinkClick r:id="rId3"/>
              </a:rPr>
              <a:t>https://pixabay.com/illustrations/globe-continents-latitude-earth-868846/</a:t>
            </a:r>
            <a:r>
              <a:rPr lang="en-AU" sz="1100"/>
              <a:t>. </a:t>
            </a:r>
            <a:r>
              <a:rPr lang="en-AU" sz="1100" b="0"/>
              <a:t>Used under terms of </a:t>
            </a:r>
            <a:r>
              <a:rPr lang="en-AU" sz="1100" b="0" err="1">
                <a:hlinkClick r:id="rId4"/>
              </a:rPr>
              <a:t>Pixabay</a:t>
            </a:r>
            <a:r>
              <a:rPr lang="en-AU" sz="1100" b="0">
                <a:hlinkClick r:id="rId4"/>
              </a:rPr>
              <a:t> license</a:t>
            </a:r>
            <a:r>
              <a:rPr lang="en-AU" sz="1100" b="0"/>
              <a:t>.</a:t>
            </a:r>
            <a:r>
              <a:rPr lang="en-AU" sz="1100"/>
              <a:t> </a:t>
            </a:r>
          </a:p>
          <a:p>
            <a:pPr marL="228600" indent="-228600">
              <a:buAutoNum type="arabicPeriod" startAt="6"/>
            </a:pPr>
            <a:r>
              <a:rPr lang="en-AU" sz="1100"/>
              <a:t>Image of blue book cover: from Chuck Herrera (</a:t>
            </a:r>
            <a:r>
              <a:rPr lang="en-AU" sz="1100" err="1"/>
              <a:t>cheifyc</a:t>
            </a:r>
            <a:r>
              <a:rPr lang="en-AU" sz="1100"/>
              <a:t>) on </a:t>
            </a:r>
            <a:r>
              <a:rPr lang="en-AU" sz="1100" err="1"/>
              <a:t>Pixabay</a:t>
            </a:r>
            <a:r>
              <a:rPr lang="en-AU" sz="1100"/>
              <a:t>, </a:t>
            </a:r>
            <a:r>
              <a:rPr lang="en-AU" sz="1100">
                <a:hlinkClick r:id="rId5"/>
              </a:rPr>
              <a:t>https://pixabay.com/vectors/book-book-cover-cover-blank-438935/</a:t>
            </a:r>
            <a:r>
              <a:rPr lang="en-AU" sz="1100"/>
              <a:t>. </a:t>
            </a:r>
            <a:r>
              <a:rPr lang="en-AU" sz="1100" b="0"/>
              <a:t>Used under terms of </a:t>
            </a:r>
            <a:r>
              <a:rPr lang="en-AU" sz="1100" b="0" err="1">
                <a:hlinkClick r:id="rId4"/>
              </a:rPr>
              <a:t>Pixabay</a:t>
            </a:r>
            <a:r>
              <a:rPr lang="en-AU" sz="1100" b="0">
                <a:hlinkClick r:id="rId4"/>
              </a:rPr>
              <a:t> license</a:t>
            </a:r>
            <a:r>
              <a:rPr lang="en-AU" sz="1100" b="0"/>
              <a:t>.</a:t>
            </a:r>
            <a:r>
              <a:rPr lang="en-AU" sz="1100"/>
              <a:t>  </a:t>
            </a:r>
          </a:p>
          <a:p>
            <a:pPr marL="228600" indent="-228600">
              <a:buFontTx/>
              <a:buAutoNum type="arabicPeriod" startAt="6"/>
            </a:pPr>
            <a:r>
              <a:rPr lang="en-AU" sz="1100"/>
              <a:t>Image of orange book cover: from </a:t>
            </a:r>
            <a:r>
              <a:rPr lang="en-AU" sz="1100" err="1"/>
              <a:t>OpenClipart</a:t>
            </a:r>
            <a:r>
              <a:rPr lang="en-AU" sz="1100"/>
              <a:t>-Vectors at </a:t>
            </a:r>
            <a:r>
              <a:rPr lang="en-AU" sz="1100" err="1"/>
              <a:t>Pixabay</a:t>
            </a:r>
            <a:r>
              <a:rPr lang="en-AU" sz="1100"/>
              <a:t>, </a:t>
            </a:r>
            <a:r>
              <a:rPr lang="en-AU" sz="1100">
                <a:hlinkClick r:id="rId6"/>
              </a:rPr>
              <a:t>https://pixabay.com/vectors/notepad-book-cover-library-orange-155977/</a:t>
            </a:r>
            <a:r>
              <a:rPr lang="en-AU" sz="1100"/>
              <a:t> </a:t>
            </a:r>
            <a:r>
              <a:rPr lang="en-AU" sz="1100" b="0"/>
              <a:t>Used under terms of </a:t>
            </a:r>
            <a:r>
              <a:rPr lang="en-AU" sz="1100" b="0" err="1">
                <a:hlinkClick r:id="rId4"/>
              </a:rPr>
              <a:t>Pixabay</a:t>
            </a:r>
            <a:r>
              <a:rPr lang="en-AU" sz="1100" b="0">
                <a:hlinkClick r:id="rId4"/>
              </a:rPr>
              <a:t> license</a:t>
            </a:r>
            <a:r>
              <a:rPr lang="en-AU" sz="1100" b="0"/>
              <a:t>.</a:t>
            </a:r>
            <a:r>
              <a:rPr lang="en-AU" sz="1100"/>
              <a:t> </a:t>
            </a:r>
          </a:p>
          <a:p>
            <a:endParaRPr lang="en-AU" sz="1100"/>
          </a:p>
          <a:p>
            <a:endParaRPr lang="en-AU" sz="1100"/>
          </a:p>
          <a:p>
            <a:pPr marL="288000" indent="-288000">
              <a:buFont typeface="+mj-lt"/>
              <a:buAutoNum type="arabicPeriod" startAt="6"/>
            </a:pPr>
            <a:endParaRPr lang="en-AU" sz="1200"/>
          </a:p>
          <a:p>
            <a:pPr marL="288000" indent="-288000" fontAlgn="auto">
              <a:spcAft>
                <a:spcPts val="0"/>
              </a:spcAft>
              <a:buFont typeface="+mj-lt"/>
              <a:buAutoNum type="arabicPeriod" startAt="6"/>
            </a:pPr>
            <a:endParaRPr lang="en-US" sz="1200"/>
          </a:p>
        </p:txBody>
      </p:sp>
    </p:spTree>
    <p:extLst>
      <p:ext uri="{BB962C8B-B14F-4D97-AF65-F5344CB8AC3E}">
        <p14:creationId xmlns:p14="http://schemas.microsoft.com/office/powerpoint/2010/main" val="2531434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E40473FA-EE1A-4320-9E4F-EE3F779A53CD}"/>
              </a:ext>
            </a:extLst>
          </p:cNvPr>
          <p:cNvSpPr>
            <a:spLocks noGrp="1"/>
          </p:cNvSpPr>
          <p:nvPr>
            <p:ph sz="quarter" idx="11"/>
          </p:nvPr>
        </p:nvSpPr>
        <p:spPr/>
        <p:txBody>
          <a:bodyPr/>
          <a:lstStyle/>
          <a:p>
            <a:pPr>
              <a:spcBef>
                <a:spcPts val="0"/>
              </a:spcBef>
              <a:spcAft>
                <a:spcPts val="0"/>
              </a:spcAft>
            </a:pPr>
            <a:endParaRPr lang="en-US" sz="300" dirty="0"/>
          </a:p>
          <a:p>
            <a:pPr>
              <a:lnSpc>
                <a:spcPct val="110000"/>
              </a:lnSpc>
              <a:spcBef>
                <a:spcPts val="0"/>
              </a:spcBef>
              <a:spcAft>
                <a:spcPts val="0"/>
              </a:spcAft>
            </a:pPr>
            <a:r>
              <a:rPr lang="en-US" sz="1200" dirty="0"/>
              <a:t>                </a:t>
            </a:r>
            <a:r>
              <a:rPr lang="en-US" dirty="0"/>
              <a:t>© State of Queensland (QCAA) </a:t>
            </a:r>
            <a:r>
              <a:rPr lang="en-AU" dirty="0"/>
              <a:t>2025</a:t>
            </a:r>
          </a:p>
          <a:p>
            <a:pPr>
              <a:lnSpc>
                <a:spcPct val="110000"/>
              </a:lnSpc>
            </a:pPr>
            <a:r>
              <a:rPr lang="en-AU" b="1" spc="-20" dirty="0"/>
              <a:t>Licence</a:t>
            </a:r>
            <a:r>
              <a:rPr lang="en-AU" spc="-20" dirty="0"/>
              <a:t>: </a:t>
            </a:r>
            <a:r>
              <a:rPr lang="en-AU" spc="-20" dirty="0">
                <a:hlinkClick r:id="rId3"/>
              </a:rPr>
              <a:t>https://creativecommons.org/licenses/by/4.0</a:t>
            </a:r>
            <a:r>
              <a:rPr lang="en-AU" spc="-20" dirty="0"/>
              <a:t> </a:t>
            </a:r>
            <a:r>
              <a:rPr lang="en-AU" b="1" spc="-20" dirty="0">
                <a:solidFill>
                  <a:schemeClr val="tx2">
                    <a:lumMod val="50000"/>
                    <a:lumOff val="50000"/>
                  </a:schemeClr>
                </a:solidFill>
              </a:rPr>
              <a:t>|</a:t>
            </a:r>
            <a:r>
              <a:rPr lang="en-AU" spc="-20" dirty="0"/>
              <a:t> </a:t>
            </a:r>
            <a:r>
              <a:rPr lang="en-AU" b="1" spc="-20" dirty="0"/>
              <a:t>Copyright notice:</a:t>
            </a:r>
            <a:r>
              <a:rPr lang="en-AU" spc="-20" dirty="0"/>
              <a:t> </a:t>
            </a:r>
            <a:r>
              <a:rPr lang="en-AU" spc="-20" dirty="0">
                <a:hlinkClick r:id="rId4"/>
              </a:rPr>
              <a:t>www.qcaa.qld.edu.au/copyright</a:t>
            </a:r>
            <a:r>
              <a:rPr lang="en-AU" spc="-20" dirty="0"/>
              <a:t> — lists the full terms and conditions, which specify certain exceptions to the licence. </a:t>
            </a:r>
            <a:r>
              <a:rPr lang="en-AU" b="1" spc="-20" dirty="0">
                <a:solidFill>
                  <a:schemeClr val="tx2">
                    <a:lumMod val="50000"/>
                    <a:lumOff val="50000"/>
                  </a:schemeClr>
                </a:solidFill>
              </a:rPr>
              <a:t>|</a:t>
            </a:r>
            <a:r>
              <a:rPr lang="en-AU" spc="-20" dirty="0"/>
              <a:t> </a:t>
            </a:r>
            <a:br>
              <a:rPr lang="en-AU" spc="-20" dirty="0"/>
            </a:br>
            <a:r>
              <a:rPr lang="en-US" b="1" dirty="0"/>
              <a:t>Attribution </a:t>
            </a:r>
            <a:r>
              <a:rPr lang="en-US" dirty="0"/>
              <a:t>(include the link): ©</a:t>
            </a:r>
            <a:r>
              <a:rPr lang="en-AU" dirty="0"/>
              <a:t> </a:t>
            </a:r>
            <a:r>
              <a:rPr lang="en-US" dirty="0"/>
              <a:t>State</a:t>
            </a:r>
            <a:r>
              <a:rPr lang="en-AU" dirty="0"/>
              <a:t> </a:t>
            </a:r>
            <a:r>
              <a:rPr lang="en-US" dirty="0"/>
              <a:t>of</a:t>
            </a:r>
            <a:r>
              <a:rPr lang="en-AU" dirty="0"/>
              <a:t> </a:t>
            </a:r>
            <a:r>
              <a:rPr lang="en-US" dirty="0"/>
              <a:t>Queensland</a:t>
            </a:r>
            <a:r>
              <a:rPr lang="en-AU" dirty="0"/>
              <a:t> </a:t>
            </a:r>
            <a:r>
              <a:rPr lang="en-US" dirty="0"/>
              <a:t>(QCAA)</a:t>
            </a:r>
            <a:r>
              <a:rPr lang="en-AU" dirty="0"/>
              <a:t> 2025 </a:t>
            </a:r>
            <a:r>
              <a:rPr lang="en-AU" spc="-20" dirty="0">
                <a:hlinkClick r:id="rId4"/>
              </a:rPr>
              <a:t>www.qcaa.qld.edu.au/copyright</a:t>
            </a:r>
            <a:r>
              <a:rPr lang="en-AU" spc="-20" dirty="0"/>
              <a:t>.</a:t>
            </a:r>
            <a:endParaRPr lang="en-AU" dirty="0"/>
          </a:p>
          <a:p>
            <a:pPr>
              <a:lnSpc>
                <a:spcPct val="110000"/>
              </a:lnSpc>
            </a:pPr>
            <a:r>
              <a:rPr lang="en-US" dirty="0"/>
              <a:t>Other copyright material in this presentation is listed on the previous slide/s. </a:t>
            </a:r>
          </a:p>
          <a:p>
            <a:endParaRPr lang="en-AU" dirty="0"/>
          </a:p>
        </p:txBody>
      </p:sp>
      <p:sp>
        <p:nvSpPr>
          <p:cNvPr id="4" name="Title 3">
            <a:extLst>
              <a:ext uri="{FF2B5EF4-FFF2-40B4-BE49-F238E27FC236}">
                <a16:creationId xmlns:a16="http://schemas.microsoft.com/office/drawing/2014/main" id="{0FC6D5B4-B9BA-480D-89D9-C2B466E545DF}"/>
              </a:ext>
            </a:extLst>
          </p:cNvPr>
          <p:cNvSpPr>
            <a:spLocks noGrp="1"/>
          </p:cNvSpPr>
          <p:nvPr>
            <p:ph type="title"/>
          </p:nvPr>
        </p:nvSpPr>
        <p:spPr/>
        <p:txBody>
          <a:bodyPr/>
          <a:lstStyle/>
          <a:p>
            <a:r>
              <a:rPr lang="en-AU"/>
              <a:t>Copyright notice</a:t>
            </a:r>
          </a:p>
        </p:txBody>
      </p:sp>
    </p:spTree>
    <p:extLst>
      <p:ext uri="{BB962C8B-B14F-4D97-AF65-F5344CB8AC3E}">
        <p14:creationId xmlns:p14="http://schemas.microsoft.com/office/powerpoint/2010/main" val="3669223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991" y="352696"/>
            <a:ext cx="8496000" cy="360000"/>
          </a:xfrm>
        </p:spPr>
        <p:txBody>
          <a:bodyPr>
            <a:normAutofit/>
          </a:bodyPr>
          <a:lstStyle/>
          <a:p>
            <a:r>
              <a:rPr lang="en-AU" dirty="0"/>
              <a:t>QCAA social media</a:t>
            </a:r>
          </a:p>
        </p:txBody>
      </p:sp>
    </p:spTree>
    <p:extLst>
      <p:ext uri="{BB962C8B-B14F-4D97-AF65-F5344CB8AC3E}">
        <p14:creationId xmlns:p14="http://schemas.microsoft.com/office/powerpoint/2010/main" val="3885171952"/>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1C5DA-2510-D0D7-2BD9-CD5F3A45E3C3}"/>
              </a:ext>
            </a:extLst>
          </p:cNvPr>
          <p:cNvSpPr>
            <a:spLocks noGrp="1"/>
          </p:cNvSpPr>
          <p:nvPr>
            <p:ph type="title"/>
          </p:nvPr>
        </p:nvSpPr>
        <p:spPr/>
        <p:txBody>
          <a:bodyPr/>
          <a:lstStyle/>
          <a:p>
            <a:r>
              <a:rPr lang="en-AU"/>
              <a:t>Outline</a:t>
            </a:r>
          </a:p>
        </p:txBody>
      </p:sp>
      <p:graphicFrame>
        <p:nvGraphicFramePr>
          <p:cNvPr id="4" name="Content Placeholder 3">
            <a:extLst>
              <a:ext uri="{FF2B5EF4-FFF2-40B4-BE49-F238E27FC236}">
                <a16:creationId xmlns:a16="http://schemas.microsoft.com/office/drawing/2014/main" id="{20DAD2BD-B6D3-FDC9-87D7-837AEE3B4684}"/>
              </a:ext>
            </a:extLst>
          </p:cNvPr>
          <p:cNvGraphicFramePr>
            <a:graphicFrameLocks noGrp="1"/>
          </p:cNvGraphicFramePr>
          <p:nvPr>
            <p:ph idx="1"/>
            <p:extLst>
              <p:ext uri="{D42A27DB-BD31-4B8C-83A1-F6EECF244321}">
                <p14:modId xmlns:p14="http://schemas.microsoft.com/office/powerpoint/2010/main" val="538105758"/>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2082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591730B-7458-325D-43E2-3ECCDF8D57D2}"/>
              </a:ext>
            </a:extLst>
          </p:cNvPr>
          <p:cNvGrpSpPr/>
          <p:nvPr/>
        </p:nvGrpSpPr>
        <p:grpSpPr>
          <a:xfrm>
            <a:off x="2630746" y="1015954"/>
            <a:ext cx="3177706" cy="3233788"/>
            <a:chOff x="4662522" y="1189670"/>
            <a:chExt cx="3177706" cy="3233788"/>
          </a:xfrm>
        </p:grpSpPr>
        <p:grpSp>
          <p:nvGrpSpPr>
            <p:cNvPr id="3" name="Group 2">
              <a:extLst>
                <a:ext uri="{FF2B5EF4-FFF2-40B4-BE49-F238E27FC236}">
                  <a16:creationId xmlns:a16="http://schemas.microsoft.com/office/drawing/2014/main" id="{60B2BB5C-D705-0E4A-F646-C1D978D9FD04}"/>
                </a:ext>
              </a:extLst>
            </p:cNvPr>
            <p:cNvGrpSpPr/>
            <p:nvPr/>
          </p:nvGrpSpPr>
          <p:grpSpPr>
            <a:xfrm>
              <a:off x="4662522" y="1189670"/>
              <a:ext cx="2634864" cy="3233788"/>
              <a:chOff x="5364088" y="1237176"/>
              <a:chExt cx="2634864" cy="3233788"/>
            </a:xfrm>
          </p:grpSpPr>
          <p:sp>
            <p:nvSpPr>
              <p:cNvPr id="16" name="TextBox 15">
                <a:extLst>
                  <a:ext uri="{FF2B5EF4-FFF2-40B4-BE49-F238E27FC236}">
                    <a16:creationId xmlns:a16="http://schemas.microsoft.com/office/drawing/2014/main" id="{264FA9F7-5A98-46F3-8B35-029E8AFD3653}"/>
                  </a:ext>
                </a:extLst>
              </p:cNvPr>
              <p:cNvSpPr txBox="1"/>
              <p:nvPr/>
            </p:nvSpPr>
            <p:spPr>
              <a:xfrm>
                <a:off x="5364088" y="3170608"/>
                <a:ext cx="2634864" cy="1300356"/>
              </a:xfrm>
              <a:prstGeom prst="rect">
                <a:avLst/>
              </a:prstGeom>
              <a:noFill/>
              <a:ln w="12700">
                <a:solidFill>
                  <a:schemeClr val="bg1">
                    <a:lumMod val="50000"/>
                  </a:schemeClr>
                </a:solidFill>
              </a:ln>
            </p:spPr>
            <p:txBody>
              <a:bodyPr wrap="square" lIns="91440" tIns="45720" rIns="91440" bIns="45720" rtlCol="0" anchor="t">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100" b="1" i="0" u="none" strike="noStrike" kern="1200" cap="none" spc="0" normalizeH="0" baseline="0" noProof="0" dirty="0">
                    <a:ln>
                      <a:noFill/>
                    </a:ln>
                    <a:effectLst/>
                    <a:uLnTx/>
                    <a:uFillTx/>
                    <a:latin typeface="Arial"/>
                    <a:ea typeface="+mn-ea"/>
                    <a:cs typeface="Arial"/>
                  </a:rPr>
                  <a:t>Curriculum elements</a:t>
                </a:r>
                <a:endParaRPr kumimoji="0" lang="en-AU" sz="1100" b="1" i="0" u="none" strike="noStrike" kern="1200" cap="none" spc="0" normalizeH="0" baseline="0" noProof="0" dirty="0">
                  <a:ln>
                    <a:noFill/>
                  </a:ln>
                  <a:effectLst/>
                  <a:uLnTx/>
                  <a:uFillTx/>
                  <a:latin typeface="Arial" charset="0"/>
                  <a:ea typeface="+mn-ea"/>
                  <a:cs typeface="Arial" charset="0"/>
                </a:endParaRPr>
              </a:p>
              <a:p>
                <a:pPr marR="0" lvl="0" indent="-285750" algn="l" defTabSz="914400" rtl="0" eaLnBrk="1" fontAlgn="base" latinLnBrk="0" hangingPunct="1">
                  <a:lnSpc>
                    <a:spcPct val="100000"/>
                  </a:lnSpc>
                  <a:spcBef>
                    <a:spcPts val="300"/>
                  </a:spcBef>
                  <a:spcAft>
                    <a:spcPct val="0"/>
                  </a:spcAft>
                  <a:buClrTx/>
                  <a:buSzTx/>
                  <a:buFont typeface="Arial" panose="020B0604020202020204" pitchFamily="34" charset="0"/>
                  <a:buChar char="•"/>
                  <a:tabLst/>
                  <a:defRPr/>
                </a:pPr>
                <a:r>
                  <a:rPr lang="en-AU" sz="1100" dirty="0">
                    <a:latin typeface="Arial"/>
                    <a:cs typeface="Arial"/>
                  </a:rPr>
                  <a:t>Level description by year</a:t>
                </a:r>
              </a:p>
              <a:p>
                <a:pPr marR="0" lvl="0" indent="-285750" algn="l" defTabSz="914400" rtl="0" eaLnBrk="1" fontAlgn="base" latinLnBrk="0" hangingPunct="1">
                  <a:lnSpc>
                    <a:spcPct val="100000"/>
                  </a:lnSpc>
                  <a:spcBef>
                    <a:spcPts val="300"/>
                  </a:spcBef>
                  <a:spcAft>
                    <a:spcPct val="0"/>
                  </a:spcAft>
                  <a:buClrTx/>
                  <a:buSzTx/>
                  <a:buFont typeface="Arial" panose="020B0604020202020204" pitchFamily="34" charset="0"/>
                  <a:buChar char="•"/>
                  <a:tabLst/>
                  <a:defRPr/>
                </a:pPr>
                <a:r>
                  <a:rPr lang="en-AU" sz="1100" dirty="0">
                    <a:latin typeface="Arial"/>
                    <a:cs typeface="Arial"/>
                  </a:rPr>
                  <a:t>Achievement standard</a:t>
                </a:r>
              </a:p>
              <a:p>
                <a:pPr marR="0" lvl="0" indent="-285750" algn="l" defTabSz="914400" rtl="0" eaLnBrk="1" fontAlgn="base" latinLnBrk="0" hangingPunct="1">
                  <a:lnSpc>
                    <a:spcPct val="100000"/>
                  </a:lnSpc>
                  <a:spcBef>
                    <a:spcPts val="300"/>
                  </a:spcBef>
                  <a:spcAft>
                    <a:spcPct val="0"/>
                  </a:spcAft>
                  <a:buClrTx/>
                  <a:buSzTx/>
                  <a:buFont typeface="Arial" panose="020B0604020202020204" pitchFamily="34" charset="0"/>
                  <a:buChar char="•"/>
                  <a:tabLst/>
                  <a:defRPr/>
                </a:pPr>
                <a:r>
                  <a:rPr lang="en-AU" sz="1100" dirty="0">
                    <a:latin typeface="Arial"/>
                    <a:cs typeface="Arial"/>
                  </a:rPr>
                  <a:t>Strands and sub-strands</a:t>
                </a:r>
              </a:p>
              <a:p>
                <a:pPr marR="0" lvl="0" indent="-285750" algn="l" defTabSz="914400" rtl="0" eaLnBrk="1" fontAlgn="base" latinLnBrk="0" hangingPunct="1">
                  <a:lnSpc>
                    <a:spcPct val="100000"/>
                  </a:lnSpc>
                  <a:spcBef>
                    <a:spcPts val="300"/>
                  </a:spcBef>
                  <a:spcAft>
                    <a:spcPct val="0"/>
                  </a:spcAft>
                  <a:buClrTx/>
                  <a:buSzTx/>
                  <a:buFont typeface="Arial" panose="020B0604020202020204" pitchFamily="34" charset="0"/>
                  <a:buChar char="•"/>
                  <a:tabLst/>
                  <a:defRPr/>
                </a:pPr>
                <a:r>
                  <a:rPr lang="en-AU" sz="1100" dirty="0">
                    <a:latin typeface="Arial"/>
                    <a:cs typeface="Arial"/>
                  </a:rPr>
                  <a:t>Content descriptions</a:t>
                </a:r>
              </a:p>
              <a:p>
                <a:pPr marR="0" lvl="0" indent="-285750" algn="l" defTabSz="914400" rtl="0" eaLnBrk="1" fontAlgn="base" latinLnBrk="0" hangingPunct="1">
                  <a:lnSpc>
                    <a:spcPct val="100000"/>
                  </a:lnSpc>
                  <a:spcBef>
                    <a:spcPts val="300"/>
                  </a:spcBef>
                  <a:spcAft>
                    <a:spcPct val="0"/>
                  </a:spcAft>
                  <a:buClrTx/>
                  <a:buSzTx/>
                  <a:buFont typeface="Arial" panose="020B0604020202020204" pitchFamily="34" charset="0"/>
                  <a:buChar char="•"/>
                  <a:tabLst/>
                  <a:defRPr/>
                </a:pPr>
                <a:r>
                  <a:rPr lang="en-AU" sz="1100" dirty="0">
                    <a:latin typeface="Arial"/>
                    <a:cs typeface="Arial"/>
                  </a:rPr>
                  <a:t>Content elaborations</a:t>
                </a:r>
              </a:p>
            </p:txBody>
          </p:sp>
          <p:sp>
            <p:nvSpPr>
              <p:cNvPr id="2" name="TextBox 1">
                <a:extLst>
                  <a:ext uri="{FF2B5EF4-FFF2-40B4-BE49-F238E27FC236}">
                    <a16:creationId xmlns:a16="http://schemas.microsoft.com/office/drawing/2014/main" id="{47549CC9-7A47-4CEC-A8E7-BCAA41ED316E}"/>
                  </a:ext>
                </a:extLst>
              </p:cNvPr>
              <p:cNvSpPr txBox="1"/>
              <p:nvPr/>
            </p:nvSpPr>
            <p:spPr>
              <a:xfrm>
                <a:off x="5364088" y="1237176"/>
                <a:ext cx="2634864" cy="1715854"/>
              </a:xfrm>
              <a:prstGeom prst="rect">
                <a:avLst/>
              </a:prstGeom>
              <a:noFill/>
              <a:ln w="12700">
                <a:solidFill>
                  <a:schemeClr val="bg1">
                    <a:lumMod val="50000"/>
                  </a:schemeClr>
                </a:solidFill>
              </a:ln>
            </p:spPr>
            <p:txBody>
              <a:bodyPr wrap="square" lIns="91440" tIns="45720" rIns="91440" bIns="45720" rtlCol="0" anchor="t">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100" b="1" i="0" u="none" strike="noStrike" kern="1200" cap="none" spc="0" normalizeH="0" baseline="0" noProof="0" dirty="0">
                    <a:ln>
                      <a:noFill/>
                    </a:ln>
                    <a:solidFill>
                      <a:srgbClr val="000000"/>
                    </a:solidFill>
                    <a:effectLst/>
                    <a:uLnTx/>
                    <a:uFillTx/>
                    <a:latin typeface="Arial"/>
                    <a:ea typeface="+mn-ea"/>
                    <a:cs typeface="Arial"/>
                  </a:rPr>
                  <a:t>Understand this learning area</a:t>
                </a:r>
              </a:p>
              <a:p>
                <a:pPr marR="0" lvl="0" indent="-285750" algn="l" defTabSz="914400" rtl="0" eaLnBrk="1" fontAlgn="base" latinLnBrk="0" hangingPunct="1">
                  <a:lnSpc>
                    <a:spcPct val="100000"/>
                  </a:lnSpc>
                  <a:spcBef>
                    <a:spcPts val="3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Introduction </a:t>
                </a:r>
                <a:endParaRPr kumimoji="0" lang="en-AU" sz="1100" b="0" i="0" u="none" strike="noStrike" kern="1200" cap="none" spc="0" normalizeH="0" baseline="0" noProof="0" dirty="0">
                  <a:ln>
                    <a:noFill/>
                  </a:ln>
                  <a:solidFill>
                    <a:srgbClr val="000000"/>
                  </a:solidFill>
                  <a:effectLst/>
                  <a:uLnTx/>
                  <a:uFillTx/>
                  <a:latin typeface="Arial" charset="0"/>
                  <a:ea typeface="+mn-ea"/>
                  <a:cs typeface="Arial"/>
                </a:endParaRPr>
              </a:p>
              <a:p>
                <a:pPr marR="0" lvl="0" indent="-285750" algn="l" defTabSz="914400" rtl="0" eaLnBrk="1" fontAlgn="base" latinLnBrk="0" hangingPunct="1">
                  <a:lnSpc>
                    <a:spcPct val="100000"/>
                  </a:lnSpc>
                  <a:spcBef>
                    <a:spcPts val="3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Rationale</a:t>
                </a:r>
                <a:endParaRPr lang="en-AU" sz="1100" b="0" i="0" u="none" strike="noStrike" kern="1200" cap="none" spc="0" normalizeH="0" baseline="0" noProof="0" dirty="0">
                  <a:ln>
                    <a:noFill/>
                  </a:ln>
                  <a:solidFill>
                    <a:srgbClr val="000000"/>
                  </a:solidFill>
                  <a:effectLst/>
                  <a:uLnTx/>
                  <a:uFillTx/>
                  <a:latin typeface="Arial"/>
                  <a:cs typeface="Arial"/>
                </a:endParaRPr>
              </a:p>
              <a:p>
                <a:pPr marR="0" lvl="0" indent="-285750" algn="l" defTabSz="914400" rtl="0" eaLnBrk="1" fontAlgn="base" latinLnBrk="0" hangingPunct="1">
                  <a:lnSpc>
                    <a:spcPct val="100000"/>
                  </a:lnSpc>
                  <a:spcBef>
                    <a:spcPts val="3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Aims</a:t>
                </a:r>
                <a:endParaRPr lang="en-AU" sz="1100" b="0" i="0" u="none" strike="noStrike" kern="1200" cap="none" spc="0" normalizeH="0" baseline="0" noProof="0" dirty="0">
                  <a:ln>
                    <a:noFill/>
                  </a:ln>
                  <a:solidFill>
                    <a:srgbClr val="000000"/>
                  </a:solidFill>
                  <a:effectLst/>
                  <a:uLnTx/>
                  <a:uFillTx/>
                  <a:latin typeface="Arial"/>
                  <a:cs typeface="Arial"/>
                </a:endParaRPr>
              </a:p>
              <a:p>
                <a:pPr marR="0" lvl="0" indent="-285750" algn="l" defTabSz="914400" rtl="0" eaLnBrk="1" fontAlgn="base" latinLnBrk="0" hangingPunct="1">
                  <a:lnSpc>
                    <a:spcPct val="100000"/>
                  </a:lnSpc>
                  <a:spcBef>
                    <a:spcPts val="30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srgbClr val="000000"/>
                    </a:solidFill>
                    <a:effectLst/>
                    <a:uLnTx/>
                    <a:uFillTx/>
                    <a:latin typeface="Arial"/>
                    <a:ea typeface="+mn-ea"/>
                    <a:cs typeface="Arial"/>
                  </a:rPr>
                  <a:t>Structure </a:t>
                </a:r>
                <a:endParaRPr lang="en-AU" sz="1100" b="0" i="0" u="none" strike="noStrike" kern="1200" cap="none" spc="0" normalizeH="0" baseline="0" noProof="0" dirty="0">
                  <a:ln>
                    <a:noFill/>
                  </a:ln>
                  <a:solidFill>
                    <a:srgbClr val="000000"/>
                  </a:solidFill>
                  <a:effectLst/>
                  <a:uLnTx/>
                  <a:uFillTx/>
                  <a:latin typeface="Arial"/>
                  <a:cs typeface="Arial"/>
                </a:endParaRPr>
              </a:p>
              <a:p>
                <a:pPr marR="0" lvl="0" indent="-285750" algn="l" defTabSz="914400" rtl="0" eaLnBrk="1" fontAlgn="base" latinLnBrk="0" hangingPunct="1">
                  <a:lnSpc>
                    <a:spcPct val="100000"/>
                  </a:lnSpc>
                  <a:spcBef>
                    <a:spcPts val="300"/>
                  </a:spcBef>
                  <a:spcAft>
                    <a:spcPct val="0"/>
                  </a:spcAft>
                  <a:buClrTx/>
                  <a:buSzTx/>
                  <a:buFont typeface="Arial" panose="020B0604020202020204" pitchFamily="34" charset="0"/>
                  <a:buChar char="•"/>
                  <a:tabLst/>
                  <a:defRPr/>
                </a:pPr>
                <a:r>
                  <a:rPr kumimoji="0" lang="en-AU" sz="1100" i="0" u="none" strike="noStrike" kern="1200" cap="none" spc="0" normalizeH="0" baseline="0" noProof="0" dirty="0">
                    <a:ln>
                      <a:noFill/>
                    </a:ln>
                    <a:effectLst/>
                    <a:uLnTx/>
                    <a:uFillTx/>
                    <a:latin typeface="Arial"/>
                    <a:ea typeface="+mn-ea"/>
                    <a:cs typeface="Arial"/>
                  </a:rPr>
                  <a:t>Key considerations </a:t>
                </a:r>
                <a:endParaRPr lang="en-AU" sz="1100" i="0" u="none" strike="noStrike" kern="1200" cap="none" spc="0" normalizeH="0" baseline="0" noProof="0" dirty="0">
                  <a:ln>
                    <a:noFill/>
                  </a:ln>
                  <a:effectLst/>
                  <a:uLnTx/>
                  <a:uFillTx/>
                  <a:latin typeface="Arial" charset="0"/>
                  <a:cs typeface="Arial"/>
                </a:endParaRPr>
              </a:p>
              <a:p>
                <a:pPr marR="0" lvl="0" indent="-285750" algn="l" defTabSz="914400" rtl="0" eaLnBrk="1" fontAlgn="base" latinLnBrk="0" hangingPunct="1">
                  <a:lnSpc>
                    <a:spcPct val="100000"/>
                  </a:lnSpc>
                  <a:spcBef>
                    <a:spcPts val="300"/>
                  </a:spcBef>
                  <a:spcAft>
                    <a:spcPct val="0"/>
                  </a:spcAft>
                  <a:buClrTx/>
                  <a:buSzTx/>
                  <a:buFont typeface="Arial" panose="020B0604020202020204" pitchFamily="34" charset="0"/>
                  <a:buChar char="•"/>
                  <a:tabLst/>
                  <a:defRPr/>
                </a:pPr>
                <a:r>
                  <a:rPr kumimoji="0" lang="en-AU" sz="1100" i="0" u="none" strike="noStrike" kern="1200" cap="none" spc="0" normalizeH="0" baseline="0" noProof="0" dirty="0">
                    <a:ln>
                      <a:noFill/>
                    </a:ln>
                    <a:effectLst/>
                    <a:uLnTx/>
                    <a:uFillTx/>
                    <a:latin typeface="Arial"/>
                    <a:ea typeface="+mn-ea"/>
                    <a:cs typeface="Arial"/>
                  </a:rPr>
                  <a:t>Key connections </a:t>
                </a:r>
                <a:endParaRPr lang="en-AU" sz="1100" i="0" u="none" strike="noStrike" kern="1200" cap="none" spc="0" normalizeH="0" baseline="0" noProof="0" dirty="0">
                  <a:ln>
                    <a:noFill/>
                  </a:ln>
                  <a:effectLst/>
                  <a:uLnTx/>
                  <a:uFillTx/>
                  <a:latin typeface="Arial" charset="0"/>
                  <a:cs typeface="Arial"/>
                </a:endParaRPr>
              </a:p>
              <a:p>
                <a:pPr marR="0" lvl="0" indent="-285750" algn="l" defTabSz="914400" rtl="0" eaLnBrk="1" fontAlgn="base" latinLnBrk="0" hangingPunct="1">
                  <a:lnSpc>
                    <a:spcPct val="100000"/>
                  </a:lnSpc>
                  <a:spcBef>
                    <a:spcPts val="300"/>
                  </a:spcBef>
                  <a:spcAft>
                    <a:spcPct val="0"/>
                  </a:spcAft>
                  <a:buClrTx/>
                  <a:buSzTx/>
                  <a:buFont typeface="Arial" panose="020B0604020202020204" pitchFamily="34" charset="0"/>
                  <a:buChar char="•"/>
                  <a:tabLst/>
                  <a:defRPr/>
                </a:pPr>
                <a:r>
                  <a:rPr kumimoji="0" lang="en-AU" sz="1100" i="0" u="none" strike="noStrike" kern="1200" cap="none" spc="0" normalizeH="0" baseline="0" noProof="0" dirty="0">
                    <a:ln>
                      <a:noFill/>
                    </a:ln>
                    <a:effectLst/>
                    <a:uLnTx/>
                    <a:uFillTx/>
                    <a:latin typeface="Arial"/>
                    <a:ea typeface="+mn-ea"/>
                    <a:cs typeface="Arial"/>
                  </a:rPr>
                  <a:t>Resources including glossary</a:t>
                </a:r>
                <a:endParaRPr lang="en-AU" sz="1100" i="0" u="none" strike="noStrike" kern="1200" cap="none" spc="0" normalizeH="0" baseline="0" noProof="0" dirty="0">
                  <a:ln>
                    <a:noFill/>
                  </a:ln>
                  <a:effectLst/>
                  <a:uLnTx/>
                  <a:uFillTx/>
                  <a:latin typeface="Arial"/>
                  <a:cs typeface="Arial"/>
                </a:endParaRPr>
              </a:p>
            </p:txBody>
          </p:sp>
        </p:grpSp>
        <p:sp>
          <p:nvSpPr>
            <p:cNvPr id="15" name="Rectangle 14">
              <a:extLst>
                <a:ext uri="{FF2B5EF4-FFF2-40B4-BE49-F238E27FC236}">
                  <a16:creationId xmlns:a16="http://schemas.microsoft.com/office/drawing/2014/main" id="{B253CD58-D953-5B79-B444-C39A827ECF5A}"/>
                </a:ext>
              </a:extLst>
            </p:cNvPr>
            <p:cNvSpPr/>
            <p:nvPr/>
          </p:nvSpPr>
          <p:spPr>
            <a:xfrm>
              <a:off x="7282228" y="1189670"/>
              <a:ext cx="558000" cy="3233788"/>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Version 9.0</a:t>
              </a:r>
            </a:p>
          </p:txBody>
        </p:sp>
      </p:grpSp>
      <p:sp>
        <p:nvSpPr>
          <p:cNvPr id="5" name="Title 4">
            <a:extLst>
              <a:ext uri="{FF2B5EF4-FFF2-40B4-BE49-F238E27FC236}">
                <a16:creationId xmlns:a16="http://schemas.microsoft.com/office/drawing/2014/main" id="{D32D0238-4A85-33EF-9DEE-1D713278867B}"/>
              </a:ext>
            </a:extLst>
          </p:cNvPr>
          <p:cNvSpPr>
            <a:spLocks noGrp="1"/>
          </p:cNvSpPr>
          <p:nvPr>
            <p:ph type="title"/>
          </p:nvPr>
        </p:nvSpPr>
        <p:spPr/>
        <p:txBody>
          <a:bodyPr>
            <a:normAutofit/>
          </a:bodyPr>
          <a:lstStyle/>
          <a:p>
            <a:r>
              <a:rPr lang="en-AU"/>
              <a:t>Australian Curriculum v9.0: English</a:t>
            </a:r>
          </a:p>
        </p:txBody>
      </p:sp>
      <p:pic>
        <p:nvPicPr>
          <p:cNvPr id="4" name="Picture 3">
            <a:extLst>
              <a:ext uri="{FF2B5EF4-FFF2-40B4-BE49-F238E27FC236}">
                <a16:creationId xmlns:a16="http://schemas.microsoft.com/office/drawing/2014/main" id="{1390679C-8CC3-8F34-26A2-A779662D4CA8}"/>
              </a:ext>
            </a:extLst>
          </p:cNvPr>
          <p:cNvPicPr>
            <a:picLocks noChangeAspect="1"/>
          </p:cNvPicPr>
          <p:nvPr/>
        </p:nvPicPr>
        <p:blipFill>
          <a:blip r:embed="rId3"/>
          <a:stretch>
            <a:fillRect/>
          </a:stretch>
        </p:blipFill>
        <p:spPr>
          <a:xfrm>
            <a:off x="8219755" y="74175"/>
            <a:ext cx="928001" cy="236218"/>
          </a:xfrm>
          <a:prstGeom prst="rect">
            <a:avLst/>
          </a:prstGeom>
        </p:spPr>
      </p:pic>
    </p:spTree>
    <p:extLst>
      <p:ext uri="{BB962C8B-B14F-4D97-AF65-F5344CB8AC3E}">
        <p14:creationId xmlns:p14="http://schemas.microsoft.com/office/powerpoint/2010/main" val="2761980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1AE26-806D-8DC0-5DF3-78D1741DD3C6}"/>
              </a:ext>
            </a:extLst>
          </p:cNvPr>
          <p:cNvSpPr>
            <a:spLocks noGrp="1"/>
          </p:cNvSpPr>
          <p:nvPr>
            <p:ph type="title"/>
          </p:nvPr>
        </p:nvSpPr>
        <p:spPr/>
        <p:txBody>
          <a:bodyPr/>
          <a:lstStyle/>
          <a:p>
            <a:r>
              <a:rPr lang="en-AU"/>
              <a:t>The English curriculum aims to ensure that students:</a:t>
            </a:r>
          </a:p>
        </p:txBody>
      </p:sp>
      <p:graphicFrame>
        <p:nvGraphicFramePr>
          <p:cNvPr id="6" name="Content Placeholder 5">
            <a:extLst>
              <a:ext uri="{FF2B5EF4-FFF2-40B4-BE49-F238E27FC236}">
                <a16:creationId xmlns:a16="http://schemas.microsoft.com/office/drawing/2014/main" id="{1B26BE17-B998-48A2-BBF5-B6D64EA47AEE}"/>
              </a:ext>
            </a:extLst>
          </p:cNvPr>
          <p:cNvGraphicFramePr>
            <a:graphicFrameLocks noGrp="1"/>
          </p:cNvGraphicFramePr>
          <p:nvPr>
            <p:ph idx="1"/>
            <p:extLst>
              <p:ext uri="{D42A27DB-BD31-4B8C-83A1-F6EECF244321}">
                <p14:modId xmlns:p14="http://schemas.microsoft.com/office/powerpoint/2010/main" val="2627739438"/>
              </p:ext>
            </p:extLst>
          </p:nvPr>
        </p:nvGraphicFramePr>
        <p:xfrm>
          <a:off x="385856" y="710544"/>
          <a:ext cx="8496300" cy="357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E9AE5C77-AD4C-539D-EB9F-1C0C2CDF03C2}"/>
              </a:ext>
            </a:extLst>
          </p:cNvPr>
          <p:cNvSpPr txBox="1"/>
          <p:nvPr/>
        </p:nvSpPr>
        <p:spPr>
          <a:xfrm>
            <a:off x="233426" y="4450215"/>
            <a:ext cx="8068174" cy="196977"/>
          </a:xfrm>
          <a:prstGeom prst="rect">
            <a:avLst/>
          </a:prstGeom>
          <a:noFill/>
        </p:spPr>
        <p:txBody>
          <a:bodyPr wrap="square">
            <a:spAutoFit/>
          </a:bodyPr>
          <a:lstStyle/>
          <a:p>
            <a:pPr defTabSz="685800" fontAlgn="auto">
              <a:spcBef>
                <a:spcPts val="0"/>
              </a:spcBef>
              <a:spcAft>
                <a:spcPts val="0"/>
              </a:spcAft>
            </a:pPr>
            <a:r>
              <a:rPr lang="en-US" sz="680" b="1" dirty="0">
                <a:solidFill>
                  <a:srgbClr val="000000"/>
                </a:solidFill>
                <a:latin typeface="Arial" panose="020B0604020202020204" pitchFamily="34" charset="0"/>
              </a:rPr>
              <a:t>Source: </a:t>
            </a:r>
            <a:r>
              <a:rPr lang="en-US" sz="680" dirty="0">
                <a:solidFill>
                  <a:srgbClr val="000000"/>
                </a:solidFill>
                <a:latin typeface="Arial" panose="020B0604020202020204" pitchFamily="34" charset="0"/>
              </a:rPr>
              <a:t>Quoted verbatim and unaltered from the AC: </a:t>
            </a:r>
            <a:r>
              <a:rPr lang="en-US" sz="680" dirty="0">
                <a:solidFill>
                  <a:srgbClr val="000000"/>
                </a:solidFill>
                <a:latin typeface="Arial" panose="020B0604020202020204" pitchFamily="34" charset="0"/>
                <a:hlinkClick r:id="rId8"/>
              </a:rPr>
              <a:t>https://v9.australiancurriculum.edu.au/teacher-resources/understand-this-learning-area/english</a:t>
            </a:r>
            <a:endParaRPr lang="en-AU" dirty="0">
              <a:solidFill>
                <a:srgbClr val="000000"/>
              </a:solidFill>
              <a:latin typeface="Calibri" panose="020F0502020204030204"/>
            </a:endParaRPr>
          </a:p>
        </p:txBody>
      </p:sp>
      <p:pic>
        <p:nvPicPr>
          <p:cNvPr id="3" name="Picture 2">
            <a:extLst>
              <a:ext uri="{FF2B5EF4-FFF2-40B4-BE49-F238E27FC236}">
                <a16:creationId xmlns:a16="http://schemas.microsoft.com/office/drawing/2014/main" id="{17A78076-1A45-82FA-F676-205D3F2EFBDD}"/>
              </a:ext>
            </a:extLst>
          </p:cNvPr>
          <p:cNvPicPr>
            <a:picLocks noChangeAspect="1"/>
          </p:cNvPicPr>
          <p:nvPr/>
        </p:nvPicPr>
        <p:blipFill>
          <a:blip r:embed="rId9"/>
          <a:stretch>
            <a:fillRect/>
          </a:stretch>
        </p:blipFill>
        <p:spPr>
          <a:xfrm>
            <a:off x="8219755" y="74175"/>
            <a:ext cx="928001" cy="236218"/>
          </a:xfrm>
          <a:prstGeom prst="rect">
            <a:avLst/>
          </a:prstGeom>
        </p:spPr>
      </p:pic>
    </p:spTree>
    <p:extLst>
      <p:ext uri="{BB962C8B-B14F-4D97-AF65-F5344CB8AC3E}">
        <p14:creationId xmlns:p14="http://schemas.microsoft.com/office/powerpoint/2010/main" val="630212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EFF21-E0BF-7A99-8EB0-A0EC45364D98}"/>
              </a:ext>
            </a:extLst>
          </p:cNvPr>
          <p:cNvSpPr>
            <a:spLocks noGrp="1"/>
          </p:cNvSpPr>
          <p:nvPr>
            <p:ph type="title"/>
          </p:nvPr>
        </p:nvSpPr>
        <p:spPr/>
        <p:txBody>
          <a:bodyPr/>
          <a:lstStyle/>
          <a:p>
            <a:r>
              <a:rPr lang="en-AU" dirty="0"/>
              <a:t>Definition of ‘read’: English glossary</a:t>
            </a:r>
          </a:p>
        </p:txBody>
      </p:sp>
      <p:sp>
        <p:nvSpPr>
          <p:cNvPr id="3" name="Content Placeholder 2">
            <a:extLst>
              <a:ext uri="{FF2B5EF4-FFF2-40B4-BE49-F238E27FC236}">
                <a16:creationId xmlns:a16="http://schemas.microsoft.com/office/drawing/2014/main" id="{F27302A0-CD11-4F20-A37C-65179E96B27F}"/>
              </a:ext>
            </a:extLst>
          </p:cNvPr>
          <p:cNvSpPr>
            <a:spLocks noGrp="1"/>
          </p:cNvSpPr>
          <p:nvPr>
            <p:ph idx="1"/>
          </p:nvPr>
        </p:nvSpPr>
        <p:spPr>
          <a:xfrm>
            <a:off x="327025" y="771550"/>
            <a:ext cx="5310450" cy="2837164"/>
          </a:xfrm>
        </p:spPr>
        <p:txBody>
          <a:bodyPr/>
          <a:lstStyle/>
          <a:p>
            <a:r>
              <a:rPr lang="en-AU" dirty="0"/>
              <a:t>To decode and process words, symbols or actions to derive or construct meaning. It includes interpreting, critically analysing and reflecting on the meaning of written, visual, print and non-print texts.</a:t>
            </a:r>
          </a:p>
        </p:txBody>
      </p:sp>
      <p:sp>
        <p:nvSpPr>
          <p:cNvPr id="4" name="TextBox 3">
            <a:extLst>
              <a:ext uri="{FF2B5EF4-FFF2-40B4-BE49-F238E27FC236}">
                <a16:creationId xmlns:a16="http://schemas.microsoft.com/office/drawing/2014/main" id="{B7B5A22E-5618-A68F-5861-89C4BC300F2F}"/>
              </a:ext>
            </a:extLst>
          </p:cNvPr>
          <p:cNvSpPr txBox="1"/>
          <p:nvPr/>
        </p:nvSpPr>
        <p:spPr>
          <a:xfrm>
            <a:off x="233510" y="4379901"/>
            <a:ext cx="6294510" cy="196977"/>
          </a:xfrm>
          <a:prstGeom prst="rect">
            <a:avLst/>
          </a:prstGeom>
          <a:noFill/>
        </p:spPr>
        <p:txBody>
          <a:bodyPr wrap="square">
            <a:spAutoFit/>
          </a:bodyPr>
          <a:lstStyle/>
          <a:p>
            <a:pPr defTabSz="685800" fontAlgn="auto">
              <a:spcBef>
                <a:spcPts val="0"/>
              </a:spcBef>
              <a:spcAft>
                <a:spcPts val="0"/>
              </a:spcAft>
            </a:pPr>
            <a:r>
              <a:rPr lang="en-US" sz="680" b="1" dirty="0">
                <a:solidFill>
                  <a:srgbClr val="000000"/>
                </a:solidFill>
                <a:latin typeface="Arial" panose="020B0604020202020204" pitchFamily="34" charset="0"/>
              </a:rPr>
              <a:t>Source: </a:t>
            </a:r>
            <a:r>
              <a:rPr lang="en-US" sz="680" dirty="0">
                <a:solidFill>
                  <a:srgbClr val="000000"/>
                </a:solidFill>
                <a:latin typeface="Arial" panose="020B0604020202020204" pitchFamily="34" charset="0"/>
              </a:rPr>
              <a:t>Quoted verbatim and unaltered from the AC: </a:t>
            </a:r>
            <a:r>
              <a:rPr lang="en-US" sz="680" dirty="0">
                <a:solidFill>
                  <a:srgbClr val="000000"/>
                </a:solidFill>
                <a:latin typeface="Arial" panose="020B0604020202020204" pitchFamily="34" charset="0"/>
                <a:hlinkClick r:id="rId3"/>
              </a:rPr>
              <a:t>https://v9.australiancurriculum.edu.au/downloads/learning-areas#accordion-b71b085f07-item-49001e70bc</a:t>
            </a:r>
            <a:r>
              <a:rPr lang="en-US" sz="680" dirty="0">
                <a:solidFill>
                  <a:srgbClr val="000000"/>
                </a:solidFill>
                <a:latin typeface="Arial" panose="020B0604020202020204" pitchFamily="34" charset="0"/>
              </a:rPr>
              <a:t> </a:t>
            </a:r>
          </a:p>
        </p:txBody>
      </p:sp>
      <p:pic>
        <p:nvPicPr>
          <p:cNvPr id="5" name="Picture 4" descr="A qr code with a dinosaur&#10;&#10;Description automatically generated">
            <a:extLst>
              <a:ext uri="{FF2B5EF4-FFF2-40B4-BE49-F238E27FC236}">
                <a16:creationId xmlns:a16="http://schemas.microsoft.com/office/drawing/2014/main" id="{2546ECD7-0736-AAAB-0969-5D1D1AED0F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17877" y="1171008"/>
            <a:ext cx="2336694" cy="2336694"/>
          </a:xfrm>
          <a:prstGeom prst="rect">
            <a:avLst/>
          </a:prstGeom>
        </p:spPr>
      </p:pic>
      <p:pic>
        <p:nvPicPr>
          <p:cNvPr id="6" name="Picture 5">
            <a:extLst>
              <a:ext uri="{FF2B5EF4-FFF2-40B4-BE49-F238E27FC236}">
                <a16:creationId xmlns:a16="http://schemas.microsoft.com/office/drawing/2014/main" id="{1F94183D-2AC1-F578-0437-059BFACCB7B2}"/>
              </a:ext>
            </a:extLst>
          </p:cNvPr>
          <p:cNvPicPr>
            <a:picLocks noChangeAspect="1"/>
          </p:cNvPicPr>
          <p:nvPr/>
        </p:nvPicPr>
        <p:blipFill>
          <a:blip r:embed="rId5"/>
          <a:stretch>
            <a:fillRect/>
          </a:stretch>
        </p:blipFill>
        <p:spPr>
          <a:xfrm>
            <a:off x="8219755" y="74175"/>
            <a:ext cx="928001" cy="236218"/>
          </a:xfrm>
          <a:prstGeom prst="rect">
            <a:avLst/>
          </a:prstGeom>
        </p:spPr>
      </p:pic>
    </p:spTree>
    <p:extLst>
      <p:ext uri="{BB962C8B-B14F-4D97-AF65-F5344CB8AC3E}">
        <p14:creationId xmlns:p14="http://schemas.microsoft.com/office/powerpoint/2010/main" val="67529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Autofit/>
          </a:bodyPr>
          <a:lstStyle/>
          <a:p>
            <a:pPr eaLnBrk="1" hangingPunct="1"/>
            <a:r>
              <a:rPr lang="en-AU" dirty="0">
                <a:latin typeface="Arial"/>
                <a:cs typeface="Arial"/>
              </a:rPr>
              <a:t>Strands and sub-strands: Reading and viewing</a:t>
            </a:r>
          </a:p>
        </p:txBody>
      </p:sp>
      <p:sp>
        <p:nvSpPr>
          <p:cNvPr id="3" name="Content Placeholder 2">
            <a:extLst>
              <a:ext uri="{FF2B5EF4-FFF2-40B4-BE49-F238E27FC236}">
                <a16:creationId xmlns:a16="http://schemas.microsoft.com/office/drawing/2014/main" id="{0C495094-48B4-4297-B54D-765257E6F586}"/>
              </a:ext>
            </a:extLst>
          </p:cNvPr>
          <p:cNvSpPr>
            <a:spLocks noGrp="1"/>
          </p:cNvSpPr>
          <p:nvPr>
            <p:ph idx="1"/>
          </p:nvPr>
        </p:nvSpPr>
        <p:spPr>
          <a:xfrm>
            <a:off x="331787" y="819668"/>
            <a:ext cx="8485188" cy="3604837"/>
          </a:xfrm>
        </p:spPr>
        <p:txBody>
          <a:bodyPr/>
          <a:lstStyle/>
          <a:p>
            <a:endParaRPr lang="en-AU" dirty="0"/>
          </a:p>
          <a:p>
            <a:endParaRPr lang="en-AU" dirty="0"/>
          </a:p>
          <a:p>
            <a:endParaRPr lang="en-AU" sz="2800" dirty="0"/>
          </a:p>
          <a:p>
            <a:endParaRPr lang="en-AU" dirty="0"/>
          </a:p>
        </p:txBody>
      </p:sp>
      <p:graphicFrame>
        <p:nvGraphicFramePr>
          <p:cNvPr id="6" name="Content Placeholder 3">
            <a:extLst>
              <a:ext uri="{FF2B5EF4-FFF2-40B4-BE49-F238E27FC236}">
                <a16:creationId xmlns:a16="http://schemas.microsoft.com/office/drawing/2014/main" id="{15857CF7-8329-45E7-9B93-E8FF2F924BC0}"/>
              </a:ext>
            </a:extLst>
          </p:cNvPr>
          <p:cNvGraphicFramePr>
            <a:graphicFrameLocks/>
          </p:cNvGraphicFramePr>
          <p:nvPr>
            <p:extLst>
              <p:ext uri="{D42A27DB-BD31-4B8C-83A1-F6EECF244321}">
                <p14:modId xmlns:p14="http://schemas.microsoft.com/office/powerpoint/2010/main" val="3216458019"/>
              </p:ext>
            </p:extLst>
          </p:nvPr>
        </p:nvGraphicFramePr>
        <p:xfrm>
          <a:off x="327025" y="678697"/>
          <a:ext cx="8307822" cy="3779350"/>
        </p:xfrm>
        <a:graphic>
          <a:graphicData uri="http://schemas.openxmlformats.org/drawingml/2006/table">
            <a:tbl>
              <a:tblPr firstRow="1" bandRow="1">
                <a:tableStyleId>{17292A2E-F333-43FB-9621-5CBBE7FDCDCB}</a:tableStyleId>
              </a:tblPr>
              <a:tblGrid>
                <a:gridCol w="2769274">
                  <a:extLst>
                    <a:ext uri="{9D8B030D-6E8A-4147-A177-3AD203B41FA5}">
                      <a16:colId xmlns:a16="http://schemas.microsoft.com/office/drawing/2014/main" val="20000"/>
                    </a:ext>
                  </a:extLst>
                </a:gridCol>
                <a:gridCol w="2769274">
                  <a:extLst>
                    <a:ext uri="{9D8B030D-6E8A-4147-A177-3AD203B41FA5}">
                      <a16:colId xmlns:a16="http://schemas.microsoft.com/office/drawing/2014/main" val="20001"/>
                    </a:ext>
                  </a:extLst>
                </a:gridCol>
                <a:gridCol w="2769274">
                  <a:extLst>
                    <a:ext uri="{9D8B030D-6E8A-4147-A177-3AD203B41FA5}">
                      <a16:colId xmlns:a16="http://schemas.microsoft.com/office/drawing/2014/main" val="1658548136"/>
                    </a:ext>
                  </a:extLst>
                </a:gridCol>
              </a:tblGrid>
              <a:tr h="312392">
                <a:tc gridSpan="3">
                  <a:txBody>
                    <a:bodyPr/>
                    <a:lstStyle/>
                    <a:p>
                      <a:pPr algn="ctr"/>
                      <a:r>
                        <a:rPr lang="en-AU" sz="1500">
                          <a:latin typeface="Arial"/>
                          <a:cs typeface="Arial"/>
                        </a:rPr>
                        <a:t>Version 9.0</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797979"/>
                    </a:solidFill>
                  </a:tcPr>
                </a:tc>
                <a:tc hMerge="1">
                  <a:txBody>
                    <a:bodyPr/>
                    <a:lstStyle/>
                    <a:p>
                      <a:r>
                        <a:rPr lang="en-AU" sz="1500">
                          <a:latin typeface="Arial" panose="020B0604020202020204" pitchFamily="34" charset="0"/>
                          <a:cs typeface="Arial" panose="020B0604020202020204" pitchFamily="34" charset="0"/>
                        </a:rPr>
                        <a:t>(Header row)</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hMerge="1">
                  <a:txBody>
                    <a:bodyPr/>
                    <a:lstStyle/>
                    <a:p>
                      <a:endParaRPr lang="en-US"/>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strike="noStrike">
                          <a:solidFill>
                            <a:schemeClr val="tx1"/>
                          </a:solidFill>
                          <a:latin typeface="Arial"/>
                          <a:cs typeface="Arial"/>
                        </a:rPr>
                        <a:t>Language</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strike="noStrike" kern="1200">
                          <a:solidFill>
                            <a:schemeClr val="tx1"/>
                          </a:solidFill>
                          <a:effectLst/>
                          <a:latin typeface="Arial"/>
                          <a:ea typeface="+mn-ea"/>
                          <a:cs typeface="Arial"/>
                        </a:rPr>
                        <a:t>Literature</a:t>
                      </a:r>
                      <a:endParaRPr lang="en-AU" sz="1500" b="1" strike="noStrike">
                        <a:solidFill>
                          <a:schemeClr val="tx1"/>
                        </a:solidFill>
                        <a:latin typeface="Arial"/>
                        <a:cs typeface="Arial"/>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strike="noStrike">
                          <a:solidFill>
                            <a:schemeClr val="tx1"/>
                          </a:solidFill>
                          <a:latin typeface="Arial"/>
                          <a:cs typeface="Arial"/>
                        </a:rPr>
                        <a:t>Literacy</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96665594"/>
                  </a:ext>
                </a:extLst>
              </a:tr>
              <a:tr h="740104">
                <a:tc>
                  <a:txBody>
                    <a:bodyPr/>
                    <a:lstStyle/>
                    <a:p>
                      <a:pPr marL="0" marR="0" lvl="0" indent="0" algn="ctr" defTabSz="914400" rtl="0" eaLnBrk="1" fontAlgn="auto" latinLnBrk="0" hangingPunct="1">
                        <a:lnSpc>
                          <a:spcPct val="105000"/>
                        </a:lnSpc>
                        <a:spcBef>
                          <a:spcPts val="200"/>
                        </a:spcBef>
                        <a:spcAft>
                          <a:spcPts val="200"/>
                        </a:spcAft>
                        <a:buClrTx/>
                        <a:buSzTx/>
                        <a:buFontTx/>
                        <a:buNone/>
                        <a:tabLst/>
                        <a:defRPr/>
                      </a:pPr>
                      <a:r>
                        <a:rPr lang="en-AU" sz="1500" dirty="0">
                          <a:solidFill>
                            <a:schemeClr val="tx1"/>
                          </a:solidFill>
                          <a:effectLst/>
                          <a:latin typeface="Arial"/>
                          <a:ea typeface="Times New Roman" panose="02020603050405020304" pitchFamily="18" charset="0"/>
                          <a:cs typeface="Times New Roman"/>
                        </a:rPr>
                        <a:t>Language for interacting with others</a:t>
                      </a:r>
                    </a:p>
                  </a:txBody>
                  <a:tcPr marL="68580" marR="68580" marT="36195" marB="36195"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noFill/>
                  </a:tcPr>
                </a:tc>
                <a:tc>
                  <a:txBody>
                    <a:bodyPr/>
                    <a:lstStyle/>
                    <a:p>
                      <a:pPr algn="ctr">
                        <a:lnSpc>
                          <a:spcPct val="105000"/>
                        </a:lnSpc>
                        <a:spcBef>
                          <a:spcPts val="200"/>
                        </a:spcBef>
                        <a:spcAft>
                          <a:spcPts val="200"/>
                        </a:spcAft>
                      </a:pPr>
                      <a:r>
                        <a:rPr lang="en-AU" sz="1500">
                          <a:effectLst/>
                          <a:latin typeface="Arial"/>
                          <a:ea typeface="Times New Roman" panose="02020603050405020304" pitchFamily="18" charset="0"/>
                          <a:cs typeface="Times New Roman"/>
                        </a:rPr>
                        <a:t>Literature and contexts</a:t>
                      </a:r>
                    </a:p>
                  </a:txBody>
                  <a:tcPr marL="68580" marR="68580" marT="36195" marB="36195"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bg1">
                        <a:alpha val="50000"/>
                      </a:schemeClr>
                    </a:solidFill>
                  </a:tcPr>
                </a:tc>
                <a:tc>
                  <a:txBody>
                    <a:bodyPr/>
                    <a:lstStyle/>
                    <a:p>
                      <a:pPr algn="ctr">
                        <a:lnSpc>
                          <a:spcPct val="105000"/>
                        </a:lnSpc>
                        <a:spcBef>
                          <a:spcPts val="200"/>
                        </a:spcBef>
                        <a:spcAft>
                          <a:spcPts val="200"/>
                        </a:spcAft>
                      </a:pPr>
                      <a:r>
                        <a:rPr lang="en-AU" sz="1500">
                          <a:effectLst/>
                          <a:latin typeface="Arial"/>
                          <a:ea typeface="Times New Roman" panose="02020603050405020304" pitchFamily="18" charset="0"/>
                          <a:cs typeface="Times New Roman"/>
                        </a:rPr>
                        <a:t>Texts in context</a:t>
                      </a:r>
                    </a:p>
                  </a:txBody>
                  <a:tcPr marL="68580" marR="68580" marT="36195" marB="36195"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r h="566674">
                <a:tc>
                  <a:txBody>
                    <a:bodyPr/>
                    <a:lstStyle/>
                    <a:p>
                      <a:pPr algn="ctr">
                        <a:lnSpc>
                          <a:spcPct val="105000"/>
                        </a:lnSpc>
                        <a:spcBef>
                          <a:spcPts val="200"/>
                        </a:spcBef>
                        <a:spcAft>
                          <a:spcPts val="200"/>
                        </a:spcAft>
                      </a:pPr>
                      <a:r>
                        <a:rPr lang="en-AU" sz="1500" dirty="0">
                          <a:solidFill>
                            <a:srgbClr val="000000"/>
                          </a:solidFill>
                          <a:effectLst/>
                          <a:latin typeface="Arial"/>
                          <a:ea typeface="Times New Roman" panose="02020603050405020304" pitchFamily="18" charset="0"/>
                          <a:cs typeface="Times New Roman"/>
                        </a:rPr>
                        <a:t>Text structure and organisation</a:t>
                      </a:r>
                      <a:endParaRPr lang="en-AU" sz="1500" dirty="0">
                        <a:effectLst/>
                        <a:latin typeface="Arial"/>
                        <a:ea typeface="Times New Roman" panose="02020603050405020304" pitchFamily="18" charset="0"/>
                        <a:cs typeface="Times New Roman"/>
                      </a:endParaRPr>
                    </a:p>
                  </a:txBody>
                  <a:tcPr marL="68580" marR="68580" marT="36195" marB="36195"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ctr">
                        <a:lnSpc>
                          <a:spcPct val="105000"/>
                        </a:lnSpc>
                        <a:spcBef>
                          <a:spcPts val="200"/>
                        </a:spcBef>
                        <a:spcAft>
                          <a:spcPts val="200"/>
                        </a:spcAft>
                      </a:pPr>
                      <a:r>
                        <a:rPr lang="en-AU" sz="1500" dirty="0">
                          <a:effectLst/>
                          <a:latin typeface="Arial"/>
                          <a:ea typeface="Times New Roman" panose="02020603050405020304" pitchFamily="18" charset="0"/>
                          <a:cs typeface="Times New Roman"/>
                        </a:rPr>
                        <a:t>Engaging with and responding to literature</a:t>
                      </a:r>
                    </a:p>
                  </a:txBody>
                  <a:tcPr marL="68580" marR="68580" marT="36195" marB="36195"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bg1">
                        <a:alpha val="50000"/>
                      </a:schemeClr>
                    </a:solidFill>
                  </a:tcPr>
                </a:tc>
                <a:tc>
                  <a:txBody>
                    <a:bodyPr/>
                    <a:lstStyle/>
                    <a:p>
                      <a:pPr algn="ctr">
                        <a:lnSpc>
                          <a:spcPct val="105000"/>
                        </a:lnSpc>
                        <a:spcBef>
                          <a:spcPts val="200"/>
                        </a:spcBef>
                        <a:spcAft>
                          <a:spcPts val="200"/>
                        </a:spcAft>
                      </a:pPr>
                      <a:r>
                        <a:rPr lang="en-AU" sz="1500">
                          <a:solidFill>
                            <a:schemeClr val="tx1"/>
                          </a:solidFill>
                          <a:effectLst/>
                          <a:latin typeface="Arial"/>
                          <a:ea typeface="Times New Roman" panose="02020603050405020304" pitchFamily="18" charset="0"/>
                          <a:cs typeface="Times New Roman"/>
                        </a:rPr>
                        <a:t>Interacting with others</a:t>
                      </a:r>
                    </a:p>
                  </a:txBody>
                  <a:tcPr marL="68580" marR="68580" marT="36195" marB="36195"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noFill/>
                  </a:tcPr>
                </a:tc>
                <a:extLst>
                  <a:ext uri="{0D108BD9-81ED-4DB2-BD59-A6C34878D82A}">
                    <a16:rowId xmlns:a16="http://schemas.microsoft.com/office/drawing/2014/main" val="3582304462"/>
                  </a:ext>
                </a:extLst>
              </a:tr>
              <a:tr h="566674">
                <a:tc>
                  <a:txBody>
                    <a:bodyPr/>
                    <a:lstStyle/>
                    <a:p>
                      <a:pPr algn="ctr">
                        <a:lnSpc>
                          <a:spcPct val="105000"/>
                        </a:lnSpc>
                        <a:spcBef>
                          <a:spcPts val="200"/>
                        </a:spcBef>
                        <a:spcAft>
                          <a:spcPts val="200"/>
                        </a:spcAft>
                      </a:pPr>
                      <a:r>
                        <a:rPr lang="en-AU" sz="1500" dirty="0">
                          <a:solidFill>
                            <a:srgbClr val="000000"/>
                          </a:solidFill>
                          <a:effectLst/>
                          <a:latin typeface="Arial"/>
                          <a:ea typeface="Times New Roman" panose="02020603050405020304" pitchFamily="18" charset="0"/>
                          <a:cs typeface="Times New Roman"/>
                        </a:rPr>
                        <a:t>Language for expressing and developing ideas</a:t>
                      </a:r>
                      <a:endParaRPr lang="en-AU" sz="1500" dirty="0">
                        <a:effectLst/>
                        <a:latin typeface="Arial"/>
                        <a:ea typeface="Times New Roman" panose="02020603050405020304" pitchFamily="18" charset="0"/>
                        <a:cs typeface="Times New Roman"/>
                      </a:endParaRPr>
                    </a:p>
                  </a:txBody>
                  <a:tcPr marL="68580" marR="68580" marT="36195" marB="36195"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ctr">
                        <a:lnSpc>
                          <a:spcPct val="105000"/>
                        </a:lnSpc>
                        <a:spcBef>
                          <a:spcPts val="200"/>
                        </a:spcBef>
                        <a:spcAft>
                          <a:spcPts val="200"/>
                        </a:spcAft>
                      </a:pPr>
                      <a:r>
                        <a:rPr lang="en-AU" sz="1500" dirty="0">
                          <a:effectLst/>
                          <a:latin typeface="Arial"/>
                          <a:ea typeface="Times New Roman" panose="02020603050405020304" pitchFamily="18" charset="0"/>
                          <a:cs typeface="Times New Roman"/>
                        </a:rPr>
                        <a:t>Examining literature</a:t>
                      </a:r>
                    </a:p>
                  </a:txBody>
                  <a:tcPr marL="68580" marR="68580" marT="36195" marB="36195"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bg1">
                        <a:alpha val="50000"/>
                      </a:schemeClr>
                    </a:solidFill>
                  </a:tcPr>
                </a:tc>
                <a:tc>
                  <a:txBody>
                    <a:bodyPr/>
                    <a:lstStyle/>
                    <a:p>
                      <a:pPr algn="ctr">
                        <a:lnSpc>
                          <a:spcPct val="105000"/>
                        </a:lnSpc>
                        <a:spcBef>
                          <a:spcPts val="200"/>
                        </a:spcBef>
                        <a:spcAft>
                          <a:spcPts val="200"/>
                        </a:spcAft>
                      </a:pPr>
                      <a:r>
                        <a:rPr lang="en-AU" sz="1500" dirty="0">
                          <a:effectLst/>
                          <a:latin typeface="Arial"/>
                          <a:ea typeface="Times New Roman" panose="02020603050405020304" pitchFamily="18" charset="0"/>
                          <a:cs typeface="Times New Roman"/>
                        </a:rPr>
                        <a:t>Analysing, interpreting </a:t>
                      </a:r>
                      <a:br>
                        <a:rPr lang="en-AU" sz="1500" dirty="0">
                          <a:effectLst/>
                          <a:latin typeface="Arial"/>
                          <a:ea typeface="Times New Roman" panose="02020603050405020304" pitchFamily="18" charset="0"/>
                          <a:cs typeface="Times New Roman"/>
                        </a:rPr>
                      </a:br>
                      <a:r>
                        <a:rPr lang="en-AU" sz="1500" dirty="0">
                          <a:effectLst/>
                          <a:latin typeface="Arial"/>
                          <a:ea typeface="Times New Roman" panose="02020603050405020304" pitchFamily="18" charset="0"/>
                          <a:cs typeface="Times New Roman"/>
                        </a:rPr>
                        <a:t>and evaluating</a:t>
                      </a:r>
                      <a:endParaRPr lang="en-AU" sz="1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bg1">
                        <a:lumMod val="65000"/>
                        <a:alpha val="50000"/>
                      </a:schemeClr>
                    </a:solidFill>
                  </a:tcPr>
                </a:tc>
                <a:extLst>
                  <a:ext uri="{0D108BD9-81ED-4DB2-BD59-A6C34878D82A}">
                    <a16:rowId xmlns:a16="http://schemas.microsoft.com/office/drawing/2014/main" val="141828201"/>
                  </a:ext>
                </a:extLst>
              </a:tr>
              <a:tr h="360000">
                <a:tc rowSpan="2">
                  <a:txBody>
                    <a:bodyPr/>
                    <a:lstStyle/>
                    <a:p>
                      <a:pPr algn="ctr">
                        <a:lnSpc>
                          <a:spcPct val="105000"/>
                        </a:lnSpc>
                        <a:spcBef>
                          <a:spcPts val="200"/>
                        </a:spcBef>
                        <a:spcAft>
                          <a:spcPts val="200"/>
                        </a:spcAft>
                      </a:pPr>
                      <a:endParaRPr lang="en-AU" sz="1500" dirty="0">
                        <a:effectLst/>
                        <a:latin typeface="Arial"/>
                        <a:ea typeface="Times New Roman" panose="02020603050405020304" pitchFamily="18" charset="0"/>
                        <a:cs typeface="Times New Roman"/>
                      </a:endParaRPr>
                    </a:p>
                  </a:txBody>
                  <a:tcPr marL="68580" marR="68580" marT="36195" marB="36195"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rowSpan="2">
                  <a:txBody>
                    <a:bodyPr/>
                    <a:lstStyle/>
                    <a:p>
                      <a:pPr algn="ctr">
                        <a:lnSpc>
                          <a:spcPct val="105000"/>
                        </a:lnSpc>
                        <a:spcBef>
                          <a:spcPts val="200"/>
                        </a:spcBef>
                        <a:spcAft>
                          <a:spcPts val="200"/>
                        </a:spcAft>
                      </a:pPr>
                      <a:r>
                        <a:rPr lang="en-AU" sz="1500" dirty="0">
                          <a:effectLst/>
                          <a:latin typeface="Arial"/>
                          <a:ea typeface="Times New Roman" panose="02020603050405020304" pitchFamily="18" charset="0"/>
                          <a:cs typeface="Times New Roman"/>
                        </a:rPr>
                        <a:t>Creating literature</a:t>
                      </a:r>
                    </a:p>
                  </a:txBody>
                  <a:tcPr marL="68580" marR="68580" marT="36195" marB="36195"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ctr">
                        <a:lnSpc>
                          <a:spcPct val="105000"/>
                        </a:lnSpc>
                        <a:spcBef>
                          <a:spcPts val="200"/>
                        </a:spcBef>
                        <a:spcAft>
                          <a:spcPts val="200"/>
                        </a:spcAft>
                      </a:pPr>
                      <a:r>
                        <a:rPr lang="en-AU" sz="1500" dirty="0">
                          <a:effectLst/>
                          <a:latin typeface="Arial"/>
                          <a:ea typeface="Times New Roman" panose="02020603050405020304" pitchFamily="18" charset="0"/>
                          <a:cs typeface="Times New Roman"/>
                        </a:rPr>
                        <a:t>Creating texts</a:t>
                      </a:r>
                    </a:p>
                  </a:txBody>
                  <a:tcPr marL="68580" marR="68580" marT="36195" marB="36195"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bg1"/>
                    </a:solidFill>
                  </a:tcPr>
                </a:tc>
                <a:extLst>
                  <a:ext uri="{0D108BD9-81ED-4DB2-BD59-A6C34878D82A}">
                    <a16:rowId xmlns:a16="http://schemas.microsoft.com/office/drawing/2014/main" val="3910644940"/>
                  </a:ext>
                </a:extLst>
              </a:tr>
              <a:tr h="873506">
                <a:tc vMerge="1">
                  <a:txBody>
                    <a:bodyPr/>
                    <a:lstStyle/>
                    <a:p>
                      <a:pPr>
                        <a:lnSpc>
                          <a:spcPct val="105000"/>
                        </a:lnSpc>
                        <a:spcBef>
                          <a:spcPts val="200"/>
                        </a:spcBef>
                        <a:spcAft>
                          <a:spcPts val="200"/>
                        </a:spcAft>
                      </a:pPr>
                      <a:endParaRPr lang="en-AU" sz="1250">
                        <a:effectLst/>
                        <a:latin typeface="Arial"/>
                        <a:ea typeface="Times New Roman" panose="02020603050405020304" pitchFamily="18" charset="0"/>
                        <a:cs typeface="Times New Roman"/>
                      </a:endParaRPr>
                    </a:p>
                  </a:txBody>
                  <a:tcPr marL="68580" marR="68580" marT="36195" marB="36195">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vMerge="1">
                  <a:txBody>
                    <a:bodyPr/>
                    <a:lstStyle/>
                    <a:p>
                      <a:pPr>
                        <a:lnSpc>
                          <a:spcPct val="105000"/>
                        </a:lnSpc>
                        <a:spcBef>
                          <a:spcPts val="200"/>
                        </a:spcBef>
                        <a:spcAft>
                          <a:spcPts val="200"/>
                        </a:spcAft>
                      </a:pPr>
                      <a:endParaRPr lang="en-AU" sz="1250">
                        <a:effectLst/>
                        <a:latin typeface="Arial"/>
                        <a:ea typeface="Times New Roman" panose="02020603050405020304" pitchFamily="18" charset="0"/>
                        <a:cs typeface="Times New Roman"/>
                      </a:endParaRPr>
                    </a:p>
                  </a:txBody>
                  <a:tcPr marL="68580" marR="68580" marT="36195" marB="36195">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ctr">
                        <a:lnSpc>
                          <a:spcPct val="105000"/>
                        </a:lnSpc>
                        <a:spcBef>
                          <a:spcPts val="200"/>
                        </a:spcBef>
                        <a:spcAft>
                          <a:spcPts val="200"/>
                        </a:spcAft>
                      </a:pPr>
                      <a:r>
                        <a:rPr lang="en-AU" sz="1500" dirty="0">
                          <a:effectLst/>
                          <a:latin typeface="Arial"/>
                          <a:ea typeface="Times New Roman" panose="02020603050405020304" pitchFamily="18" charset="0"/>
                          <a:cs typeface="Times New Roman"/>
                        </a:rPr>
                        <a:t>Phonic and word </a:t>
                      </a:r>
                      <a:br>
                        <a:rPr lang="en-AU" sz="1500" dirty="0">
                          <a:effectLst/>
                          <a:latin typeface="Arial"/>
                          <a:ea typeface="Times New Roman" panose="02020603050405020304" pitchFamily="18" charset="0"/>
                          <a:cs typeface="Times New Roman"/>
                        </a:rPr>
                      </a:br>
                      <a:r>
                        <a:rPr lang="en-AU" sz="1500" dirty="0">
                          <a:effectLst/>
                          <a:latin typeface="Arial"/>
                          <a:ea typeface="Times New Roman" panose="02020603050405020304" pitchFamily="18" charset="0"/>
                          <a:cs typeface="Times New Roman"/>
                        </a:rPr>
                        <a:t>knowledge (P</a:t>
                      </a:r>
                      <a:r>
                        <a:rPr lang="en-AU" sz="1500" u="none" dirty="0">
                          <a:solidFill>
                            <a:schemeClr val="tx1"/>
                          </a:solidFill>
                          <a:effectLst/>
                          <a:latin typeface="Arial"/>
                          <a:ea typeface="Times New Roman" panose="02020603050405020304" pitchFamily="18" charset="0"/>
                          <a:cs typeface="Arial"/>
                        </a:rPr>
                        <a:t>–</a:t>
                      </a:r>
                      <a:r>
                        <a:rPr lang="en-AU" sz="1500" dirty="0">
                          <a:effectLst/>
                          <a:latin typeface="Arial"/>
                          <a:ea typeface="Times New Roman" panose="02020603050405020304" pitchFamily="18" charset="0"/>
                          <a:cs typeface="Times New Roman"/>
                        </a:rPr>
                        <a:t>6)</a:t>
                      </a:r>
                    </a:p>
                    <a:p>
                      <a:pPr algn="ctr">
                        <a:lnSpc>
                          <a:spcPct val="105000"/>
                        </a:lnSpc>
                        <a:spcBef>
                          <a:spcPts val="200"/>
                        </a:spcBef>
                        <a:spcAft>
                          <a:spcPts val="200"/>
                        </a:spcAft>
                      </a:pPr>
                      <a:r>
                        <a:rPr lang="en-AU" sz="1500" dirty="0">
                          <a:effectLst/>
                          <a:latin typeface="Arial"/>
                          <a:ea typeface="Times New Roman" panose="02020603050405020304" pitchFamily="18" charset="0"/>
                          <a:cs typeface="Times New Roman"/>
                        </a:rPr>
                        <a:t>Word knowledge (7</a:t>
                      </a:r>
                      <a:r>
                        <a:rPr lang="en-AU" sz="1500" u="none" dirty="0">
                          <a:solidFill>
                            <a:schemeClr val="tx1"/>
                          </a:solidFill>
                          <a:effectLst/>
                          <a:latin typeface="Arial"/>
                          <a:ea typeface="Times New Roman" panose="02020603050405020304" pitchFamily="18" charset="0"/>
                          <a:cs typeface="Times New Roman"/>
                        </a:rPr>
                        <a:t>–</a:t>
                      </a:r>
                      <a:r>
                        <a:rPr lang="en-AU" sz="1500" dirty="0">
                          <a:effectLst/>
                          <a:latin typeface="Arial"/>
                          <a:ea typeface="Times New Roman" panose="02020603050405020304" pitchFamily="18" charset="0"/>
                          <a:cs typeface="Times New Roman"/>
                        </a:rPr>
                        <a:t>10)</a:t>
                      </a:r>
                    </a:p>
                  </a:txBody>
                  <a:tcPr marL="68580" marR="68580" marT="36195" marB="36195"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bg1">
                        <a:lumMod val="65000"/>
                        <a:alpha val="50000"/>
                      </a:schemeClr>
                    </a:solidFill>
                  </a:tcPr>
                </a:tc>
                <a:extLst>
                  <a:ext uri="{0D108BD9-81ED-4DB2-BD59-A6C34878D82A}">
                    <a16:rowId xmlns:a16="http://schemas.microsoft.com/office/drawing/2014/main" val="3703659822"/>
                  </a:ext>
                </a:extLst>
              </a:tr>
            </a:tbl>
          </a:graphicData>
        </a:graphic>
      </p:graphicFrame>
      <p:sp>
        <p:nvSpPr>
          <p:cNvPr id="4" name="Rectangle 3">
            <a:extLst>
              <a:ext uri="{FF2B5EF4-FFF2-40B4-BE49-F238E27FC236}">
                <a16:creationId xmlns:a16="http://schemas.microsoft.com/office/drawing/2014/main" id="{F578A822-80CD-5E53-151B-FBA5980E9713}"/>
              </a:ext>
            </a:extLst>
          </p:cNvPr>
          <p:cNvSpPr/>
          <p:nvPr/>
        </p:nvSpPr>
        <p:spPr>
          <a:xfrm>
            <a:off x="5868141" y="3596992"/>
            <a:ext cx="2766703" cy="843415"/>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Rectangle 1">
            <a:extLst>
              <a:ext uri="{FF2B5EF4-FFF2-40B4-BE49-F238E27FC236}">
                <a16:creationId xmlns:a16="http://schemas.microsoft.com/office/drawing/2014/main" id="{99B0BC96-F8DF-6110-20B8-15A73EC57C09}"/>
              </a:ext>
            </a:extLst>
          </p:cNvPr>
          <p:cNvSpPr/>
          <p:nvPr/>
        </p:nvSpPr>
        <p:spPr>
          <a:xfrm>
            <a:off x="5868142" y="2647941"/>
            <a:ext cx="2766703" cy="576064"/>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8CC3AE9E-4A45-325B-269B-354D1F779C4F}"/>
              </a:ext>
            </a:extLst>
          </p:cNvPr>
          <p:cNvPicPr>
            <a:picLocks noChangeAspect="1"/>
          </p:cNvPicPr>
          <p:nvPr/>
        </p:nvPicPr>
        <p:blipFill>
          <a:blip r:embed="rId3"/>
          <a:stretch>
            <a:fillRect/>
          </a:stretch>
        </p:blipFill>
        <p:spPr>
          <a:xfrm>
            <a:off x="8219755" y="74175"/>
            <a:ext cx="928001" cy="236218"/>
          </a:xfrm>
          <a:prstGeom prst="rect">
            <a:avLst/>
          </a:prstGeom>
        </p:spPr>
      </p:pic>
    </p:spTree>
    <p:extLst>
      <p:ext uri="{BB962C8B-B14F-4D97-AF65-F5344CB8AC3E}">
        <p14:creationId xmlns:p14="http://schemas.microsoft.com/office/powerpoint/2010/main" val="2954391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5B7A-751B-BFC1-A04C-7CC2DD6FFDDE}"/>
              </a:ext>
            </a:extLst>
          </p:cNvPr>
          <p:cNvSpPr>
            <a:spLocks noGrp="1"/>
          </p:cNvSpPr>
          <p:nvPr>
            <p:ph type="title"/>
          </p:nvPr>
        </p:nvSpPr>
        <p:spPr/>
        <p:txBody>
          <a:bodyPr>
            <a:normAutofit fontScale="90000"/>
          </a:bodyPr>
          <a:lstStyle/>
          <a:p>
            <a:r>
              <a:rPr lang="en-AU" sz="2700" dirty="0"/>
              <a:t>Level description: Year 3</a:t>
            </a:r>
            <a:br>
              <a:rPr lang="en-AU" dirty="0"/>
            </a:br>
            <a:endParaRPr lang="en-AU" dirty="0"/>
          </a:p>
        </p:txBody>
      </p:sp>
      <p:pic>
        <p:nvPicPr>
          <p:cNvPr id="9" name="Picture 8">
            <a:extLst>
              <a:ext uri="{FF2B5EF4-FFF2-40B4-BE49-F238E27FC236}">
                <a16:creationId xmlns:a16="http://schemas.microsoft.com/office/drawing/2014/main" id="{A926F929-EDA1-3AB3-3051-CB40B00A9A47}"/>
              </a:ext>
            </a:extLst>
          </p:cNvPr>
          <p:cNvPicPr>
            <a:picLocks noChangeAspect="1"/>
          </p:cNvPicPr>
          <p:nvPr/>
        </p:nvPicPr>
        <p:blipFill>
          <a:blip r:embed="rId3"/>
          <a:stretch>
            <a:fillRect/>
          </a:stretch>
        </p:blipFill>
        <p:spPr>
          <a:xfrm>
            <a:off x="327025" y="1089502"/>
            <a:ext cx="8364071" cy="2711639"/>
          </a:xfrm>
          <a:prstGeom prst="rect">
            <a:avLst/>
          </a:prstGeom>
          <a:ln>
            <a:solidFill>
              <a:srgbClr val="FBE4D3"/>
            </a:solidFill>
          </a:ln>
          <a:effectLst>
            <a:outerShdw blurRad="50800" dist="38100" dir="5400000" algn="t" rotWithShape="0">
              <a:prstClr val="black">
                <a:alpha val="40000"/>
              </a:prstClr>
            </a:outerShdw>
          </a:effectLst>
        </p:spPr>
      </p:pic>
      <p:sp>
        <p:nvSpPr>
          <p:cNvPr id="3" name="Callout: Line 2">
            <a:extLst>
              <a:ext uri="{FF2B5EF4-FFF2-40B4-BE49-F238E27FC236}">
                <a16:creationId xmlns:a16="http://schemas.microsoft.com/office/drawing/2014/main" id="{C2C72288-ADB1-C4B8-7C87-C29F8C928C93}"/>
              </a:ext>
            </a:extLst>
          </p:cNvPr>
          <p:cNvSpPr/>
          <p:nvPr/>
        </p:nvSpPr>
        <p:spPr>
          <a:xfrm>
            <a:off x="6990423" y="535305"/>
            <a:ext cx="1700673" cy="812598"/>
          </a:xfrm>
          <a:prstGeom prst="borderCallout1">
            <a:avLst>
              <a:gd name="adj1" fmla="val 104857"/>
              <a:gd name="adj2" fmla="val 51512"/>
              <a:gd name="adj3" fmla="val 190083"/>
              <a:gd name="adj4" fmla="val -3098"/>
            </a:avLst>
          </a:prstGeom>
          <a:ln w="28575">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Text experiences (reading, viewing </a:t>
            </a:r>
            <a:br>
              <a:rPr kumimoji="0" lang="en-AU"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AU"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&amp; listening)</a:t>
            </a:r>
          </a:p>
        </p:txBody>
      </p:sp>
      <p:sp>
        <p:nvSpPr>
          <p:cNvPr id="4" name="Callout: Line 3">
            <a:extLst>
              <a:ext uri="{FF2B5EF4-FFF2-40B4-BE49-F238E27FC236}">
                <a16:creationId xmlns:a16="http://schemas.microsoft.com/office/drawing/2014/main" id="{64FFDBCC-8233-9427-0D7F-B70F5AAA0002}"/>
              </a:ext>
            </a:extLst>
          </p:cNvPr>
          <p:cNvSpPr/>
          <p:nvPr/>
        </p:nvSpPr>
        <p:spPr>
          <a:xfrm>
            <a:off x="3304593" y="3726576"/>
            <a:ext cx="1996510" cy="730424"/>
          </a:xfrm>
          <a:prstGeom prst="borderCallout1">
            <a:avLst>
              <a:gd name="adj1" fmla="val 1134"/>
              <a:gd name="adj2" fmla="val 45617"/>
              <a:gd name="adj3" fmla="val -35888"/>
              <a:gd name="adj4" fmla="val -5878"/>
            </a:avLst>
          </a:prstGeom>
          <a:solidFill>
            <a:schemeClr val="accent5">
              <a:lumMod val="20000"/>
              <a:lumOff val="80000"/>
            </a:schemeClr>
          </a:solidFill>
          <a:ln w="28575">
            <a:solidFill>
              <a:schemeClr val="accent5">
                <a:lumMod val="20000"/>
                <a:lumOff val="8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Range of text purposes (writing, speaking &amp; creating)</a:t>
            </a:r>
          </a:p>
        </p:txBody>
      </p:sp>
      <p:sp>
        <p:nvSpPr>
          <p:cNvPr id="5" name="Callout: Line 4">
            <a:extLst>
              <a:ext uri="{FF2B5EF4-FFF2-40B4-BE49-F238E27FC236}">
                <a16:creationId xmlns:a16="http://schemas.microsoft.com/office/drawing/2014/main" id="{3BE3EC51-EB0E-C65B-DC41-75CFD8EA216F}"/>
              </a:ext>
            </a:extLst>
          </p:cNvPr>
          <p:cNvSpPr/>
          <p:nvPr/>
        </p:nvSpPr>
        <p:spPr>
          <a:xfrm>
            <a:off x="7116302" y="3650996"/>
            <a:ext cx="1700673" cy="806004"/>
          </a:xfrm>
          <a:prstGeom prst="borderCallout1">
            <a:avLst>
              <a:gd name="adj1" fmla="val -95153"/>
              <a:gd name="adj2" fmla="val 12786"/>
              <a:gd name="adj3" fmla="val -626"/>
              <a:gd name="adj4" fmla="val 49432"/>
            </a:avLst>
          </a:prstGeom>
          <a:solidFill>
            <a:schemeClr val="accent2">
              <a:lumMod val="20000"/>
              <a:lumOff val="80000"/>
            </a:schemeClr>
          </a:solidFill>
          <a:ln w="28575">
            <a:solidFill>
              <a:schemeClr val="accent2">
                <a:lumMod val="20000"/>
                <a:lumOff val="8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Language and other features</a:t>
            </a:r>
          </a:p>
        </p:txBody>
      </p:sp>
      <p:sp>
        <p:nvSpPr>
          <p:cNvPr id="6" name="TextBox 5">
            <a:extLst>
              <a:ext uri="{FF2B5EF4-FFF2-40B4-BE49-F238E27FC236}">
                <a16:creationId xmlns:a16="http://schemas.microsoft.com/office/drawing/2014/main" id="{311ED663-0925-ED4B-AF9D-BEBC6F1D6516}"/>
              </a:ext>
            </a:extLst>
          </p:cNvPr>
          <p:cNvSpPr txBox="1"/>
          <p:nvPr/>
        </p:nvSpPr>
        <p:spPr>
          <a:xfrm>
            <a:off x="1439502" y="3467475"/>
            <a:ext cx="1792585" cy="135804"/>
          </a:xfrm>
          <a:prstGeom prst="rect">
            <a:avLst/>
          </a:prstGeom>
          <a:noFill/>
          <a:ln w="28575">
            <a:solidFill>
              <a:schemeClr val="accent5">
                <a:lumMod val="20000"/>
                <a:lumOff val="80000"/>
              </a:schemeClr>
            </a:solidFill>
          </a:ln>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TextBox 6">
            <a:extLst>
              <a:ext uri="{FF2B5EF4-FFF2-40B4-BE49-F238E27FC236}">
                <a16:creationId xmlns:a16="http://schemas.microsoft.com/office/drawing/2014/main" id="{F0AC86AD-A57F-9591-9ADE-D09DFFCEE008}"/>
              </a:ext>
            </a:extLst>
          </p:cNvPr>
          <p:cNvSpPr txBox="1"/>
          <p:nvPr/>
        </p:nvSpPr>
        <p:spPr>
          <a:xfrm>
            <a:off x="5801763" y="2073405"/>
            <a:ext cx="2799029" cy="126587"/>
          </a:xfrm>
          <a:prstGeom prst="rect">
            <a:avLst/>
          </a:prstGeom>
          <a:noFill/>
          <a:ln w="28575">
            <a:solidFill>
              <a:schemeClr val="accent4">
                <a:lumMod val="40000"/>
                <a:lumOff val="60000"/>
              </a:schemeClr>
            </a:solidFill>
          </a:ln>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Box 7">
            <a:extLst>
              <a:ext uri="{FF2B5EF4-FFF2-40B4-BE49-F238E27FC236}">
                <a16:creationId xmlns:a16="http://schemas.microsoft.com/office/drawing/2014/main" id="{124B589B-0B26-FC6C-E25C-523FC8702323}"/>
              </a:ext>
            </a:extLst>
          </p:cNvPr>
          <p:cNvSpPr txBox="1"/>
          <p:nvPr/>
        </p:nvSpPr>
        <p:spPr>
          <a:xfrm>
            <a:off x="3414355" y="2743157"/>
            <a:ext cx="5086849" cy="126587"/>
          </a:xfrm>
          <a:prstGeom prst="rect">
            <a:avLst/>
          </a:prstGeom>
          <a:noFill/>
          <a:ln w="28575">
            <a:solidFill>
              <a:schemeClr val="accent2">
                <a:lumMod val="40000"/>
                <a:lumOff val="60000"/>
              </a:schemeClr>
            </a:solidFill>
          </a:ln>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Callout: Line 9">
            <a:extLst>
              <a:ext uri="{FF2B5EF4-FFF2-40B4-BE49-F238E27FC236}">
                <a16:creationId xmlns:a16="http://schemas.microsoft.com/office/drawing/2014/main" id="{23FDFCAF-8F17-EBC0-4A95-6701B6305FA3}"/>
              </a:ext>
            </a:extLst>
          </p:cNvPr>
          <p:cNvSpPr/>
          <p:nvPr/>
        </p:nvSpPr>
        <p:spPr>
          <a:xfrm>
            <a:off x="4572000" y="433643"/>
            <a:ext cx="1700673" cy="626138"/>
          </a:xfrm>
          <a:prstGeom prst="borderCallout1">
            <a:avLst>
              <a:gd name="adj1" fmla="val 100802"/>
              <a:gd name="adj2" fmla="val 50543"/>
              <a:gd name="adj3" fmla="val 166766"/>
              <a:gd name="adj4" fmla="val 3683"/>
            </a:avLst>
          </a:prstGeom>
          <a:solidFill>
            <a:srgbClr val="FBE4D3"/>
          </a:solidFill>
          <a:ln w="28575">
            <a:solidFill>
              <a:srgbClr val="FBE4D3"/>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Recursive and cumulative</a:t>
            </a:r>
          </a:p>
        </p:txBody>
      </p:sp>
      <p:sp>
        <p:nvSpPr>
          <p:cNvPr id="11" name="TextBox 10">
            <a:extLst>
              <a:ext uri="{FF2B5EF4-FFF2-40B4-BE49-F238E27FC236}">
                <a16:creationId xmlns:a16="http://schemas.microsoft.com/office/drawing/2014/main" id="{451D3C35-4B25-D60A-2479-06BDA7092240}"/>
              </a:ext>
            </a:extLst>
          </p:cNvPr>
          <p:cNvSpPr txBox="1"/>
          <p:nvPr/>
        </p:nvSpPr>
        <p:spPr>
          <a:xfrm>
            <a:off x="3517557" y="1575858"/>
            <a:ext cx="2174790" cy="126587"/>
          </a:xfrm>
          <a:prstGeom prst="rect">
            <a:avLst/>
          </a:prstGeom>
          <a:noFill/>
          <a:ln w="28575">
            <a:solidFill>
              <a:srgbClr val="FBE4D3"/>
            </a:solidFill>
          </a:ln>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200823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xc373qpuv83hfig6j1knf4u9cqs6f2"/>
</p:tagLst>
</file>

<file path=ppt/tags/tag2.xml><?xml version="1.0" encoding="utf-8"?>
<p:tagLst xmlns:a="http://schemas.openxmlformats.org/drawingml/2006/main" xmlns:r="http://schemas.openxmlformats.org/officeDocument/2006/relationships" xmlns:p="http://schemas.openxmlformats.org/presentationml/2006/main">
  <p:tag name="RNRSTYLE" val="Body text"/>
</p:tagLst>
</file>

<file path=ppt/tags/tag3.xml><?xml version="1.0" encoding="utf-8"?>
<p:tagLst xmlns:a="http://schemas.openxmlformats.org/drawingml/2006/main" xmlns:r="http://schemas.openxmlformats.org/officeDocument/2006/relationships" xmlns:p="http://schemas.openxmlformats.org/presentationml/2006/main">
  <p:tag name="RNRSTYLE" val="Body text"/>
</p:tagLst>
</file>

<file path=ppt/theme/theme1.xml><?xml version="1.0" encoding="utf-8"?>
<a:theme xmlns:a="http://schemas.openxmlformats.org/drawingml/2006/main" name="QCAA title slides">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_widescreen_16x9_CC_BY_v21_nv.potx" id="{AE2E47D0-5B16-4188-95FF-BEF85679B9CE}" vid="{CD9DDFD9-FFDF-4FFE-875A-136D5BC8AF10}"/>
    </a:ext>
  </a:extLst>
</a:theme>
</file>

<file path=ppt/theme/theme2.xml><?xml version="1.0" encoding="utf-8"?>
<a:theme xmlns:a="http://schemas.openxmlformats.org/drawingml/2006/main" name="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widescreen_16x9_CC_BY_v21_nv.potx" id="{AE2E47D0-5B16-4188-95FF-BEF85679B9CE}" vid="{01C95B2D-6223-4DA8-B2FC-B3B4B4404360}"/>
    </a:ext>
  </a:extLst>
</a:theme>
</file>

<file path=ppt/theme/theme3.xml><?xml version="1.0" encoding="utf-8"?>
<a:theme xmlns:a="http://schemas.openxmlformats.org/drawingml/2006/main" name="2_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widescreen_16x9_CC_BY_v14_nv.potx" id="{2591D5A9-0AB8-4876-9B88-3D6330D49FA0}" vid="{E3688FA7-3DDB-4A7A-B71A-46C6D26B513C}"/>
    </a:ext>
  </a:extLst>
</a:theme>
</file>

<file path=ppt/theme/theme4.xml><?xml version="1.0" encoding="utf-8"?>
<a:theme xmlns:a="http://schemas.openxmlformats.org/drawingml/2006/main" name="1_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21684_Y7–10_Familiarisation_planning_workshop_template_v3_cm.potx" id="{60FF5332-8511-47B0-81C6-3409DC4D7437}" vid="{EBFFB04B-ED4A-4214-BB65-E3CAC2443536}"/>
    </a:ext>
  </a:extLst>
</a:theme>
</file>

<file path=ppt/theme/theme5.xml><?xml version="1.0" encoding="utf-8"?>
<a:theme xmlns:a="http://schemas.openxmlformats.org/drawingml/2006/main" name="3_QCAA title slides">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_widescreen_16x9_CC_BY_v20_nv.potx" id="{5BA80C75-92B3-4391-85C6-A45BFA309B44}" vid="{922F295B-7B19-43B6-AB89-C3C54B14A938}"/>
    </a:ext>
  </a:extLst>
</a:theme>
</file>

<file path=ppt/theme/theme6.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5BDE2E028BB54FA59D70F05D0F50EA" ma:contentTypeVersion="18" ma:contentTypeDescription="Create a new document." ma:contentTypeScope="" ma:versionID="753818db5ed5e437e74cb1e07f5c7473">
  <xsd:schema xmlns:xsd="http://www.w3.org/2001/XMLSchema" xmlns:xs="http://www.w3.org/2001/XMLSchema" xmlns:p="http://schemas.microsoft.com/office/2006/metadata/properties" xmlns:ns2="1aeb0db8-a023-4f83-a675-fc900e5c4eb0" xmlns:ns3="70d7b946-3027-4b33-9e00-b894cda58cf9" targetNamespace="http://schemas.microsoft.com/office/2006/metadata/properties" ma:root="true" ma:fieldsID="0259de94c5169be824bdd6f332539af7" ns2:_="" ns3:_="">
    <xsd:import namespace="1aeb0db8-a023-4f83-a675-fc900e5c4eb0"/>
    <xsd:import namespace="70d7b946-3027-4b33-9e00-b894cda58c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eb0db8-a023-4f83-a675-fc900e5c4e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2c4c05-e133-4f8d-bdce-5ffb582b20b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d7b946-3027-4b33-9e00-b894cda58cf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dbbd0b1-ed4b-48c8-b662-ab8d617ded48}" ma:internalName="TaxCatchAll" ma:showField="CatchAllData" ma:web="70d7b946-3027-4b33-9e00-b894cda58c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aeb0db8-a023-4f83-a675-fc900e5c4eb0">
      <Terms xmlns="http://schemas.microsoft.com/office/infopath/2007/PartnerControls"/>
    </lcf76f155ced4ddcb4097134ff3c332f>
    <TaxCatchAll xmlns="70d7b946-3027-4b33-9e00-b894cda58cf9" xsi:nil="true"/>
    <SharedWithUsers xmlns="70d7b946-3027-4b33-9e00-b894cda58cf9">
      <UserInfo>
        <DisplayName>Virginia Ayliffe</DisplayName>
        <AccountId>26</AccountId>
        <AccountType/>
      </UserInfo>
      <UserInfo>
        <DisplayName>Bonnie Becker</DisplayName>
        <AccountId>173</AccountId>
        <AccountType/>
      </UserInfo>
      <UserInfo>
        <DisplayName>Daphne Gillies</DisplayName>
        <AccountId>32</AccountId>
        <AccountType/>
      </UserInfo>
      <UserInfo>
        <DisplayName>Lindsay Williams</DisplayName>
        <AccountId>25</AccountId>
        <AccountType/>
      </UserInfo>
    </SharedWithUsers>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8E3A8AC4-414B-4AD5-A315-29792D52C4EF}">
  <ds:schemaRefs>
    <ds:schemaRef ds:uri="http://schemas.microsoft.com/sharepoint/v3/contenttype/forms"/>
  </ds:schemaRefs>
</ds:datastoreItem>
</file>

<file path=customXml/itemProps2.xml><?xml version="1.0" encoding="utf-8"?>
<ds:datastoreItem xmlns:ds="http://schemas.openxmlformats.org/officeDocument/2006/customXml" ds:itemID="{DBE23360-E2F5-46A0-8463-F57888DB5BA2}">
  <ds:schemaRefs>
    <ds:schemaRef ds:uri="1aeb0db8-a023-4f83-a675-fc900e5c4eb0"/>
    <ds:schemaRef ds:uri="70d7b946-3027-4b33-9e00-b894cda58c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5DEBD03-5E9C-40A0-804B-944DDB9E62A1}">
  <ds:schemaRefs>
    <ds:schemaRef ds:uri="http://purl.org/dc/elements/1.1/"/>
    <ds:schemaRef ds:uri="http://schemas.openxmlformats.org/package/2006/metadata/core-properties"/>
    <ds:schemaRef ds:uri="70d7b946-3027-4b33-9e00-b894cda58cf9"/>
    <ds:schemaRef ds:uri="http://purl.org/dc/terms/"/>
    <ds:schemaRef ds:uri="http://schemas.microsoft.com/office/2006/documentManagement/types"/>
    <ds:schemaRef ds:uri="http://schemas.microsoft.com/office/2006/metadata/properties"/>
    <ds:schemaRef ds:uri="http://schemas.microsoft.com/office/infopath/2007/PartnerControls"/>
    <ds:schemaRef ds:uri="1aeb0db8-a023-4f83-a675-fc900e5c4eb0"/>
    <ds:schemaRef ds:uri="http://www.w3.org/XML/1998/namespace"/>
    <ds:schemaRef ds:uri="http://purl.org/dc/dcmitype/"/>
  </ds:schemaRefs>
</ds:datastoreItem>
</file>

<file path=customXml/itemProps4.xml><?xml version="1.0" encoding="utf-8"?>
<ds:datastoreItem xmlns:ds="http://schemas.openxmlformats.org/officeDocument/2006/customXml" ds:itemID="{30EB03FA-64B5-490B-A173-1B58C836D18A}">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powerpoint_widescreen_16x9_CC_BY (26)</Template>
  <TotalTime>1613</TotalTime>
  <Words>5713</Words>
  <Application>Microsoft Office PowerPoint</Application>
  <PresentationFormat>On-screen Show (16:9)</PresentationFormat>
  <Paragraphs>394</Paragraphs>
  <Slides>37</Slides>
  <Notes>37</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37</vt:i4>
      </vt:variant>
    </vt:vector>
  </HeadingPairs>
  <TitlesOfParts>
    <vt:vector size="46" baseType="lpstr">
      <vt:lpstr>Arial</vt:lpstr>
      <vt:lpstr>Calibri</vt:lpstr>
      <vt:lpstr>Times New Roman</vt:lpstr>
      <vt:lpstr>Wingdings</vt:lpstr>
      <vt:lpstr>QCAA title slides</vt:lpstr>
      <vt:lpstr>QCAA content</vt:lpstr>
      <vt:lpstr>2_QCAA content</vt:lpstr>
      <vt:lpstr>1_QCAA content</vt:lpstr>
      <vt:lpstr>3_QCAA title slides</vt:lpstr>
      <vt:lpstr>Years 3–6: Planning for and assessing reading</vt:lpstr>
      <vt:lpstr>Acknowledgment of Country</vt:lpstr>
      <vt:lpstr>Learning goal</vt:lpstr>
      <vt:lpstr>Outline</vt:lpstr>
      <vt:lpstr>Australian Curriculum v9.0: English</vt:lpstr>
      <vt:lpstr>The English curriculum aims to ensure that students:</vt:lpstr>
      <vt:lpstr>Definition of ‘read’: English glossary</vt:lpstr>
      <vt:lpstr>Strands and sub-strands: Reading and viewing</vt:lpstr>
      <vt:lpstr>Level description: Year 3 </vt:lpstr>
      <vt:lpstr>Years 3–6 level descriptions</vt:lpstr>
      <vt:lpstr>Texts read, viewed and listened to may include …</vt:lpstr>
      <vt:lpstr>Authors and illustrators</vt:lpstr>
      <vt:lpstr>Development of features in texts</vt:lpstr>
      <vt:lpstr>Progression of events in literary texts</vt:lpstr>
      <vt:lpstr>Year 3 English</vt:lpstr>
      <vt:lpstr>Year 6 English</vt:lpstr>
      <vt:lpstr>Today’s outline</vt:lpstr>
      <vt:lpstr>Achievement standards: Compared</vt:lpstr>
      <vt:lpstr>Achievement standards: Compared</vt:lpstr>
      <vt:lpstr>Achievement standards: Compared</vt:lpstr>
      <vt:lpstr>Achievement standards: Compared</vt:lpstr>
      <vt:lpstr>Year 4 Unit 1: Example assessment</vt:lpstr>
      <vt:lpstr>Alignment: Assessment 1</vt:lpstr>
      <vt:lpstr>Alignment: Assessment 2</vt:lpstr>
      <vt:lpstr>Year 6 Unit 3: Example of assessment</vt:lpstr>
      <vt:lpstr>Unit 3 Tales and tunes assessment </vt:lpstr>
      <vt:lpstr>Unit 3 Tales and tunes assessment </vt:lpstr>
      <vt:lpstr>Further support in teaching reading </vt:lpstr>
      <vt:lpstr>Literacy general capability</vt:lpstr>
      <vt:lpstr>Literacy general capability: Change </vt:lpstr>
      <vt:lpstr>QCAA resources: Literacy general capability v9.0</vt:lpstr>
      <vt:lpstr>QCAA reading and viewing resources</vt:lpstr>
      <vt:lpstr>Learning goal</vt:lpstr>
      <vt:lpstr>Acknowledgments</vt:lpstr>
      <vt:lpstr>Acknowledgments</vt:lpstr>
      <vt:lpstr>Copyright notice</vt:lpstr>
      <vt:lpstr>QCAA social media</vt:lpstr>
    </vt:vector>
  </TitlesOfParts>
  <Company>Queensland Curriculum and Assessment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Y3–6: Planning for and assessing reading: English artefact</dc:title>
  <dc:creator>Queensland Curriculum and Assessment Authority</dc:creator>
  <dc:description>Creative Commons Attribution 4.0 International Licence_x000d_
https://creativecommons.org/licences/by/4.0/legalcode_x000d_
Please give attribution to: State of Queensland (QCAA) 2025</dc:description>
  <cp:lastPrinted>2024-07-16T03:50:10Z</cp:lastPrinted>
  <dcterms:created xsi:type="dcterms:W3CDTF">2023-08-31T00:17:48Z</dcterms:created>
  <dcterms:modified xsi:type="dcterms:W3CDTF">2025-04-16T03:22:36Z</dcterms:modified>
  <cp:category>250215</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0x0101001F5BDE2E028BB54FA59D70F05D0F50EA</vt:lpwstr>
  </property>
  <property fmtid="{D5CDD505-2E9C-101B-9397-08002B2CF9AE}" pid="7" name="MediaServiceImageTags">
    <vt:lpwstr/>
  </property>
</Properties>
</file>